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3.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1"/>
    <p:sldMasterId id="2147484090" r:id="rId2"/>
    <p:sldMasterId id="2147484147" r:id="rId3"/>
    <p:sldMasterId id="2147484197" r:id="rId4"/>
  </p:sldMasterIdLst>
  <p:notesMasterIdLst>
    <p:notesMasterId r:id="rId31"/>
  </p:notesMasterIdLst>
  <p:handoutMasterIdLst>
    <p:handoutMasterId r:id="rId32"/>
  </p:handoutMasterIdLst>
  <p:sldIdLst>
    <p:sldId id="2147309099" r:id="rId5"/>
    <p:sldId id="2147471800" r:id="rId6"/>
    <p:sldId id="2147472612" r:id="rId7"/>
    <p:sldId id="2147469358" r:id="rId8"/>
    <p:sldId id="2147470644" r:id="rId9"/>
    <p:sldId id="2147469364" r:id="rId10"/>
    <p:sldId id="2147307454" r:id="rId11"/>
    <p:sldId id="3190" r:id="rId12"/>
    <p:sldId id="2147308222" r:id="rId13"/>
    <p:sldId id="1226" r:id="rId14"/>
    <p:sldId id="440" r:id="rId15"/>
    <p:sldId id="230716827" r:id="rId16"/>
    <p:sldId id="230716815" r:id="rId17"/>
    <p:sldId id="3577" r:id="rId18"/>
    <p:sldId id="3257" r:id="rId19"/>
    <p:sldId id="437" r:id="rId20"/>
    <p:sldId id="230716829" r:id="rId21"/>
    <p:sldId id="3251" r:id="rId22"/>
    <p:sldId id="2061" r:id="rId23"/>
    <p:sldId id="458" r:id="rId24"/>
    <p:sldId id="10027" r:id="rId25"/>
    <p:sldId id="3579" r:id="rId26"/>
    <p:sldId id="2147309312" r:id="rId27"/>
    <p:sldId id="2147307823" r:id="rId28"/>
    <p:sldId id="2147472610" r:id="rId29"/>
    <p:sldId id="2147308596" r:id="rId30"/>
  </p:sldIdLst>
  <p:sldSz cx="12188825"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8" autoAdjust="0"/>
    <p:restoredTop sz="67989" autoAdjust="0"/>
  </p:normalViewPr>
  <p:slideViewPr>
    <p:cSldViewPr snapToGrid="0">
      <p:cViewPr varScale="1">
        <p:scale>
          <a:sx n="100" d="100"/>
          <a:sy n="100" d="100"/>
        </p:scale>
        <p:origin x="108" y="156"/>
      </p:cViewPr>
      <p:guideLst/>
    </p:cSldViewPr>
  </p:slideViewPr>
  <p:outlineViewPr>
    <p:cViewPr>
      <p:scale>
        <a:sx n="33" d="100"/>
        <a:sy n="33" d="100"/>
      </p:scale>
      <p:origin x="0" y="-72992"/>
    </p:cViewPr>
  </p:outlineViewPr>
  <p:notesTextViewPr>
    <p:cViewPr>
      <p:scale>
        <a:sx n="100" d="100"/>
        <a:sy n="100" d="100"/>
      </p:scale>
      <p:origin x="0" y="0"/>
    </p:cViewPr>
  </p:notesTextViewPr>
  <p:sorterViewPr>
    <p:cViewPr>
      <p:scale>
        <a:sx n="77" d="100"/>
        <a:sy n="77" d="100"/>
      </p:scale>
      <p:origin x="0" y="-6396"/>
    </p:cViewPr>
  </p:sorterViewPr>
  <p:notesViewPr>
    <p:cSldViewPr snapToGrid="0" showGuides="1">
      <p:cViewPr varScale="1">
        <p:scale>
          <a:sx n="107" d="100"/>
          <a:sy n="107" d="100"/>
        </p:scale>
        <p:origin x="3032" y="1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9/26/2023</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9/26/2023</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7E9EA"/>
                </a:solidFill>
                <a:effectLst/>
                <a:latin typeface="TwitterChirp"/>
              </a:rPr>
              <a:t>Here we are</a:t>
            </a:r>
          </a:p>
          <a:p>
            <a:r>
              <a:rPr lang="en-US" b="0" i="0" dirty="0">
                <a:solidFill>
                  <a:srgbClr val="E7E9EA"/>
                </a:solidFill>
                <a:effectLst/>
                <a:latin typeface="TwitterChirp"/>
              </a:rPr>
              <a:t>NEXT: Let’s have a slow start and a look at WHY we should have VROPS/AO</a:t>
            </a:r>
          </a:p>
          <a:p>
            <a:endParaRPr lang="en-US" b="0" i="0" dirty="0">
              <a:solidFill>
                <a:srgbClr val="E7E9EA"/>
              </a:solidFill>
              <a:effectLst/>
              <a:latin typeface="TwitterChirp"/>
            </a:endParaRPr>
          </a:p>
          <a:p>
            <a:endParaRPr lang="en-US" b="0" i="0" dirty="0">
              <a:solidFill>
                <a:srgbClr val="E7E9EA"/>
              </a:solidFill>
              <a:effectLst/>
              <a:latin typeface="TwitterChirp"/>
            </a:endParaRPr>
          </a:p>
        </p:txBody>
      </p:sp>
      <p:sp>
        <p:nvSpPr>
          <p:cNvPr id="4" name="Slide Number Placeholder 3"/>
          <p:cNvSpPr>
            <a:spLocks noGrp="1"/>
          </p:cNvSpPr>
          <p:nvPr>
            <p:ph type="sldNum" sz="quarter" idx="5"/>
          </p:nvPr>
        </p:nvSpPr>
        <p:spPr/>
        <p:txBody>
          <a:bodyPr/>
          <a:lstStyle/>
          <a:p>
            <a:fld id="{9F4FBC3A-A12C-40F9-BB8D-BC30C7901396}" type="slidenum">
              <a:rPr lang="en-US" smtClean="0"/>
              <a:pPr/>
              <a:t>1</a:t>
            </a:fld>
            <a:endParaRPr lang="en-US"/>
          </a:p>
        </p:txBody>
      </p:sp>
    </p:spTree>
    <p:extLst>
      <p:ext uri="{BB962C8B-B14F-4D97-AF65-F5344CB8AC3E}">
        <p14:creationId xmlns:p14="http://schemas.microsoft.com/office/powerpoint/2010/main" val="595894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DA9006-7055-4F1A-B77C-11ADC7E58B8C}" type="slidenum">
              <a:rPr lang="en-IE" smtClean="0"/>
              <a:t>10</a:t>
            </a:fld>
            <a:endParaRPr lang="en-IE"/>
          </a:p>
        </p:txBody>
      </p:sp>
    </p:spTree>
    <p:extLst>
      <p:ext uri="{BB962C8B-B14F-4D97-AF65-F5344CB8AC3E}">
        <p14:creationId xmlns:p14="http://schemas.microsoft.com/office/powerpoint/2010/main" val="1530441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t>And there are</a:t>
            </a:r>
            <a:r>
              <a:rPr lang="en-US" baseline="0"/>
              <a:t> more questions. You actually know all these questions. In fact, you’ve probably been asked before, and have been wondering about the answers.</a:t>
            </a:r>
          </a:p>
          <a:p>
            <a:endParaRPr lang="en-US" baseline="0"/>
          </a:p>
          <a:p>
            <a:r>
              <a:rPr lang="en-SG" baseline="0"/>
              <a:t>How bad is the over-provisioning? </a:t>
            </a: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rPr>
              <a:t>Which VMs can be right-sized, without impacting performance? </a:t>
            </a:r>
          </a:p>
          <a:p>
            <a:endParaRPr lang="en-US" baseline="0"/>
          </a:p>
          <a:p>
            <a:pPr>
              <a:lnSpc>
                <a:spcPct val="100000"/>
              </a:lnSpc>
            </a:pPr>
            <a:r>
              <a:rPr lang="en-US"/>
              <a:t>Does any VM abuse the </a:t>
            </a:r>
            <a:r>
              <a:rPr lang="en-US">
                <a:solidFill>
                  <a:srgbClr val="FF0000"/>
                </a:solidFill>
              </a:rPr>
              <a:t>shared</a:t>
            </a:r>
            <a:r>
              <a:rPr lang="en-US"/>
              <a:t> IaaS platform? </a:t>
            </a:r>
          </a:p>
          <a:p>
            <a:pPr lvl="1">
              <a:lnSpc>
                <a:spcPct val="100000"/>
              </a:lnSpc>
              <a:spcBef>
                <a:spcPts val="1200"/>
              </a:spcBef>
            </a:pPr>
            <a:r>
              <a:rPr lang="en-US"/>
              <a:t>Anyone can be running </a:t>
            </a:r>
            <a:r>
              <a:rPr lang="en-US" err="1"/>
              <a:t>IOmeter</a:t>
            </a:r>
            <a:r>
              <a:rPr lang="en-US"/>
              <a:t> without you knowing it. Later we’ll show you one real life example.</a:t>
            </a:r>
          </a:p>
          <a:p>
            <a:pPr>
              <a:lnSpc>
                <a:spcPct val="100000"/>
              </a:lnSpc>
            </a:pPr>
            <a:endParaRPr lang="en-US"/>
          </a:p>
          <a:p>
            <a:pPr>
              <a:lnSpc>
                <a:spcPct val="100000"/>
              </a:lnSpc>
            </a:pPr>
            <a:r>
              <a:rPr lang="en-US"/>
              <a:t>How healthy is your vSphere environment?</a:t>
            </a:r>
          </a:p>
          <a:p>
            <a:pPr lvl="1"/>
            <a:r>
              <a:rPr lang="en-SG"/>
              <a:t>What vSphere </a:t>
            </a:r>
            <a:r>
              <a:rPr lang="en-SG">
                <a:solidFill>
                  <a:srgbClr val="FF0000"/>
                </a:solidFill>
              </a:rPr>
              <a:t>alarms</a:t>
            </a:r>
            <a:r>
              <a:rPr lang="en-SG"/>
              <a:t> are we getting? </a:t>
            </a:r>
          </a:p>
          <a:p>
            <a:pPr lvl="1"/>
            <a:r>
              <a:rPr lang="en-SG"/>
              <a:t>When do they happen? How often do they happen? Are you getting alarms at unexpected places?</a:t>
            </a:r>
          </a:p>
          <a:p>
            <a:pPr>
              <a:lnSpc>
                <a:spcPct val="100000"/>
              </a:lnSpc>
            </a:pPr>
            <a:endParaRPr lang="en-US"/>
          </a:p>
          <a:p>
            <a:pPr>
              <a:lnSpc>
                <a:spcPct val="100000"/>
              </a:lnSpc>
            </a:pPr>
            <a:r>
              <a:rPr lang="en-US"/>
              <a:t>Your IaaS platform is </a:t>
            </a:r>
            <a:r>
              <a:rPr lang="en-US" err="1"/>
              <a:t>healthly</a:t>
            </a:r>
            <a:r>
              <a:rPr lang="en-US"/>
              <a:t> and performing.</a:t>
            </a:r>
          </a:p>
          <a:p>
            <a:pPr lvl="1">
              <a:lnSpc>
                <a:spcPct val="100000"/>
              </a:lnSpc>
              <a:spcBef>
                <a:spcPts val="1200"/>
              </a:spcBef>
            </a:pPr>
            <a:r>
              <a:rPr lang="en-US"/>
              <a:t>Sure. What does the </a:t>
            </a:r>
            <a:r>
              <a:rPr lang="en-US">
                <a:solidFill>
                  <a:srgbClr val="FF0000"/>
                </a:solidFill>
              </a:rPr>
              <a:t>logs</a:t>
            </a:r>
            <a:r>
              <a:rPr lang="en-US"/>
              <a:t> say? Any early warning buried deep in the million lines of logs?</a:t>
            </a:r>
          </a:p>
          <a:p>
            <a:pPr lvl="1">
              <a:lnSpc>
                <a:spcPct val="100000"/>
              </a:lnSpc>
              <a:spcBef>
                <a:spcPts val="1200"/>
              </a:spcBef>
            </a:pPr>
            <a:r>
              <a:rPr lang="en-US"/>
              <a:t>Most VMware admin/architect do not read the logs. Do you understand what the logs say?</a:t>
            </a:r>
          </a:p>
          <a:p>
            <a:pPr lvl="1">
              <a:lnSpc>
                <a:spcPct val="100000"/>
              </a:lnSpc>
              <a:spcBef>
                <a:spcPts val="1200"/>
              </a:spcBef>
            </a:pPr>
            <a:r>
              <a:rPr lang="en-US"/>
              <a:t>Knowing what your logs say give you comfort level that your SDDC is operating well. Definitely a good thing to do before going for that 2 week vacation ;-)</a:t>
            </a:r>
          </a:p>
          <a:p>
            <a:pPr>
              <a:lnSpc>
                <a:spcPct val="100000"/>
              </a:lnSpc>
            </a:pPr>
            <a:endParaRPr lang="en-US"/>
          </a:p>
          <a:p>
            <a:pPr>
              <a:lnSpc>
                <a:spcPct val="100000"/>
              </a:lnSpc>
            </a:pPr>
            <a:r>
              <a:rPr lang="en-US"/>
              <a:t>Who makes what changes to what objects in vSphere and when?</a:t>
            </a:r>
            <a:endParaRPr lang="en-US" baseline="0"/>
          </a:p>
          <a:p>
            <a:pPr>
              <a:lnSpc>
                <a:spcPct val="100000"/>
              </a:lnSpc>
            </a:pPr>
            <a:r>
              <a:rPr lang="en-US" baseline="0"/>
              <a:t>This is a common auditor question. It includes additional questions such as who issue what CLI command to which ESXi</a:t>
            </a:r>
          </a:p>
          <a:p>
            <a:pPr>
              <a:lnSpc>
                <a:spcPct val="100000"/>
              </a:lnSpc>
            </a:pPr>
            <a:endParaRPr lang="en-US" baseline="0"/>
          </a:p>
          <a:p>
            <a:r>
              <a:rPr lang="en-US" baseline="0"/>
              <a:t>In the next session, we will begin answering all these questions, and more. By the end of the day, you should have the solution and dashboards to answer them all.</a:t>
            </a:r>
            <a:endParaRPr lang="en-SG"/>
          </a:p>
        </p:txBody>
      </p:sp>
      <p:sp>
        <p:nvSpPr>
          <p:cNvPr id="4" name="Slide Number Placeholder 3"/>
          <p:cNvSpPr>
            <a:spLocks noGrp="1"/>
          </p:cNvSpPr>
          <p:nvPr>
            <p:ph type="sldNum" sz="quarter" idx="10"/>
          </p:nvPr>
        </p:nvSpPr>
        <p:spPr/>
        <p:txBody>
          <a:bodyPr/>
          <a:lstStyle/>
          <a:p>
            <a:fld id="{9F4FBC3A-A12C-40F9-BB8D-BC30C7901396}" type="slidenum">
              <a:rPr lang="en-US" smtClean="0"/>
              <a:t>11</a:t>
            </a:fld>
            <a:endParaRPr lang="en-US"/>
          </a:p>
        </p:txBody>
      </p:sp>
    </p:spTree>
    <p:extLst>
      <p:ext uri="{BB962C8B-B14F-4D97-AF65-F5344CB8AC3E}">
        <p14:creationId xmlns:p14="http://schemas.microsoft.com/office/powerpoint/2010/main" val="3880008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1200"/>
              </a:spcAft>
              <a:buClrTx/>
              <a:buSzTx/>
              <a:buFontTx/>
              <a:buNone/>
              <a:tabLst/>
              <a:defRPr/>
            </a:pPr>
            <a:r>
              <a:rPr lang="en-US" sz="1200" dirty="0"/>
              <a:t>Aria operations capacity analysisys in based on </a:t>
            </a:r>
            <a:r>
              <a:rPr lang="en-US" dirty="0"/>
              <a:t>“Forward-Looking” Analytics Engine, that is capable to provide </a:t>
            </a:r>
            <a:r>
              <a:rPr lang="en-US" sz="1200" dirty="0"/>
              <a:t>Real-Time Predictive Capacity Analytics.  </a:t>
            </a:r>
          </a:p>
          <a:p>
            <a:pPr marL="457200" marR="0" lvl="1" indent="0" algn="l" defTabSz="914400" rtl="0" eaLnBrk="1" fontAlgn="auto" latinLnBrk="0" hangingPunct="1">
              <a:lnSpc>
                <a:spcPct val="100000"/>
              </a:lnSpc>
              <a:spcBef>
                <a:spcPts val="0"/>
              </a:spcBef>
              <a:spcAft>
                <a:spcPts val="1200"/>
              </a:spcAft>
              <a:buClrTx/>
              <a:buSzTx/>
              <a:buFontTx/>
              <a:buNone/>
              <a:tabLst/>
              <a:defRPr/>
            </a:pPr>
            <a:r>
              <a:rPr lang="en-US" sz="1200" dirty="0"/>
              <a:t>It’s based on industry-standard statistical analysis model of demand behavior</a:t>
            </a:r>
          </a:p>
          <a:p>
            <a:endParaRPr lang="en-GB"/>
          </a:p>
        </p:txBody>
      </p:sp>
      <p:sp>
        <p:nvSpPr>
          <p:cNvPr id="4" name="Slide Number Placeholder 3"/>
          <p:cNvSpPr>
            <a:spLocks noGrp="1"/>
          </p:cNvSpPr>
          <p:nvPr>
            <p:ph type="sldNum" sz="quarter" idx="5"/>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3410856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lnSpc>
                <a:spcPct val="90000"/>
              </a:lnSpc>
              <a:buFont typeface="Arial" charset="0"/>
              <a:buChar char="•"/>
            </a:pPr>
            <a:r>
              <a:rPr lang="en-US" sz="1200"/>
              <a:t>My environment is growing like crazy! Can I achieve automated resolution of VM performance issues without having to deal with them </a:t>
            </a:r>
            <a:r>
              <a:rPr lang="en-US" sz="1200" err="1"/>
              <a:t>vm</a:t>
            </a:r>
            <a:r>
              <a:rPr lang="en-US" sz="1200"/>
              <a:t> by </a:t>
            </a:r>
            <a:r>
              <a:rPr lang="en-US" sz="1200" err="1"/>
              <a:t>vm</a:t>
            </a:r>
            <a:r>
              <a:rPr lang="en-US" sz="1200"/>
              <a:t>? This is the </a:t>
            </a:r>
            <a:r>
              <a:rPr lang="en-US" sz="1200" err="1"/>
              <a:t>marketingApp</a:t>
            </a:r>
            <a:r>
              <a:rPr lang="en-US" sz="1200"/>
              <a:t> VM – it spikes every Mon-Wed – just learn its behavior and keep it happy</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DevOps are deploying VMs at much faster rate, Clusters get filled up fast, How do I ensure that VMs don</a:t>
            </a:r>
            <a:r>
              <a:rPr lang="uk-UA" sz="1200"/>
              <a:t>’</a:t>
            </a:r>
            <a:r>
              <a:rPr lang="en-US" sz="1200"/>
              <a:t>t get deployed to clusters that are full or facing perf issues?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How do I ensure that clusters don</a:t>
            </a:r>
            <a:r>
              <a:rPr lang="uk-UA" sz="1200"/>
              <a:t>’</a:t>
            </a:r>
            <a:r>
              <a:rPr lang="en-US" sz="1200"/>
              <a:t>t get filled up beyond a target utilization level that will ensure there are enough resources for all?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If clusters and datastores do get full, How can my team build confidence to move VMs around that will guarantee that the VMs and the applications get the resources they want?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Budget cuts are happening, I must ensure Windows and Oracle license costs are contained. Can I limit their movement to a few set of clusters that I pay for?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I have an upcoming new project and need to free up production clusters, can I stack up to fit the VMs to minimal possible hardware to free up space to put new project VMs? </a:t>
            </a:r>
          </a:p>
          <a:p>
            <a:endParaRPr lang="en-SG"/>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a:p>
        </p:txBody>
      </p:sp>
    </p:spTree>
    <p:extLst>
      <p:ext uri="{BB962C8B-B14F-4D97-AF65-F5344CB8AC3E}">
        <p14:creationId xmlns:p14="http://schemas.microsoft.com/office/powerpoint/2010/main" val="268365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One key area of investment for vRealize Operations is adding  new constraint driven predictive capacity analytics. This will also result in a reduced footprint of the product enabling us to scale to much higher sizes of deployment. These new analytics will feature a more accurate cloud aware projection algorithm. It will also help us surface up and visualize utilization with cost awareness as one along with cost aware optimization opportunities. This is key in today’s world of cloud where consumption and cost are two sides of the same coin.  We will also feature a unified experience for understand overall utilization, opportunities to optimize further and plan ahead for on </a:t>
            </a:r>
            <a:r>
              <a:rPr lang="en-US" sz="1400" err="1"/>
              <a:t>prem</a:t>
            </a:r>
            <a:r>
              <a:rPr lang="en-US" sz="1400"/>
              <a:t>, public and </a:t>
            </a:r>
            <a:r>
              <a:rPr lang="en-US" sz="1400" err="1"/>
              <a:t>VMc</a:t>
            </a:r>
            <a:r>
              <a:rPr lang="en-US" sz="1400"/>
              <a:t> clouds. </a:t>
            </a:r>
          </a:p>
          <a:p>
            <a:pPr marL="342797" indent="-342797">
              <a:lnSpc>
                <a:spcPct val="200000"/>
              </a:lnSpc>
              <a:buFont typeface="+mj-lt"/>
              <a:buAutoNum type="arabicPeriod"/>
            </a:pPr>
            <a:endParaRPr lang="en-US"/>
          </a:p>
        </p:txBody>
      </p:sp>
      <p:sp>
        <p:nvSpPr>
          <p:cNvPr id="4" name="Slide Number Placeholder 3"/>
          <p:cNvSpPr>
            <a:spLocks noGrp="1"/>
          </p:cNvSpPr>
          <p:nvPr>
            <p:ph type="sldNum" sz="quarter" idx="10"/>
          </p:nvPr>
        </p:nvSpPr>
        <p:spPr/>
        <p:txBody>
          <a:bodyPr/>
          <a:lstStyle/>
          <a:p>
            <a:fld id="{9F4FBC3A-A12C-40F9-BB8D-BC30C7901396}" type="slidenum">
              <a:rPr lang="en-US">
                <a:solidFill>
                  <a:srgbClr val="717074"/>
                </a:solidFill>
                <a:latin typeface="Arial"/>
              </a:rPr>
              <a:pPr/>
              <a:t>17</a:t>
            </a:fld>
            <a:endParaRPr lang="en-US">
              <a:solidFill>
                <a:srgbClr val="717074"/>
              </a:solidFill>
              <a:latin typeface="Arial"/>
            </a:endParaRPr>
          </a:p>
        </p:txBody>
      </p:sp>
    </p:spTree>
    <p:extLst>
      <p:ext uri="{BB962C8B-B14F-4D97-AF65-F5344CB8AC3E}">
        <p14:creationId xmlns:p14="http://schemas.microsoft.com/office/powerpoint/2010/main" val="4072142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1"/>
                </a:solidFill>
              </a:rPr>
              <a:t>Recommended Size </a:t>
            </a:r>
            <a:r>
              <a:rPr lang="en-US" dirty="0"/>
              <a:t>is generated by the capacity engine, but it is artificially capped </a:t>
            </a:r>
            <a:r>
              <a:rPr lang="en-US"/>
              <a:t>by VMware Aria </a:t>
            </a:r>
            <a:r>
              <a:rPr lang="en-US" dirty="0"/>
              <a:t>Operations to keep the recommendations conservative</a:t>
            </a:r>
          </a:p>
          <a:p>
            <a:endParaRPr lang="en-US" sz="800" dirty="0"/>
          </a:p>
          <a:p>
            <a:r>
              <a:rPr lang="en-US" b="1" dirty="0">
                <a:solidFill>
                  <a:schemeClr val="accent1"/>
                </a:solidFill>
              </a:rPr>
              <a:t>Oversized Recommended Size </a:t>
            </a:r>
            <a:r>
              <a:rPr lang="en-US" dirty="0"/>
              <a:t>is capped at 50% of the currently allocated resources</a:t>
            </a:r>
          </a:p>
          <a:p>
            <a:r>
              <a:rPr lang="en-US" b="1" dirty="0">
                <a:solidFill>
                  <a:schemeClr val="accent1"/>
                </a:solidFill>
              </a:rPr>
              <a:t>Oversized Example:</a:t>
            </a:r>
          </a:p>
          <a:p>
            <a:pPr lvl="1"/>
            <a:r>
              <a:rPr lang="en-US" dirty="0"/>
              <a:t>A VM is configured with 8 vCPUs and historically has never used more than 10% CPU.  Instead of recommending reclaiming 7 vCPUs, the recommendation is capped to reclaiming 4 vCPUs.</a:t>
            </a:r>
          </a:p>
          <a:p>
            <a:endParaRPr lang="en-US" sz="800" b="1" dirty="0">
              <a:solidFill>
                <a:schemeClr val="accent1"/>
              </a:solidFill>
            </a:endParaRPr>
          </a:p>
          <a:p>
            <a:r>
              <a:rPr lang="en-US" b="1" dirty="0">
                <a:solidFill>
                  <a:schemeClr val="accent1"/>
                </a:solidFill>
              </a:rPr>
              <a:t>Undersized Recommended Size </a:t>
            </a:r>
            <a:r>
              <a:rPr lang="en-US" dirty="0"/>
              <a:t>is capped at 100% of the currently allocated resource</a:t>
            </a:r>
          </a:p>
          <a:p>
            <a:r>
              <a:rPr lang="en-US" b="1" dirty="0">
                <a:solidFill>
                  <a:schemeClr val="accent1"/>
                </a:solidFill>
              </a:rPr>
              <a:t>Undersized Example</a:t>
            </a:r>
            <a:r>
              <a:rPr lang="en-US" dirty="0"/>
              <a:t>:</a:t>
            </a:r>
            <a:endParaRPr lang="en-US" b="1" dirty="0">
              <a:solidFill>
                <a:schemeClr val="accent1"/>
              </a:solidFill>
            </a:endParaRPr>
          </a:p>
          <a:p>
            <a:pPr lvl="1"/>
            <a:r>
              <a:rPr lang="en-US" dirty="0"/>
              <a:t>A VM is configured with 4 vCPUs and historically has been constantly running very hot.  Instead of recommending adding 8 vCPUs, the recommendation is capped at adding 4 vCPUs.</a:t>
            </a:r>
          </a:p>
          <a:p>
            <a:endParaRPr lang="en-GB"/>
          </a:p>
        </p:txBody>
      </p:sp>
      <p:sp>
        <p:nvSpPr>
          <p:cNvPr id="4" name="Slide Number Placeholder 3"/>
          <p:cNvSpPr>
            <a:spLocks noGrp="1"/>
          </p:cNvSpPr>
          <p:nvPr>
            <p:ph type="sldNum" sz="quarter" idx="5"/>
          </p:nvPr>
        </p:nvSpPr>
        <p:spPr/>
        <p:txBody>
          <a:bodyPr/>
          <a:lstStyle/>
          <a:p>
            <a:fld id="{9F4FBC3A-A12C-40F9-BB8D-BC30C7901396}" type="slidenum">
              <a:rPr lang="en-US" smtClean="0"/>
              <a:pPr/>
              <a:t>19</a:t>
            </a:fld>
            <a:endParaRPr lang="en-US"/>
          </a:p>
        </p:txBody>
      </p:sp>
    </p:spTree>
    <p:extLst>
      <p:ext uri="{BB962C8B-B14F-4D97-AF65-F5344CB8AC3E}">
        <p14:creationId xmlns:p14="http://schemas.microsoft.com/office/powerpoint/2010/main" val="1384758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indent="0">
              <a:buNone/>
            </a:pPr>
            <a:r>
              <a:rPr lang="en-US"/>
              <a:t>What does it take to run production operations</a:t>
            </a:r>
          </a:p>
          <a:p>
            <a:pPr marL="457200" indent="-457200">
              <a:buFont typeface="+mj-lt"/>
              <a:buAutoNum type="arabicPeriod"/>
            </a:pPr>
            <a:r>
              <a:rPr lang="en-US"/>
              <a:t>Be able to proactively monitor how your environment is doing. Are there critical issues that need your attention around: Performance, Out of Capacity, Misconfigurations, Failures</a:t>
            </a:r>
          </a:p>
          <a:p>
            <a:pPr marL="457200" indent="-457200">
              <a:buFont typeface="+mj-lt"/>
              <a:buAutoNum type="arabicPeriod"/>
            </a:pPr>
            <a:r>
              <a:rPr lang="en-US"/>
              <a:t>Be able to quickly pinpoint or prove innocence for why a ‘production </a:t>
            </a:r>
            <a:r>
              <a:rPr lang="en-US" err="1"/>
              <a:t>Vm</a:t>
            </a:r>
            <a:r>
              <a:rPr lang="en-US"/>
              <a:t> is slow’</a:t>
            </a:r>
          </a:p>
          <a:p>
            <a:pPr marL="457200" indent="-457200">
              <a:buFont typeface="+mj-lt"/>
              <a:buAutoNum type="arabicPeriod"/>
            </a:pPr>
            <a:r>
              <a:rPr lang="en-US"/>
              <a:t>Be able to Proactively ensure VMs don</a:t>
            </a:r>
            <a:r>
              <a:rPr lang="uk-UA"/>
              <a:t>’</a:t>
            </a:r>
            <a:r>
              <a:rPr lang="en-US"/>
              <a:t>t face contention when underlying clusters run out of capacity by setting policies to automatically balance them around</a:t>
            </a:r>
          </a:p>
          <a:p>
            <a:pPr marL="457200" indent="-457200">
              <a:buFont typeface="+mj-lt"/>
              <a:buAutoNum type="arabicPeriod"/>
            </a:pPr>
            <a:r>
              <a:rPr lang="en-US"/>
              <a:t>Be able to assess total, used, remaining &amp; reclaimable capacity and plan for upcoming projects</a:t>
            </a:r>
          </a:p>
          <a:p>
            <a:pPr marL="457200" indent="-457200">
              <a:buFont typeface="+mj-lt"/>
              <a:buAutoNum type="arabicPeriod"/>
            </a:pPr>
            <a:r>
              <a:rPr lang="en-US"/>
              <a:t>How do you do the above like an expert and for your production environment ? </a:t>
            </a:r>
          </a:p>
          <a:p>
            <a:pPr marL="285750" indent="-285750">
              <a:lnSpc>
                <a:spcPct val="90000"/>
              </a:lnSpc>
              <a:buFont typeface="Arial" charset="0"/>
              <a:buChar char="•"/>
            </a:pPr>
            <a:endParaRPr lang="en-US" sz="1200"/>
          </a:p>
          <a:p>
            <a:pPr marL="285750" indent="-285750">
              <a:lnSpc>
                <a:spcPct val="90000"/>
              </a:lnSpc>
              <a:buFont typeface="Arial" charset="0"/>
              <a:buChar char="•"/>
            </a:pPr>
            <a:endParaRPr lang="en-US" sz="1200"/>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How is my entire globally distributed environment doing? Is it serving the </a:t>
            </a:r>
            <a:r>
              <a:rPr lang="en-US" sz="1200" err="1"/>
              <a:t>Vms</a:t>
            </a:r>
            <a:r>
              <a:rPr lang="en-US" sz="1200"/>
              <a:t> and the Applications as needed?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Are there critical Applications who’s performance is being impacted due to infrastructure issues?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Are there hotspots creating bottlenecks? Are there outliers creating pressure?  </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Is the production environment configured to best practices to deliver the right performance and efficiency?</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How can I make my team become experts at monitoring/troubleshooting </a:t>
            </a:r>
            <a:r>
              <a:rPr lang="en-US" sz="1200" err="1"/>
              <a:t>vSAN</a:t>
            </a:r>
            <a:r>
              <a:rPr lang="en-US" sz="1200"/>
              <a:t> as I adopt it into production?</a:t>
            </a:r>
          </a:p>
          <a:p>
            <a:pPr marL="285750" indent="-285750">
              <a:lnSpc>
                <a:spcPct val="90000"/>
              </a:lnSpc>
              <a:buFont typeface="Arial" charset="0"/>
              <a:buChar char="•"/>
            </a:pPr>
            <a:endParaRPr lang="en-US" sz="1200"/>
          </a:p>
          <a:p>
            <a:pPr marL="285750" indent="-285750">
              <a:lnSpc>
                <a:spcPct val="90000"/>
              </a:lnSpc>
              <a:buFont typeface="Arial" charset="0"/>
              <a:buChar char="•"/>
            </a:pPr>
            <a:r>
              <a:rPr lang="en-US" sz="1200"/>
              <a:t>How can I/my team collaborate with other teams and during war room situations to quickly Troubleshoot to pinpoint issues or eliminate layers of infra.</a:t>
            </a:r>
          </a:p>
          <a:p>
            <a:endParaRPr lang="en-SG"/>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857060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indent="0">
              <a:buNone/>
            </a:pPr>
            <a:r>
              <a:rPr lang="en-US" dirty="0"/>
              <a:t>What does it take to run production operations</a:t>
            </a:r>
          </a:p>
          <a:p>
            <a:pPr marL="457200" indent="-457200">
              <a:buFont typeface="+mj-lt"/>
              <a:buAutoNum type="arabicPeriod"/>
            </a:pPr>
            <a:r>
              <a:rPr lang="en-US" dirty="0"/>
              <a:t>Be able to proactively monitor how your environment is doing. Are there critical issues that need your attention around: Performance, Out of Capacity, Misconfigurations, Failures</a:t>
            </a:r>
          </a:p>
          <a:p>
            <a:pPr marL="457200" indent="-457200">
              <a:buFont typeface="+mj-lt"/>
              <a:buAutoNum type="arabicPeriod"/>
            </a:pPr>
            <a:r>
              <a:rPr lang="en-US" dirty="0"/>
              <a:t>Be able to quickly pinpoint or prove innocence for why a ‘production </a:t>
            </a:r>
            <a:r>
              <a:rPr lang="en-US" dirty="0" err="1"/>
              <a:t>Vm</a:t>
            </a:r>
            <a:r>
              <a:rPr lang="en-US" dirty="0"/>
              <a:t> is slow’</a:t>
            </a:r>
          </a:p>
          <a:p>
            <a:pPr marL="457200" indent="-457200">
              <a:buFont typeface="+mj-lt"/>
              <a:buAutoNum type="arabicPeriod"/>
            </a:pPr>
            <a:r>
              <a:rPr lang="en-US" dirty="0"/>
              <a:t>Be able to Proactively ensure VMs don</a:t>
            </a:r>
            <a:r>
              <a:rPr lang="uk-UA" dirty="0"/>
              <a:t>’</a:t>
            </a:r>
            <a:r>
              <a:rPr lang="en-US" dirty="0"/>
              <a:t>t face contention when underlying clusters run out of capacity by setting policies to automatically balance them around</a:t>
            </a:r>
          </a:p>
          <a:p>
            <a:pPr marL="457200" indent="-457200">
              <a:buFont typeface="+mj-lt"/>
              <a:buAutoNum type="arabicPeriod"/>
            </a:pPr>
            <a:r>
              <a:rPr lang="en-US" dirty="0"/>
              <a:t>Be able to assess total, used, remaining &amp; reclaimable capacity and plan for upcoming projects</a:t>
            </a:r>
          </a:p>
          <a:p>
            <a:pPr marL="457200" indent="-457200">
              <a:buFont typeface="+mj-lt"/>
              <a:buAutoNum type="arabicPeriod"/>
            </a:pPr>
            <a:r>
              <a:rPr lang="en-US" dirty="0"/>
              <a:t>How do you do the above like an expert and for your production environment ? </a:t>
            </a:r>
          </a:p>
          <a:p>
            <a:pPr marL="285750" indent="-285750">
              <a:lnSpc>
                <a:spcPct val="90000"/>
              </a:lnSpc>
              <a:buFont typeface="Arial" charset="0"/>
              <a:buChar char="•"/>
            </a:pPr>
            <a:endParaRPr lang="en-US" sz="1200" dirty="0"/>
          </a:p>
          <a:p>
            <a:pPr marL="285750" indent="-285750">
              <a:lnSpc>
                <a:spcPct val="90000"/>
              </a:lnSpc>
              <a:buFont typeface="Arial" charset="0"/>
              <a:buChar char="•"/>
            </a:pPr>
            <a:endParaRPr lang="en-US" sz="1200" dirty="0"/>
          </a:p>
          <a:p>
            <a:pPr marL="285750" indent="-285750">
              <a:lnSpc>
                <a:spcPct val="90000"/>
              </a:lnSpc>
              <a:buFont typeface="Wingdings" panose="05000000000000000000" pitchFamily="2" charset="2"/>
              <a:buChar char="q"/>
            </a:pPr>
            <a:r>
              <a:rPr lang="en-US" sz="1200" dirty="0"/>
              <a:t>How is my entire globally distributed environment doing? Is it serving the </a:t>
            </a:r>
            <a:r>
              <a:rPr lang="en-US" sz="1200" dirty="0" err="1"/>
              <a:t>Vms</a:t>
            </a:r>
            <a:r>
              <a:rPr lang="en-US" sz="1200" dirty="0"/>
              <a:t> and the Applications as needed? </a:t>
            </a:r>
          </a:p>
          <a:p>
            <a:pPr marL="285750" indent="-285750">
              <a:lnSpc>
                <a:spcPct val="90000"/>
              </a:lnSpc>
              <a:buFont typeface="Wingdings" panose="05000000000000000000" pitchFamily="2" charset="2"/>
              <a:buChar char="q"/>
            </a:pPr>
            <a:r>
              <a:rPr lang="en-US" sz="1200" dirty="0"/>
              <a:t>Are there critical Applications who’s performance is being impacted due to infrastructure issues? </a:t>
            </a:r>
          </a:p>
          <a:p>
            <a:pPr marL="285750" indent="-285750">
              <a:lnSpc>
                <a:spcPct val="90000"/>
              </a:lnSpc>
              <a:buFont typeface="Wingdings" panose="05000000000000000000" pitchFamily="2" charset="2"/>
              <a:buChar char="q"/>
            </a:pPr>
            <a:r>
              <a:rPr lang="en-US" sz="1200" dirty="0"/>
              <a:t>Are there hotspots creating bottlenecks? Are there outliers creating pressure?  </a:t>
            </a:r>
          </a:p>
          <a:p>
            <a:pPr marL="285750" indent="-285750">
              <a:lnSpc>
                <a:spcPct val="90000"/>
              </a:lnSpc>
              <a:buFont typeface="Wingdings" panose="05000000000000000000" pitchFamily="2" charset="2"/>
              <a:buChar char="q"/>
            </a:pPr>
            <a:r>
              <a:rPr lang="en-US" sz="1200" dirty="0"/>
              <a:t>Is the production environment configured to best practices to deliver the right performance and efficiency?</a:t>
            </a:r>
          </a:p>
          <a:p>
            <a:pPr marL="285750" indent="-285750">
              <a:lnSpc>
                <a:spcPct val="90000"/>
              </a:lnSpc>
              <a:buFont typeface="Wingdings" panose="05000000000000000000" pitchFamily="2" charset="2"/>
              <a:buChar char="q"/>
            </a:pPr>
            <a:r>
              <a:rPr lang="en-US" sz="1200" dirty="0"/>
              <a:t>How can I make my team become experts at monitoring/troubleshooting </a:t>
            </a:r>
            <a:r>
              <a:rPr lang="en-US" sz="1200" dirty="0" err="1"/>
              <a:t>vSAN</a:t>
            </a:r>
            <a:r>
              <a:rPr lang="en-US" sz="1200" dirty="0"/>
              <a:t> as I adopt it into production?</a:t>
            </a:r>
          </a:p>
          <a:p>
            <a:pPr marL="285750" indent="-285750">
              <a:lnSpc>
                <a:spcPct val="90000"/>
              </a:lnSpc>
              <a:buFont typeface="Wingdings" panose="05000000000000000000" pitchFamily="2" charset="2"/>
              <a:buChar char="q"/>
            </a:pPr>
            <a:r>
              <a:rPr lang="en-US" sz="1200" dirty="0"/>
              <a:t>How can I/my team collaborate with other teams and during war room situations to quickly Troubleshoot to pinpoint issues or eliminate layers of infra.</a:t>
            </a:r>
          </a:p>
          <a:p>
            <a:endParaRPr lang="en-SG" dirty="0"/>
          </a:p>
          <a:p>
            <a:r>
              <a:rPr lang="en-SG" b="1" dirty="0"/>
              <a:t>SUSTAINABILITY</a:t>
            </a:r>
          </a:p>
          <a:p>
            <a:pPr marL="171450" indent="-171450">
              <a:buFont typeface="Wingdings" panose="05000000000000000000" pitchFamily="2" charset="2"/>
              <a:buChar char="q"/>
            </a:pPr>
            <a:r>
              <a:rPr lang="en-SG" dirty="0"/>
              <a:t>GREENSCORE</a:t>
            </a:r>
          </a:p>
          <a:p>
            <a:pPr marL="171450" indent="-171450">
              <a:buFont typeface="Wingdings" panose="05000000000000000000" pitchFamily="2" charset="2"/>
              <a:buChar char="q"/>
            </a:pPr>
            <a:r>
              <a:rPr lang="en-SG" dirty="0"/>
              <a:t>POWER CONSUMPTION</a:t>
            </a:r>
          </a:p>
          <a:p>
            <a:pPr marL="171450" indent="-171450">
              <a:buFont typeface="Wingdings" panose="05000000000000000000" pitchFamily="2" charset="2"/>
              <a:buChar char="q"/>
            </a:pPr>
            <a:r>
              <a:rPr lang="en-SG" dirty="0"/>
              <a:t>CARBON FOOTPRINT</a:t>
            </a:r>
          </a:p>
          <a:p>
            <a:pPr marL="171450" indent="-171450">
              <a:buFont typeface="Wingdings" panose="05000000000000000000" pitchFamily="2" charset="2"/>
              <a:buChar char="q"/>
            </a:pPr>
            <a:r>
              <a:rPr lang="en-SG" dirty="0"/>
              <a:t>ENVIRONMENTAL IMPACT</a:t>
            </a:r>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a:p>
        </p:txBody>
      </p:sp>
    </p:spTree>
    <p:extLst>
      <p:ext uri="{BB962C8B-B14F-4D97-AF65-F5344CB8AC3E}">
        <p14:creationId xmlns:p14="http://schemas.microsoft.com/office/powerpoint/2010/main" val="108585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nb-NO" dirty="0" err="1"/>
              <a:t>Recommendations</a:t>
            </a:r>
            <a:r>
              <a:rPr lang="nb-NO" dirty="0"/>
              <a:t>&gt;</a:t>
            </a:r>
            <a:r>
              <a:rPr lang="nb-NO" dirty="0" err="1"/>
              <a:t>Actions</a:t>
            </a:r>
            <a:r>
              <a:rPr lang="nb-NO" dirty="0"/>
              <a:t> </a:t>
            </a:r>
          </a:p>
          <a:p>
            <a:pPr marL="171450" indent="-171450">
              <a:buFont typeface="Wingdings" panose="05000000000000000000" pitchFamily="2" charset="2"/>
              <a:buChar char="q"/>
            </a:pPr>
            <a:r>
              <a:rPr lang="nb-NO" dirty="0"/>
              <a:t>Dashboard </a:t>
            </a:r>
            <a:r>
              <a:rPr lang="nb-NO" dirty="0" err="1"/>
              <a:t>sharing</a:t>
            </a:r>
            <a:r>
              <a:rPr lang="nb-NO" dirty="0"/>
              <a:t> and code.vmware.com</a:t>
            </a:r>
          </a:p>
          <a:p>
            <a:pPr marL="171450" indent="-171450">
              <a:buFont typeface="Wingdings" panose="05000000000000000000" pitchFamily="2" charset="2"/>
              <a:buChar char="q"/>
            </a:pPr>
            <a:r>
              <a:rPr lang="nb-NO" dirty="0"/>
              <a:t>Reports &gt; management!</a:t>
            </a:r>
          </a:p>
          <a:p>
            <a:endParaRPr lang="nb-NO" dirty="0"/>
          </a:p>
          <a:p>
            <a:endParaRPr lang="nb-NO" dirty="0"/>
          </a:p>
          <a:p>
            <a:endParaRPr lang="nb-NO"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22</a:t>
            </a:fld>
            <a:endParaRPr lang="en-US" dirty="0"/>
          </a:p>
        </p:txBody>
      </p:sp>
    </p:spTree>
    <p:extLst>
      <p:ext uri="{BB962C8B-B14F-4D97-AF65-F5344CB8AC3E}">
        <p14:creationId xmlns:p14="http://schemas.microsoft.com/office/powerpoint/2010/main" val="3821677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sz="1400" dirty="0">
              <a:latin typeface="+mj-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640795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485260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on, let’s kill the elephant in the room</a:t>
            </a:r>
          </a:p>
          <a:p>
            <a:r>
              <a:rPr lang="en-US" dirty="0"/>
              <a:t>WHAT ABOUT THAT NAME CHANGE RECENTLY?</a:t>
            </a:r>
          </a:p>
          <a:p>
            <a:endParaRPr lang="en-US" dirty="0"/>
          </a:p>
          <a:p>
            <a:endParaRPr lang="en-US" dirty="0"/>
          </a:p>
          <a:p>
            <a:endParaRPr lang="en-US" dirty="0"/>
          </a:p>
          <a:p>
            <a:endParaRPr lang="en-US" dirty="0"/>
          </a:p>
          <a:p>
            <a:endParaRPr lang="en-US" dirty="0"/>
          </a:p>
          <a:p>
            <a:pPr marL="628650" lvl="1" indent="-171450">
              <a:buFont typeface="Wingdings" panose="05000000000000000000" pitchFamily="2" charset="2"/>
              <a:buChar char="q"/>
            </a:pPr>
            <a:r>
              <a:rPr lang="en-US" dirty="0"/>
              <a:t>Always use full product names in any externally-facing content. </a:t>
            </a:r>
          </a:p>
          <a:p>
            <a:pPr marL="628650" lvl="1" indent="-171450">
              <a:buFont typeface="Wingdings" panose="05000000000000000000" pitchFamily="2" charset="2"/>
              <a:buChar char="q"/>
            </a:pPr>
            <a:r>
              <a:rPr lang="en-US" dirty="0"/>
              <a:t>At the first mention add  can drop it in subsequent mentions</a:t>
            </a:r>
          </a:p>
          <a:p>
            <a:pPr marL="628650" lvl="1" indent="-171450">
              <a:buFont typeface="Wingdings" panose="05000000000000000000" pitchFamily="2" charset="2"/>
              <a:buChar char="q"/>
            </a:pPr>
            <a:r>
              <a:rPr lang="en-US" dirty="0"/>
              <a:t>Never abbreviate the names. </a:t>
            </a:r>
            <a:br>
              <a:rPr lang="en-US" dirty="0"/>
            </a:br>
            <a:r>
              <a:rPr lang="en-US" dirty="0"/>
              <a:t>Exception: in product UI (menus and drop-downs) if the full name doesn’t fit you may drop “VMware Aria” (together only)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39C0E6-6D06-AC44-9AB6-4557F82803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335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VMware Aria </a:t>
            </a:r>
            <a:r>
              <a:rPr lang="en-US" dirty="0"/>
              <a:t>cloud management is not only trusted by customers worldwide, but also recognized by industry analysts as #1 in market share by IDC, as a leader in the market by Forrester in these 3 Forrester Wave reports, and by OMDIA in the OMDIA Universe report.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Plus, VMware Aria was recognized by Gartner Peer Insights: Customers’ Choice Award: IT Infrastructure Monitoring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Transition: Let’s summarize this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DF60E-8240-4F86-A2EC-E79864AF18E2}"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585393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 cloud operating model consists of 3 competencies: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Service Delivery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Operations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Governance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A cloud operating model should be able to up-level your existing virtual environments to a fully functioning self-service cloud, and </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bring consistency in delivery, operations, and governance to multi-clouds. </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It should incorporate a set of processes and capabilities that efficiently extend these capabilities to additional clouds or environments </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through a repeatable, extensible on-boarding process. </a:t>
            </a:r>
          </a:p>
          <a:p>
            <a:pPr algn="l">
              <a:lnSpc>
                <a:spcPct val="130000"/>
              </a:lnSpc>
            </a:pPr>
            <a:endParaRPr lang="en-US" b="1">
              <a:solidFill>
                <a:schemeClr val="tx2"/>
              </a:solidFill>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655004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defTabSz="1559692">
              <a:defRPr/>
            </a:pPr>
            <a:r>
              <a:rPr lang="en-US" dirty="0"/>
              <a:t>Customers tell us that they have </a:t>
            </a:r>
            <a:r>
              <a:rPr lang="en-US" b="1" dirty="0"/>
              <a:t>several </a:t>
            </a:r>
            <a:r>
              <a:rPr lang="en-US" dirty="0"/>
              <a:t>challenges with operations management, and I’ll walk you through a few of them.</a:t>
            </a:r>
          </a:p>
          <a:p>
            <a:pPr defTabSz="1559692">
              <a:defRPr/>
            </a:pPr>
            <a:endParaRPr lang="en-US" dirty="0"/>
          </a:p>
          <a:p>
            <a:pPr defTabSz="1559692">
              <a:defRPr/>
            </a:pPr>
            <a:r>
              <a:rPr lang="en-US" dirty="0"/>
              <a:t>With operations management it can be complex and sometimes </a:t>
            </a:r>
            <a:r>
              <a:rPr lang="en-US" dirty="0" err="1"/>
              <a:t>silo’d</a:t>
            </a:r>
            <a:r>
              <a:rPr lang="en-US" dirty="0"/>
              <a:t>, and customers say they need to:</a:t>
            </a:r>
          </a:p>
          <a:p>
            <a:pPr defTabSz="1559692">
              <a:defRPr/>
            </a:pPr>
            <a:endParaRPr lang="en-US" dirty="0"/>
          </a:p>
          <a:p>
            <a:pPr marL="292442" indent="-292442" defTabSz="1559692">
              <a:buFont typeface="Arial" panose="020B0604020202020204" pitchFamily="34" charset="0"/>
              <a:buChar char="•"/>
              <a:defRPr/>
            </a:pPr>
            <a:r>
              <a:rPr lang="en-US" b="1" dirty="0"/>
              <a:t>Meet SLAs </a:t>
            </a:r>
            <a:r>
              <a:rPr lang="en-US" dirty="0"/>
              <a:t>- </a:t>
            </a:r>
            <a:r>
              <a:rPr lang="en-US" sz="2000" dirty="0"/>
              <a:t>Struggling to deliver performance at minimal costs, to meet business needs</a:t>
            </a:r>
          </a:p>
          <a:p>
            <a:pPr marL="292442" indent="-292442" defTabSz="1559692">
              <a:buFont typeface="Arial" panose="020B0604020202020204" pitchFamily="34" charset="0"/>
              <a:buChar char="•"/>
              <a:defRPr/>
            </a:pPr>
            <a:r>
              <a:rPr lang="en-US" b="1" dirty="0"/>
              <a:t>Modernize</a:t>
            </a:r>
            <a:r>
              <a:rPr lang="en-US" dirty="0"/>
              <a:t> - </a:t>
            </a:r>
            <a:r>
              <a:rPr lang="en-US" sz="2000" dirty="0"/>
              <a:t>Spinning up a new datacenter, or have consolidation &amp; modernization projects - and need to better use existing resources </a:t>
            </a:r>
          </a:p>
          <a:p>
            <a:pPr marL="292442" indent="-292442" defTabSz="1559692">
              <a:buFont typeface="Arial" panose="020B0604020202020204" pitchFamily="34" charset="0"/>
              <a:buChar char="•"/>
              <a:defRPr/>
            </a:pPr>
            <a:r>
              <a:rPr lang="en-US" b="1" dirty="0"/>
              <a:t>Unified Visibility </a:t>
            </a:r>
            <a:r>
              <a:rPr lang="en-US" dirty="0"/>
              <a:t>- </a:t>
            </a:r>
            <a:r>
              <a:rPr lang="en-US" sz="2000" dirty="0"/>
              <a:t>Deploying SDDC technologies or integrating public clouds, and struggling to get unified visibility for troubleshooting to make  quick decisions</a:t>
            </a:r>
          </a:p>
          <a:p>
            <a:pPr marL="292442" indent="-292442" defTabSz="1559692">
              <a:buFont typeface="Arial" panose="020B0604020202020204" pitchFamily="34" charset="0"/>
              <a:buChar char="•"/>
              <a:defRPr/>
            </a:pPr>
            <a:r>
              <a:rPr lang="en-US" b="1" dirty="0"/>
              <a:t>Cut Costs </a:t>
            </a:r>
            <a:r>
              <a:rPr lang="en-US" dirty="0"/>
              <a:t>- </a:t>
            </a:r>
            <a:r>
              <a:rPr lang="en-US" sz="2000" dirty="0"/>
              <a:t>Looking at ways to cut costs because they continue to rise as more applications are built on containers. While this better enables developer agility, the visibility and management can be difficult. Here’s a fun fact = </a:t>
            </a:r>
            <a:r>
              <a:rPr lang="en-US" sz="2000" b="1" dirty="0">
                <a:solidFill>
                  <a:srgbClr val="FF0000"/>
                </a:solidFill>
              </a:rPr>
              <a:t>86% of those surveyed said they expect containers, microservices, and Kubernetes to have significant impact on their multi-cloud management strategy in the coming years.</a:t>
            </a:r>
          </a:p>
          <a:p>
            <a:pPr marL="292442" indent="-292442" defTabSz="1559692">
              <a:buFont typeface="Arial" panose="020B0604020202020204" pitchFamily="34" charset="0"/>
              <a:buChar char="•"/>
              <a:defRPr/>
            </a:pPr>
            <a:r>
              <a:rPr lang="en-US" b="1" dirty="0"/>
              <a:t>Manage Risk </a:t>
            </a:r>
            <a:r>
              <a:rPr lang="en-US" dirty="0"/>
              <a:t>- </a:t>
            </a:r>
            <a:r>
              <a:rPr lang="en-US" sz="2000" dirty="0"/>
              <a:t>Want to manage risk and stay compliant while assuring performance</a:t>
            </a:r>
          </a:p>
          <a:p>
            <a:pPr marL="292442" indent="-292442" defTabSz="1559692">
              <a:buFont typeface="Arial" panose="020B0604020202020204" pitchFamily="34" charset="0"/>
              <a:buChar char="•"/>
              <a:defRPr/>
            </a:pPr>
            <a:endParaRPr lang="en-US" sz="2000" dirty="0"/>
          </a:p>
          <a:p>
            <a:pPr defTabSz="1559692">
              <a:defRPr/>
            </a:pPr>
            <a:r>
              <a:rPr lang="en-US" sz="2000" dirty="0"/>
              <a:t>TRANSITION:  VMware can help ease your organization’s journey to cloud – wherever you are in your journey (private, moving to hybrid or multi-cloud) with VMware Aria Operations™.</a:t>
            </a:r>
            <a:endParaRPr lang="en-US" dirty="0"/>
          </a:p>
          <a:p>
            <a:pPr defTabSz="1559692">
              <a:defRPr/>
            </a:pPr>
            <a:endParaRPr lang="en-US" sz="2000"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a:p>
        </p:txBody>
      </p:sp>
    </p:spTree>
    <p:extLst>
      <p:ext uri="{BB962C8B-B14F-4D97-AF65-F5344CB8AC3E}">
        <p14:creationId xmlns:p14="http://schemas.microsoft.com/office/powerpoint/2010/main" val="4022892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a:spcBef>
                <a:spcPts val="0"/>
              </a:spcBef>
              <a:spcAft>
                <a:spcPts val="0"/>
              </a:spcAft>
            </a:pPr>
            <a:r>
              <a:rPr lang="en-US" sz="1200" b="1" dirty="0">
                <a:effectLst/>
                <a:latin typeface="Calibri" panose="020F0502020204030204" pitchFamily="34" charset="0"/>
                <a:ea typeface="Calibri" panose="020F0502020204030204" pitchFamily="34" charset="0"/>
              </a:rPr>
              <a:t>This is how you achieve success in the multi-cloud transformation</a:t>
            </a:r>
          </a:p>
          <a:p>
            <a:pPr marL="0" marR="0">
              <a:spcBef>
                <a:spcPts val="0"/>
              </a:spcBef>
              <a:spcAft>
                <a:spcPts val="0"/>
              </a:spcAft>
            </a:pPr>
            <a:endParaRPr lang="en-US" sz="1200" b="1"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200" b="1"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200" b="1"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ea typeface="Calibri" panose="020F0502020204030204" pitchFamily="34" charset="0"/>
              </a:rPr>
              <a:t>App Strategy</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All customers have an app strategy for both new and existing applications.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As they look to rationalize and modernize their application portfolios, they need to decide whether to retain, rehost, </a:t>
            </a:r>
            <a:r>
              <a:rPr lang="en-US" sz="1200" dirty="0" err="1">
                <a:effectLst/>
                <a:latin typeface="Calibri" panose="020F0502020204030204" pitchFamily="34" charset="0"/>
                <a:ea typeface="Calibri" panose="020F0502020204030204" pitchFamily="34" charset="0"/>
              </a:rPr>
              <a:t>replatform</a:t>
            </a:r>
            <a:r>
              <a:rPr lang="en-US" sz="1200" dirty="0">
                <a:effectLst/>
                <a:latin typeface="Calibri" panose="020F0502020204030204" pitchFamily="34" charset="0"/>
                <a:ea typeface="Calibri" panose="020F0502020204030204" pitchFamily="34" charset="0"/>
              </a:rPr>
              <a:t>, refactor or even retire them, possibly replacing them with SaaS versions.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It's always a combination – you have traditional Apps, Kubernetes-based apps, cloud native apps, SAS-based apps – across the board.</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Development team needs to make decisions on where to deploy new apps and whether to migrate existing ones these apps on different clouds, whether native public clouds or VMware-based clouds.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To do this right, they need an effective, efficient method of managing their multi-cloud world, one that supports their application and business objectives.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This involves not just using the right cloud management technology but implementing it in the broader context of the right people and process as well.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VMware’s Cloud Operating Model can help with this.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So what is a cloud operating model?</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ea typeface="Calibri" panose="020F0502020204030204" pitchFamily="34" charset="0"/>
              </a:rPr>
              <a:t>Public Cloud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In the case of the native public clouds, developers can directly consume the services they require.</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 native public clouds provide an interface where developers can go and consume the various IaaS and PaaS services in a self-service way.</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They’ve got infrastructure as code with things like AWS Cloud Formation templates.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They’ve got Cloud Watch and Cloud Trail in AWS that provide performance, logs and metrics, as well as cost APIs and security APIs.</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ea typeface="Calibri" panose="020F0502020204030204" pitchFamily="34" charset="0"/>
              </a:rPr>
              <a:t>VMware Cloud</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In the case of VMware Cloud environments what we have to do is convert them into the experience of a native public cloud</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That's where VMware Aria Management comes in.</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Infrastructure and Cloud Operations team first have to set up the cloud constructs.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Second, they have to set up the set of services that they want to deliver.</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They deploy their database as a service, their IaaS services, they curate their image sizes and flavors and define their availability zones.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Once they have curated the services, they then manage the cost of applying capacity, performance and security to this cloud.</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So, the combination of VMC on AWS, VMware Cloud Foundation or Project Dimension and the VMware Aria cloud management capabilities makes a VMware Cloud.</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It delivers the same set of self-service IaaS, performance, cost and security APIs to the developer, so now the developers can directly consume from VMware Cloud.</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ea typeface="Calibri" panose="020F0502020204030204" pitchFamily="34" charset="0"/>
              </a:rPr>
              <a:t>Multi-cloud and Kubernetes Management</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We can also extend these capabilities to native public clouds by creating a common IaaS service across not just VMware Cloud but all public clouds.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And with Tanzu Mission Control we provide a common Kubernetes management platform across all VMware and native public clouds.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 question is, do we need anything else?</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More organizations are delivering applications across public clouds and at the edge, and they’re increasingly using Kubernetes to manage and scale their modernized and cloud-native apps.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However, managing apps and infrastructure in a multi-cloud, especially public cloud, and multi-technology environment is complex.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Teams have to control costs, ensure performance, and manage consistent security policies across these diverse and distributed envi</a:t>
            </a:r>
            <a:r>
              <a:rPr lang="en-US" sz="1200" dirty="0">
                <a:solidFill>
                  <a:srgbClr val="1D1C1D"/>
                </a:solidFill>
                <a:effectLst/>
                <a:latin typeface="Calibri" panose="020F0502020204030204" pitchFamily="34" charset="0"/>
                <a:ea typeface="Calibri" panose="020F0502020204030204" pitchFamily="34" charset="0"/>
              </a:rPr>
              <a:t>ronments.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Since the developers are developing across multiple clouds, a new set of issues becomes relevant.</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For example, how do I know what it costs to deploy my service in one cloud versus another?</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How do I secure my clouds, and how do I define policies for security once and apply them across all clouds?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How do I look at the performance of an application that may be deployed across two or three clouds?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This is where the new capabilities of our VMware Aria offering comes in.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solidFill>
                  <a:srgbClr val="1D1C1D"/>
                </a:solidFill>
                <a:effectLst/>
                <a:latin typeface="Calibri" panose="020F0502020204030204" pitchFamily="34" charset="0"/>
                <a:ea typeface="Calibri" panose="020F0502020204030204" pitchFamily="34" charset="0"/>
              </a:rPr>
              <a:t>VMware Aria, which provides a set of end-to-end solutions for managing the cost, performance, configuration, and delivery of infrastructure and cloud native applications.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solidFill>
                  <a:srgbClr val="1D1C1D"/>
                </a:solidFill>
                <a:effectLst/>
                <a:latin typeface="Calibri" panose="020F0502020204030204" pitchFamily="34" charset="0"/>
                <a:ea typeface="Calibri" panose="020F0502020204030204" pitchFamily="34" charset="0"/>
              </a:rPr>
              <a:t>Powering VMware Aria is VMware Aria Graph, a graph-based data store technology that captures the complexity of our customers’ multi-cloud environments.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VMware Aria is uniquely positioned to address </a:t>
            </a:r>
            <a:r>
              <a:rPr lang="en-US" sz="1200" dirty="0">
                <a:solidFill>
                  <a:srgbClr val="1D1C1D"/>
                </a:solidFill>
                <a:effectLst/>
                <a:latin typeface="Calibri" panose="020F0502020204030204" pitchFamily="34" charset="0"/>
                <a:ea typeface="Calibri" panose="020F0502020204030204" pitchFamily="34" charset="0"/>
              </a:rPr>
              <a:t>managing the cost, performance, configuration, and delivery of infrastructure and cloud native applications</a:t>
            </a:r>
            <a:r>
              <a:rPr lang="en-US" sz="1200" dirty="0">
                <a:effectLst/>
                <a:latin typeface="Calibri" panose="020F0502020204030204" pitchFamily="34" charset="0"/>
                <a:ea typeface="Calibri" panose="020F0502020204030204" pitchFamily="34" charset="0"/>
              </a:rPr>
              <a:t>.</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VMware Aria doesn't disintermediate the consumption of the cloud, but what it allows you to do is apply policies against that consumption.</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It enables you to get visibility into cloud costs and, allows you to optimize those costs, and then later enables you to take automated decisions based on your cost characteristics.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It does the same thing with secure configuration, same thing with performance, and the same thing with delivery.</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It thereby gives you a set of capabilities around financial and performance management security and delivery automation that developers can use.</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So, it's taking all the set of data, synthesizing it and making it available for the developers.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This allows them to run their environment on a continuous basis and deliver the app performance, cost and security that they need.</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ea typeface="Calibri" panose="020F0502020204030204" pitchFamily="34" charset="0"/>
              </a:rPr>
              <a:t>Cloud Operating Model</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This entire set of capabilities as leveraged by Infrastructure and Operations teams and the Cloud Center of Excellence is what we call the cloud operating model.</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 Cloud Operating Model is a holistic story that brings people, process and technology together.</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An effective Cloud Operating Model can deliver spectacular results.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Customer examples include a 25% decrease in cloud spend and a 30% increase in productivity.  </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The biggest root cause of problems are misconfigurations; customers who do config management right can see a 93% decrease in unplanned downtime.</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Customers also enjoy a 50% reduction in software costs.</a:t>
            </a:r>
            <a:endParaRPr lang="en-US" sz="1200" dirty="0">
              <a:effectLst/>
              <a:latin typeface="Consolas" panose="020B0609020204030204" pitchFamily="49" charset="0"/>
              <a:ea typeface="Calibri" panose="020F0502020204030204" pitchFamily="34" charset="0"/>
            </a:endParaRPr>
          </a:p>
          <a:p>
            <a:pPr marL="342900" marR="0" lvl="0" indent="-342900">
              <a:spcBef>
                <a:spcPts val="0"/>
              </a:spcBef>
              <a:spcAft>
                <a:spcPts val="0"/>
              </a:spcAft>
              <a:buFont typeface="Symbol" pitchFamily="2" charset="2"/>
              <a:buChar char=""/>
            </a:pPr>
            <a:r>
              <a:rPr lang="en-US" sz="1200" dirty="0">
                <a:effectLst/>
                <a:latin typeface="Calibri" panose="020F0502020204030204" pitchFamily="34" charset="0"/>
                <a:ea typeface="Calibri" panose="020F0502020204030204" pitchFamily="34" charset="0"/>
              </a:rPr>
              <a:t>We believe we are the only vendor with capabilities that truly capture the complexity of our customer’s multi-cloud realities empowering them to handle the increasingly challenging requirements of the multi-cloud world.</a:t>
            </a:r>
            <a:endParaRPr lang="en-US" sz="1200" dirty="0">
              <a:effectLst/>
              <a:latin typeface="Consolas" panose="020B0609020204030204" pitchFamily="49"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endParaRPr lang="en-US" sz="1200" dirty="0">
              <a:effectLst/>
              <a:latin typeface="Consolas" panose="020B0609020204030204" pitchFamily="49"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a:t>
            </a:fld>
            <a:endParaRPr lang="en-US"/>
          </a:p>
        </p:txBody>
      </p:sp>
    </p:spTree>
    <p:extLst>
      <p:ext uri="{BB962C8B-B14F-4D97-AF65-F5344CB8AC3E}">
        <p14:creationId xmlns:p14="http://schemas.microsoft.com/office/powerpoint/2010/main" val="226800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65656"/>
                </a:solidFill>
                <a:effectLst/>
                <a:latin typeface="metropolislight"/>
              </a:rPr>
              <a:t>What is Aria Operations used for with our customers?</a:t>
            </a:r>
          </a:p>
          <a:p>
            <a:endParaRPr lang="en-US" b="0" i="0" dirty="0">
              <a:solidFill>
                <a:srgbClr val="565656"/>
              </a:solidFill>
              <a:effectLst/>
              <a:latin typeface="metropolislight"/>
            </a:endParaRPr>
          </a:p>
          <a:p>
            <a:pPr marL="171450" indent="-171450">
              <a:buFont typeface="Arial" panose="020B0604020202020204" pitchFamily="34" charset="0"/>
              <a:buChar char="•"/>
            </a:pPr>
            <a:r>
              <a:rPr lang="en-US" b="0" i="0" dirty="0">
                <a:solidFill>
                  <a:srgbClr val="565656"/>
                </a:solidFill>
                <a:effectLst/>
                <a:latin typeface="metropolislight"/>
              </a:rPr>
              <a:t>Capacity Planning and Adjustments</a:t>
            </a:r>
          </a:p>
          <a:p>
            <a:pPr marL="171450" indent="-171450">
              <a:buFont typeface="Arial" panose="020B0604020202020204" pitchFamily="34" charset="0"/>
              <a:buChar char="•"/>
            </a:pPr>
            <a:r>
              <a:rPr lang="en-US" b="0" i="0" dirty="0">
                <a:solidFill>
                  <a:srgbClr val="565656"/>
                </a:solidFill>
                <a:effectLst/>
                <a:latin typeface="metropolislight"/>
              </a:rPr>
              <a:t>Critical Troubleshooting</a:t>
            </a:r>
          </a:p>
          <a:p>
            <a:pPr marL="171450" indent="-171450">
              <a:buFont typeface="Arial" panose="020B0604020202020204" pitchFamily="34" charset="0"/>
              <a:buChar char="•"/>
            </a:pPr>
            <a:r>
              <a:rPr lang="en-US" b="0" i="0" dirty="0">
                <a:solidFill>
                  <a:srgbClr val="565656"/>
                </a:solidFill>
                <a:effectLst/>
                <a:latin typeface="metropolislight"/>
              </a:rPr>
              <a:t>App &amp; OS Monitoring </a:t>
            </a:r>
          </a:p>
          <a:p>
            <a:pPr marL="171450" indent="-171450">
              <a:buFont typeface="Arial" panose="020B0604020202020204" pitchFamily="34" charset="0"/>
              <a:buChar char="•"/>
            </a:pPr>
            <a:r>
              <a:rPr lang="en-US" b="0" i="0" dirty="0">
                <a:solidFill>
                  <a:srgbClr val="565656"/>
                </a:solidFill>
                <a:effectLst/>
                <a:latin typeface="metropolislight"/>
              </a:rPr>
              <a:t>Cost Planning and Management </a:t>
            </a:r>
          </a:p>
          <a:p>
            <a:pPr marL="171450" indent="-171450">
              <a:buFont typeface="Arial" panose="020B0604020202020204" pitchFamily="34" charset="0"/>
              <a:buChar char="•"/>
            </a:pPr>
            <a:r>
              <a:rPr lang="en-US" b="0" i="0" dirty="0">
                <a:solidFill>
                  <a:srgbClr val="565656"/>
                </a:solidFill>
                <a:effectLst/>
                <a:latin typeface="metropolislight"/>
              </a:rPr>
              <a:t>TCO &amp; ROI</a:t>
            </a:r>
          </a:p>
          <a:p>
            <a:pPr marL="171450" indent="-171450">
              <a:buFont typeface="Arial" panose="020B0604020202020204" pitchFamily="34" charset="0"/>
              <a:buChar char="•"/>
            </a:pPr>
            <a:r>
              <a:rPr lang="en-US" b="0" i="0" dirty="0">
                <a:solidFill>
                  <a:srgbClr val="565656"/>
                </a:solidFill>
                <a:effectLst/>
                <a:latin typeface="metropolislight"/>
              </a:rPr>
              <a:t>Workload Optimization</a:t>
            </a:r>
          </a:p>
          <a:p>
            <a:pPr marL="171450" indent="-171450">
              <a:buFont typeface="Arial" panose="020B0604020202020204" pitchFamily="34" charset="0"/>
              <a:buChar char="•"/>
            </a:pPr>
            <a:r>
              <a:rPr lang="en-US" b="0" i="0" dirty="0">
                <a:solidFill>
                  <a:srgbClr val="565656"/>
                </a:solidFill>
                <a:effectLst/>
                <a:latin typeface="metropolislight"/>
              </a:rPr>
              <a:t>Reporting Automation</a:t>
            </a:r>
          </a:p>
          <a:p>
            <a:pPr marL="171450" indent="-171450">
              <a:buFont typeface="Arial" panose="020B0604020202020204" pitchFamily="34" charset="0"/>
              <a:buChar char="•"/>
            </a:pPr>
            <a:r>
              <a:rPr lang="en-US" b="0" i="0" dirty="0">
                <a:solidFill>
                  <a:srgbClr val="565656"/>
                </a:solidFill>
                <a:effectLst/>
                <a:latin typeface="metropolislight"/>
              </a:rPr>
              <a:t>Leveraging vSphere Tagging</a:t>
            </a:r>
          </a:p>
          <a:p>
            <a:pPr marL="171450" indent="-171450">
              <a:buFont typeface="Arial" panose="020B0604020202020204" pitchFamily="34" charset="0"/>
              <a:buChar char="•"/>
            </a:pPr>
            <a:r>
              <a:rPr lang="en-US" b="0" i="0" dirty="0">
                <a:solidFill>
                  <a:srgbClr val="565656"/>
                </a:solidFill>
                <a:effectLst/>
                <a:latin typeface="metropolislight"/>
              </a:rPr>
              <a:t>Operationalizing VCF </a:t>
            </a:r>
          </a:p>
          <a:p>
            <a:pPr marL="171450" indent="-171450">
              <a:buFont typeface="Arial" panose="020B0604020202020204" pitchFamily="34" charset="0"/>
              <a:buChar char="•"/>
            </a:pPr>
            <a:r>
              <a:rPr lang="en-US" dirty="0">
                <a:solidFill>
                  <a:schemeClr val="bg1"/>
                </a:solidFill>
              </a:rPr>
              <a:t>To Maintain efficient operations</a:t>
            </a:r>
          </a:p>
          <a:p>
            <a:pPr marL="171450" indent="-171450">
              <a:buFont typeface="Arial" panose="020B0604020202020204" pitchFamily="34" charset="0"/>
              <a:buChar char="•"/>
            </a:pPr>
            <a:r>
              <a:rPr lang="en-US" dirty="0">
                <a:solidFill>
                  <a:schemeClr val="bg1"/>
                </a:solidFill>
              </a:rPr>
              <a:t>Enable governance and consistency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Continuous Performance Optimization -  </a:t>
            </a:r>
            <a:r>
              <a:rPr kumimoji="0" lang="en-US" sz="1200" b="0" i="0" u="none" strike="noStrike" kern="1200" cap="none" spc="0" normalizeH="0" baseline="0" noProof="0" dirty="0">
                <a:ln>
                  <a:noFill/>
                </a:ln>
                <a:solidFill>
                  <a:prstClr val="white">
                    <a:lumMod val="50000"/>
                  </a:prstClr>
                </a:solidFill>
                <a:effectLst/>
                <a:uLnTx/>
                <a:uFillTx/>
              </a:rPr>
              <a:t>Continuously optimize</a:t>
            </a:r>
            <a:r>
              <a:rPr kumimoji="0" lang="en-US" sz="1200" b="0" i="0" u="none" strike="noStrike" kern="1200" cap="none" spc="0" normalizeH="0" baseline="0" noProof="0" dirty="0">
                <a:ln>
                  <a:noFill/>
                </a:ln>
                <a:solidFill>
                  <a:srgbClr val="717074"/>
                </a:solidFill>
                <a:effectLst/>
                <a:uLnTx/>
                <a:uFillTx/>
              </a:rPr>
              <a:t> app performance </a:t>
            </a:r>
            <a:r>
              <a:rPr lang="en-US" sz="1200" dirty="0">
                <a:solidFill>
                  <a:prstClr val="white">
                    <a:lumMod val="50000"/>
                  </a:prstClr>
                </a:solidFill>
              </a:rPr>
              <a:t>with</a:t>
            </a:r>
            <a:r>
              <a:rPr kumimoji="0" lang="en-US" sz="1200" b="0" i="0" u="none" strike="noStrike" kern="1200" cap="none" spc="0" normalizeH="0" baseline="0" noProof="0" dirty="0">
                <a:ln>
                  <a:noFill/>
                </a:ln>
                <a:solidFill>
                  <a:srgbClr val="717074"/>
                </a:solidFill>
                <a:effectLst/>
                <a:uLnTx/>
                <a:uFillTx/>
              </a:rPr>
              <a:t> automatic workload placement and balancing based on business and operational intent</a:t>
            </a:r>
            <a:endParaRPr kumimoji="0" lang="en-US" sz="1200" b="0" i="0" u="none" strike="noStrike" kern="1200" cap="none" spc="0" normalizeH="0" baseline="0" noProof="0" dirty="0">
              <a:ln>
                <a:noFill/>
              </a:ln>
              <a:solidFill>
                <a:prstClr val="white">
                  <a:lumMod val="50000"/>
                </a:prstClr>
              </a:solidFill>
              <a:effectLst/>
              <a:uLnTx/>
              <a:uFillTx/>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Efficient Capacity Management </a:t>
            </a:r>
            <a:r>
              <a:rPr lang="en-US" dirty="0"/>
              <a:t>– </a:t>
            </a:r>
            <a:r>
              <a:rPr lang="en-US" sz="1200" dirty="0">
                <a:solidFill>
                  <a:prstClr val="white">
                    <a:lumMod val="50000"/>
                  </a:prstClr>
                </a:solidFill>
              </a:rPr>
              <a:t>Run infrastructure like a public cloud — optimal consolidation, proactive planning, and procurement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Intelligent Remediation </a:t>
            </a:r>
            <a:r>
              <a:rPr lang="en-US" dirty="0"/>
              <a:t>- </a:t>
            </a:r>
            <a:r>
              <a:rPr lang="en-US" sz="1200" dirty="0">
                <a:solidFill>
                  <a:prstClr val="white">
                    <a:lumMod val="50000"/>
                  </a:prstClr>
                </a:solidFill>
              </a:rPr>
              <a:t>Predict, prevent, and troubleshoot across hybrid and multi-cloud,  from apps to infrastructure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Integrated Configuration and Compliance </a:t>
            </a:r>
            <a:r>
              <a:rPr lang="en-US" dirty="0"/>
              <a:t>- </a:t>
            </a:r>
            <a:r>
              <a:rPr lang="en-US" sz="1200" dirty="0">
                <a:solidFill>
                  <a:prstClr val="white">
                    <a:lumMod val="50000"/>
                  </a:prstClr>
                </a:solidFill>
              </a:rPr>
              <a:t>Reduce risk and enforce IT and regulatory standards with integrated compliance and automated remediation</a:t>
            </a:r>
          </a:p>
          <a:p>
            <a:endParaRPr lang="en-US" b="0" i="0" dirty="0">
              <a:solidFill>
                <a:srgbClr val="565656"/>
              </a:solidFill>
              <a:effectLst/>
              <a:latin typeface="metropolislight"/>
            </a:endParaRPr>
          </a:p>
          <a:p>
            <a:endParaRPr lang="en-US" b="0" i="0" dirty="0">
              <a:solidFill>
                <a:srgbClr val="565656"/>
              </a:solidFill>
              <a:effectLst/>
              <a:latin typeface="metropolislight"/>
            </a:endParaRPr>
          </a:p>
        </p:txBody>
      </p:sp>
      <p:sp>
        <p:nvSpPr>
          <p:cNvPr id="4" name="Slide Number Placeholder 3"/>
          <p:cNvSpPr>
            <a:spLocks noGrp="1"/>
          </p:cNvSpPr>
          <p:nvPr>
            <p:ph type="sldNum" sz="quarter" idx="5"/>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3398138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solidFill>
                  <a:schemeClr val="bg1"/>
                </a:solidFill>
              </a:rPr>
              <a:t>How do I maintain efficient operations</a:t>
            </a:r>
          </a:p>
          <a:p>
            <a:r>
              <a:rPr lang="en-US" dirty="0">
                <a:solidFill>
                  <a:schemeClr val="bg1"/>
                </a:solidFill>
              </a:rPr>
              <a:t>How do I enable governance and consistency</a:t>
            </a:r>
          </a:p>
          <a:p>
            <a:r>
              <a:rPr lang="en-US" dirty="0">
                <a:solidFill>
                  <a:schemeClr val="bg1"/>
                </a:solidFill>
              </a:rPr>
              <a:t>How do I minimize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solidFill>
                  <a:schemeClr val="bg1"/>
                </a:solidFill>
              </a:rPr>
              <a:t>..and </a:t>
            </a:r>
            <a:r>
              <a:rPr lang="en-US" dirty="0">
                <a:solidFill>
                  <a:schemeClr val="bg1"/>
                </a:solidFill>
              </a:rPr>
              <a:t>enable governance and consistency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Continuous Performance Optimization -  </a:t>
            </a:r>
            <a:r>
              <a:rPr kumimoji="0" lang="en-US" sz="1200" b="0" i="0" u="none" strike="noStrike" kern="1200" cap="none" spc="0" normalizeH="0" baseline="0" noProof="0" dirty="0">
                <a:ln>
                  <a:noFill/>
                </a:ln>
                <a:solidFill>
                  <a:prstClr val="white">
                    <a:lumMod val="50000"/>
                  </a:prstClr>
                </a:solidFill>
                <a:effectLst/>
                <a:uLnTx/>
                <a:uFillTx/>
              </a:rPr>
              <a:t>Continuously optimize</a:t>
            </a:r>
            <a:r>
              <a:rPr kumimoji="0" lang="en-US" sz="1200" b="0" i="0" u="none" strike="noStrike" kern="1200" cap="none" spc="0" normalizeH="0" baseline="0" noProof="0" dirty="0">
                <a:ln>
                  <a:noFill/>
                </a:ln>
                <a:solidFill>
                  <a:srgbClr val="717074"/>
                </a:solidFill>
                <a:effectLst/>
                <a:uLnTx/>
                <a:uFillTx/>
              </a:rPr>
              <a:t> app performance </a:t>
            </a:r>
            <a:r>
              <a:rPr lang="en-US" sz="1200" dirty="0">
                <a:solidFill>
                  <a:prstClr val="white">
                    <a:lumMod val="50000"/>
                  </a:prstClr>
                </a:solidFill>
              </a:rPr>
              <a:t>with</a:t>
            </a:r>
            <a:r>
              <a:rPr kumimoji="0" lang="en-US" sz="1200" b="0" i="0" u="none" strike="noStrike" kern="1200" cap="none" spc="0" normalizeH="0" baseline="0" noProof="0" dirty="0">
                <a:ln>
                  <a:noFill/>
                </a:ln>
                <a:solidFill>
                  <a:srgbClr val="717074"/>
                </a:solidFill>
                <a:effectLst/>
                <a:uLnTx/>
                <a:uFillTx/>
              </a:rPr>
              <a:t> automatic workload placement and balancing based on business and operational intent</a:t>
            </a:r>
            <a:endParaRPr kumimoji="0" lang="en-US" sz="1200" b="0" i="0" u="none" strike="noStrike" kern="1200" cap="none" spc="0" normalizeH="0" baseline="0" noProof="0" dirty="0">
              <a:ln>
                <a:noFill/>
              </a:ln>
              <a:solidFill>
                <a:prstClr val="white">
                  <a:lumMod val="50000"/>
                </a:prstClr>
              </a:solidFill>
              <a:effectLst/>
              <a:uLnTx/>
              <a:uFillTx/>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Efficient Capacity Management </a:t>
            </a:r>
            <a:r>
              <a:rPr lang="en-US" dirty="0"/>
              <a:t>– </a:t>
            </a:r>
            <a:r>
              <a:rPr lang="en-US" sz="1200" dirty="0">
                <a:solidFill>
                  <a:prstClr val="white">
                    <a:lumMod val="50000"/>
                  </a:prstClr>
                </a:solidFill>
              </a:rPr>
              <a:t>Run infrastructure like a public cloud — optimal consolidation, proactive planning, and procurement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Intelligent Remediation </a:t>
            </a:r>
            <a:r>
              <a:rPr lang="en-US" dirty="0"/>
              <a:t>- </a:t>
            </a:r>
            <a:r>
              <a:rPr lang="en-US" sz="1200" dirty="0">
                <a:solidFill>
                  <a:prstClr val="white">
                    <a:lumMod val="50000"/>
                  </a:prstClr>
                </a:solidFill>
              </a:rPr>
              <a:t>Predict, prevent, and troubleshoot across hybrid and multi-cloud,  from apps to infrastructure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Integrated Configuration and Compliance </a:t>
            </a:r>
            <a:r>
              <a:rPr lang="en-US" dirty="0"/>
              <a:t>- </a:t>
            </a:r>
            <a:r>
              <a:rPr lang="en-US" sz="1200" dirty="0">
                <a:solidFill>
                  <a:prstClr val="white">
                    <a:lumMod val="50000"/>
                  </a:prstClr>
                </a:solidFill>
              </a:rPr>
              <a:t>Reduce risk and enforce IT and regulatory standards with integrated compliance and automated remediation</a:t>
            </a:r>
          </a:p>
          <a:p>
            <a:pPr marL="171450" indent="-171450">
              <a:buFont typeface="Arial" panose="020B0604020202020204" pitchFamily="34" charset="0"/>
              <a:buChar char="•"/>
            </a:pPr>
            <a:r>
              <a:rPr lang="en-US" b="1" dirty="0"/>
              <a:t>Flexible Deployment </a:t>
            </a:r>
            <a:r>
              <a:rPr lang="en-US" dirty="0"/>
              <a:t>– Available as on-premises software or as a VMware cloud service</a:t>
            </a:r>
          </a:p>
          <a:p>
            <a:endParaRPr lang="en-US" dirty="0"/>
          </a:p>
          <a:p>
            <a:endParaRPr lang="en-US" dirty="0"/>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Continuous Performance Optimization -  </a:t>
            </a:r>
            <a:r>
              <a:rPr kumimoji="0" lang="en-US" sz="1200" b="0" i="0" u="none" strike="noStrike" kern="1200" cap="none" spc="0" normalizeH="0" baseline="0" noProof="0" dirty="0">
                <a:ln>
                  <a:noFill/>
                </a:ln>
                <a:solidFill>
                  <a:prstClr val="white">
                    <a:lumMod val="50000"/>
                  </a:prstClr>
                </a:solidFill>
                <a:effectLst/>
                <a:uLnTx/>
                <a:uFillTx/>
              </a:rPr>
              <a:t>Continuously optimize</a:t>
            </a:r>
            <a:r>
              <a:rPr kumimoji="0" lang="en-US" sz="1200" b="0" i="0" u="none" strike="noStrike" kern="1200" cap="none" spc="0" normalizeH="0" baseline="0" noProof="0" dirty="0">
                <a:ln>
                  <a:noFill/>
                </a:ln>
                <a:solidFill>
                  <a:srgbClr val="717074"/>
                </a:solidFill>
                <a:effectLst/>
                <a:uLnTx/>
                <a:uFillTx/>
              </a:rPr>
              <a:t> app performance </a:t>
            </a:r>
            <a:r>
              <a:rPr lang="en-US" sz="1200" dirty="0">
                <a:solidFill>
                  <a:prstClr val="white">
                    <a:lumMod val="50000"/>
                  </a:prstClr>
                </a:solidFill>
              </a:rPr>
              <a:t>with</a:t>
            </a:r>
            <a:r>
              <a:rPr kumimoji="0" lang="en-US" sz="1200" b="0" i="0" u="none" strike="noStrike" kern="1200" cap="none" spc="0" normalizeH="0" baseline="0" noProof="0" dirty="0">
                <a:ln>
                  <a:noFill/>
                </a:ln>
                <a:solidFill>
                  <a:srgbClr val="717074"/>
                </a:solidFill>
                <a:effectLst/>
                <a:uLnTx/>
                <a:uFillTx/>
              </a:rPr>
              <a:t> automatic workload placement and balancing based on business and operational intent</a:t>
            </a:r>
            <a:endParaRPr kumimoji="0" lang="en-US" sz="1200" b="0" i="0" u="none" strike="noStrike" kern="1200" cap="none" spc="0" normalizeH="0" baseline="0" noProof="0" dirty="0">
              <a:ln>
                <a:noFill/>
              </a:ln>
              <a:solidFill>
                <a:prstClr val="white">
                  <a:lumMod val="50000"/>
                </a:prstClr>
              </a:solidFill>
              <a:effectLst/>
              <a:uLnTx/>
              <a:uFillTx/>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Efficient Capacity Management </a:t>
            </a:r>
            <a:r>
              <a:rPr lang="en-US" dirty="0"/>
              <a:t>– </a:t>
            </a:r>
            <a:r>
              <a:rPr lang="en-US" sz="1200" dirty="0">
                <a:solidFill>
                  <a:prstClr val="white">
                    <a:lumMod val="50000"/>
                  </a:prstClr>
                </a:solidFill>
              </a:rPr>
              <a:t>Run infrastructure like a public cloud — optimal consolidation, proactive planning, and procurement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Intelligent Remediation </a:t>
            </a:r>
            <a:r>
              <a:rPr lang="en-US" dirty="0"/>
              <a:t>- </a:t>
            </a:r>
            <a:r>
              <a:rPr lang="en-US" sz="1200" dirty="0">
                <a:solidFill>
                  <a:prstClr val="white">
                    <a:lumMod val="50000"/>
                  </a:prstClr>
                </a:solidFill>
              </a:rPr>
              <a:t>Predict, prevent, and troubleshoot across hybrid and multi-cloud,  from apps to infrastructure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Integrated Configuration and Compliance </a:t>
            </a:r>
            <a:r>
              <a:rPr lang="en-US" dirty="0"/>
              <a:t>- </a:t>
            </a:r>
            <a:r>
              <a:rPr lang="en-US" sz="1200" dirty="0">
                <a:solidFill>
                  <a:prstClr val="white">
                    <a:lumMod val="50000"/>
                  </a:prstClr>
                </a:solidFill>
              </a:rPr>
              <a:t>Reduce risk and enforce IT and regulatory standards with integrated compliance and automated remediation</a:t>
            </a:r>
          </a:p>
          <a:p>
            <a:pPr marL="171450" indent="-171450">
              <a:buFont typeface="Arial" panose="020B0604020202020204" pitchFamily="34" charset="0"/>
              <a:buChar char="•"/>
            </a:pPr>
            <a:r>
              <a:rPr lang="en-US" b="1" dirty="0"/>
              <a:t>Flexible Deployment </a:t>
            </a:r>
            <a:r>
              <a:rPr lang="en-US" dirty="0"/>
              <a:t>– Available as on-premises software or as a VMware cloud service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211256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188075" cy="3481387"/>
          </a:xfrm>
        </p:spPr>
      </p:sp>
      <p:sp>
        <p:nvSpPr>
          <p:cNvPr id="3" name="Notes Placeholder 2"/>
          <p:cNvSpPr>
            <a:spLocks noGrp="1"/>
          </p:cNvSpPr>
          <p:nvPr>
            <p:ph type="body" idx="1"/>
          </p:nvPr>
        </p:nvSpPr>
        <p:spPr/>
        <p:txBody>
          <a:bodyPr>
            <a:normAutofit fontScale="92500" lnSpcReduction="20000"/>
          </a:bodyPr>
          <a:lstStyle/>
          <a:p>
            <a:r>
              <a:rPr lang="en-US" dirty="0"/>
              <a:t>VMware</a:t>
            </a:r>
            <a:r>
              <a:rPr lang="en-US" baseline="0" dirty="0"/>
              <a:t> approach is different and addresses the needs of operations management.</a:t>
            </a:r>
          </a:p>
          <a:p>
            <a:endParaRPr lang="en-US" baseline="0" dirty="0"/>
          </a:p>
          <a:p>
            <a:endParaRPr lang="en-US" sz="1200" kern="1200" dirty="0">
              <a:solidFill>
                <a:schemeClr val="tx1"/>
              </a:solidFill>
              <a:latin typeface="+mn-lt"/>
              <a:ea typeface="+mn-ea"/>
              <a:cs typeface="+mn-cs"/>
            </a:endParaRPr>
          </a:p>
          <a:p>
            <a:r>
              <a:rPr lang="en-US" sz="1200" kern="1200" dirty="0">
                <a:solidFill>
                  <a:schemeClr val="tx1"/>
                </a:solidFill>
                <a:effectLst/>
                <a:latin typeface="+mn-lt"/>
                <a:ea typeface="+mn-ea"/>
                <a:cs typeface="+mn-cs"/>
              </a:rPr>
              <a:t>This is where intelligent operations delivered by vRealize Operations, integrated with vRealize Log Insight and vRealize Business for Cloud can help our customers. Intelligent operations solution is designed to help customers </a:t>
            </a:r>
            <a:r>
              <a:rPr lang="en-US" sz="1200" b="1" kern="1200" dirty="0">
                <a:solidFill>
                  <a:schemeClr val="tx1"/>
                </a:solidFill>
                <a:effectLst/>
                <a:latin typeface="+mn-lt"/>
                <a:ea typeface="+mn-ea"/>
                <a:cs typeface="+mn-cs"/>
              </a:rPr>
              <a:t>plan, manage and scale their software defined datacenters (SDDC) and multi-cloud environments</a:t>
            </a:r>
            <a:r>
              <a:rPr lang="en-US" sz="1200" kern="1200" dirty="0">
                <a:solidFill>
                  <a:schemeClr val="tx1"/>
                </a:solidFill>
                <a:effectLst/>
                <a:latin typeface="+mn-lt"/>
                <a:ea typeface="+mn-ea"/>
                <a:cs typeface="+mn-cs"/>
              </a:rPr>
              <a:t>. Intelligent operations brings together all management functions – performance management, capacity, log analytics, cost analytics, planning, topology analysis, troubleshooting and automated workload balancing – in one integrated, highly intuitive, scalable and extensible platform.</a:t>
            </a:r>
          </a:p>
          <a:p>
            <a:endParaRPr lang="en-US" sz="1200" kern="1200" dirty="0">
              <a:solidFill>
                <a:schemeClr val="tx1"/>
              </a:solidFill>
              <a:effectLst/>
              <a:latin typeface="+mn-lt"/>
              <a:ea typeface="+mn-ea"/>
              <a:cs typeface="+mn-cs"/>
            </a:endParaRPr>
          </a:p>
          <a:p>
            <a:r>
              <a:rPr lang="en-US" dirty="0"/>
              <a:t>VMware </a:t>
            </a:r>
            <a:r>
              <a:rPr lang="en-US" dirty="0" err="1"/>
              <a:t>vRealize</a:t>
            </a:r>
            <a:r>
              <a:rPr lang="en-US" dirty="0"/>
              <a:t>® Operations Manager™ delivers intelligent operations management across the physical, virtual, and cloud infrastructure, enabling the vCloud Air Network service provider to efficiently operate a cloud platform and meet required customer service level agreements (SLAs). </a:t>
            </a:r>
          </a:p>
          <a:p>
            <a:r>
              <a:rPr lang="en-US" dirty="0" err="1"/>
              <a:t>vRealize</a:t>
            </a:r>
            <a:r>
              <a:rPr lang="en-US" dirty="0"/>
              <a:t> Operations Manager correlates Application and Infrastructure data in a unified easy-to-use management tool that provides control over performance, capacity, and configuration, with predictive analytics driving proactive policy-based automation and workload placement.</a:t>
            </a:r>
          </a:p>
          <a:p>
            <a:endParaRPr lang="en-US" dirty="0"/>
          </a:p>
          <a:p>
            <a:pPr fontAlgn="ctr"/>
            <a:r>
              <a:rPr lang="en-US" dirty="0"/>
              <a:t>Performance Monitoring and Analytics</a:t>
            </a:r>
          </a:p>
          <a:p>
            <a:pPr fontAlgn="ctr"/>
            <a:r>
              <a:rPr lang="en-US" dirty="0"/>
              <a:t>Predictive Distributed Resource Scheduling for compute and storage</a:t>
            </a:r>
          </a:p>
          <a:p>
            <a:pPr fontAlgn="ctr"/>
            <a:r>
              <a:rPr lang="en-US" dirty="0"/>
              <a:t>Capacity Management (e.g. Modeling, What-ifs, trending, metering, right-sizing, optimization</a:t>
            </a:r>
          </a:p>
          <a:p>
            <a:pPr fontAlgn="ctr"/>
            <a:r>
              <a:rPr lang="en-US" dirty="0"/>
              <a:t>Guided Remediation with Automated Actions</a:t>
            </a:r>
          </a:p>
          <a:p>
            <a:pPr fontAlgn="ctr"/>
            <a:r>
              <a:rPr lang="en-US" dirty="0"/>
              <a:t>Visualization: Out of the box customizable dashboards, views, reports, heat maps and charts</a:t>
            </a:r>
          </a:p>
          <a:p>
            <a:pPr fontAlgn="ctr"/>
            <a:r>
              <a:rPr lang="en-US" dirty="0"/>
              <a:t>Native </a:t>
            </a:r>
            <a:r>
              <a:rPr lang="en-US" dirty="0" err="1"/>
              <a:t>vSAN</a:t>
            </a:r>
            <a:r>
              <a:rPr lang="en-US" dirty="0"/>
              <a:t> monitoring and management</a:t>
            </a:r>
          </a:p>
          <a:p>
            <a:pPr fontAlgn="ctr"/>
            <a:r>
              <a:rPr lang="en-US" dirty="0"/>
              <a:t>Hardening for all SDDC components</a:t>
            </a:r>
          </a:p>
          <a:p>
            <a:pPr fontAlgn="ctr"/>
            <a:r>
              <a:rPr lang="en-US" dirty="0"/>
              <a:t>Automated and Schedulable workload placement and balancing</a:t>
            </a:r>
          </a:p>
          <a:p>
            <a:pPr fontAlgn="ctr"/>
            <a:r>
              <a:rPr lang="en-US" dirty="0"/>
              <a:t>Monitoring of OS resources (CPU, disk, memory, network)</a:t>
            </a:r>
          </a:p>
          <a:p>
            <a:pPr fontAlgn="ctr"/>
            <a:r>
              <a:rPr lang="en-US" dirty="0"/>
              <a:t>Multi-cloud Monitoring Management Packs: AWS, vCloud Air, OpenStack</a:t>
            </a:r>
          </a:p>
          <a:p>
            <a:pPr fontAlgn="ctr"/>
            <a:r>
              <a:rPr lang="en-US" dirty="0"/>
              <a:t>3rd-Party Management Packs: Storage, Networking, vCloud Director, </a:t>
            </a:r>
            <a:r>
              <a:rPr lang="en-US" dirty="0" err="1"/>
              <a:t>etc</a:t>
            </a:r>
            <a:r>
              <a:rPr lang="is-IS" dirty="0"/>
              <a:t>…</a:t>
            </a:r>
            <a:endParaRPr lang="en-US" dirty="0"/>
          </a:p>
          <a:p>
            <a:pPr fontAlgn="ctr"/>
            <a:r>
              <a:rPr lang="en-US" dirty="0"/>
              <a:t>Service Discovery &amp; Application Dependency Mapping</a:t>
            </a:r>
          </a:p>
          <a:p>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51B865-2D65-EA49-810F-9C7654DDEE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356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kern="1200">
                <a:solidFill>
                  <a:schemeClr val="tx1"/>
                </a:solidFill>
                <a:effectLst/>
                <a:latin typeface="Metropolis" panose="00000500000000000000" pitchFamily="50" charset="0"/>
                <a:ea typeface="+mn-ea"/>
                <a:cs typeface="+mn-cs"/>
              </a:rPr>
              <a:t>Hyperconverged Infrastructure Operations</a:t>
            </a:r>
            <a:r>
              <a:rPr lang="en-US" sz="1200" kern="1200">
                <a:solidFill>
                  <a:schemeClr val="tx1"/>
                </a:solidFill>
                <a:effectLst/>
                <a:latin typeface="Metropolis" panose="00000500000000000000" pitchFamily="50" charset="0"/>
                <a:ea typeface="+mn-ea"/>
                <a:cs typeface="+mn-cs"/>
              </a:rPr>
              <a:t> – Self-driving operations management, optimization, and planning for hyperconverged infrastructure including vSAN performance optimization, capacity/cost management, and troubleshooting, and HCI capacity/cost planning.</a:t>
            </a:r>
          </a:p>
          <a:p>
            <a:pPr marL="228600" indent="-228600">
              <a:buFont typeface="+mj-lt"/>
              <a:buAutoNum type="arabicPeriod"/>
            </a:pPr>
            <a:r>
              <a:rPr lang="en-US" sz="1200" b="1" kern="1200">
                <a:solidFill>
                  <a:schemeClr val="tx1"/>
                </a:solidFill>
                <a:effectLst/>
                <a:latin typeface="Metropolis" panose="00000500000000000000" pitchFamily="50" charset="0"/>
                <a:ea typeface="+mn-ea"/>
                <a:cs typeface="+mn-cs"/>
              </a:rPr>
              <a:t>Consistent VMware Cloud Operations – </a:t>
            </a:r>
            <a:r>
              <a:rPr lang="en-US" sz="1200" kern="1200">
                <a:solidFill>
                  <a:schemeClr val="tx1"/>
                </a:solidFill>
                <a:effectLst/>
                <a:latin typeface="Metropolis" panose="00000500000000000000" pitchFamily="50" charset="0"/>
                <a:ea typeface="+mn-ea"/>
                <a:cs typeface="+mn-cs"/>
              </a:rPr>
              <a:t>Holistic self-driving operations management, optimization, and planning for VMware-based clouds including VMware Cloud Foundation, VMware Cloud on AWS, and vSphere-based VCPP clouds.</a:t>
            </a:r>
          </a:p>
          <a:p>
            <a:pPr marL="228600" indent="-228600">
              <a:buFont typeface="+mj-lt"/>
              <a:buAutoNum type="arabicPeriod"/>
            </a:pPr>
            <a:r>
              <a:rPr lang="en-US" sz="1200" b="1" kern="1200">
                <a:solidFill>
                  <a:schemeClr val="tx1"/>
                </a:solidFill>
                <a:effectLst/>
                <a:latin typeface="Metropolis" panose="00000500000000000000" pitchFamily="50" charset="0"/>
                <a:ea typeface="+mn-ea"/>
                <a:cs typeface="+mn-cs"/>
              </a:rPr>
              <a:t>App-aware Operations</a:t>
            </a:r>
            <a:r>
              <a:rPr lang="en-US" sz="1200" kern="1200">
                <a:solidFill>
                  <a:schemeClr val="tx1"/>
                </a:solidFill>
                <a:effectLst/>
                <a:latin typeface="Metropolis" panose="00000500000000000000" pitchFamily="50" charset="0"/>
                <a:ea typeface="+mn-ea"/>
                <a:cs typeface="+mn-cs"/>
              </a:rPr>
              <a:t> – Infrastructure optimization with application-level visibility and awareness facilitating better decision-making and communication between infrastructure providers and consumers.</a:t>
            </a:r>
          </a:p>
          <a:p>
            <a:pPr marL="228600" indent="-228600">
              <a:buFont typeface="+mj-lt"/>
              <a:buAutoNum type="arabicPeriod"/>
            </a:pPr>
            <a:r>
              <a:rPr lang="en-US" sz="1200" b="1" kern="1200">
                <a:solidFill>
                  <a:schemeClr val="tx1"/>
                </a:solidFill>
                <a:effectLst/>
                <a:latin typeface="Metropolis" panose="00000500000000000000" pitchFamily="50" charset="0"/>
                <a:ea typeface="+mn-ea"/>
                <a:cs typeface="+mn-cs"/>
              </a:rPr>
              <a:t>Container Operations </a:t>
            </a:r>
            <a:r>
              <a:rPr lang="en-US" sz="1200" kern="1200">
                <a:solidFill>
                  <a:schemeClr val="tx1"/>
                </a:solidFill>
                <a:effectLst/>
                <a:latin typeface="Metropolis" panose="00000500000000000000" pitchFamily="50" charset="0"/>
                <a:ea typeface="+mn-ea"/>
                <a:cs typeface="+mn-cs"/>
              </a:rPr>
              <a:t>– The self-driving operations framework applied to container-based workloads</a:t>
            </a:r>
          </a:p>
          <a:p>
            <a:pPr marL="228600" indent="-228600">
              <a:buFont typeface="+mj-lt"/>
              <a:buAutoNum type="arabicPeriod"/>
            </a:pPr>
            <a:r>
              <a:rPr lang="en-US" sz="1200" b="1" kern="1200">
                <a:solidFill>
                  <a:schemeClr val="tx1"/>
                </a:solidFill>
                <a:effectLst/>
                <a:latin typeface="Metropolis" panose="00000500000000000000" pitchFamily="50" charset="0"/>
                <a:ea typeface="+mn-ea"/>
                <a:cs typeface="+mn-cs"/>
              </a:rPr>
              <a:t>Unified Public Cloud Monitoring</a:t>
            </a:r>
            <a:r>
              <a:rPr lang="en-US" sz="1200" kern="1200">
                <a:solidFill>
                  <a:schemeClr val="tx1"/>
                </a:solidFill>
                <a:effectLst/>
                <a:latin typeface="Metropolis" panose="00000500000000000000" pitchFamily="50" charset="0"/>
                <a:ea typeface="+mn-ea"/>
                <a:cs typeface="+mn-cs"/>
              </a:rPr>
              <a:t> – Visibility, monitoring, and planning  for workloads residing on multiple public clouds including AWS, Azure, GCP, and others.</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79089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34.png"/></Relationships>
</file>

<file path=ppt/slideLayouts/_rels/slideLayout127.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svg"/><Relationship Id="rId3" Type="http://schemas.openxmlformats.org/officeDocument/2006/relationships/image" Target="../media/image32.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svg"/><Relationship Id="rId10" Type="http://schemas.openxmlformats.org/officeDocument/2006/relationships/image" Target="../media/image41.svg"/><Relationship Id="rId4" Type="http://schemas.openxmlformats.org/officeDocument/2006/relationships/image" Target="../media/image33.svg"/><Relationship Id="rId9" Type="http://schemas.openxmlformats.org/officeDocument/2006/relationships/image" Target="../media/image40.png"/><Relationship Id="rId14" Type="http://schemas.openxmlformats.org/officeDocument/2006/relationships/image" Target="../media/image45.png"/></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49.svg"/><Relationship Id="rId3" Type="http://schemas.openxmlformats.org/officeDocument/2006/relationships/image" Target="../media/image38.png"/><Relationship Id="rId7" Type="http://schemas.openxmlformats.org/officeDocument/2006/relationships/image" Target="../media/image32.png"/><Relationship Id="rId12"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46.svg"/><Relationship Id="rId11" Type="http://schemas.openxmlformats.org/officeDocument/2006/relationships/image" Target="../media/image44.svg"/><Relationship Id="rId5" Type="http://schemas.openxmlformats.org/officeDocument/2006/relationships/image" Target="../media/image45.png"/><Relationship Id="rId10" Type="http://schemas.openxmlformats.org/officeDocument/2006/relationships/image" Target="../media/image43.png"/><Relationship Id="rId4" Type="http://schemas.openxmlformats.org/officeDocument/2006/relationships/image" Target="../media/image39.svg"/><Relationship Id="rId9" Type="http://schemas.openxmlformats.org/officeDocument/2006/relationships/image" Target="../media/image47.png"/></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9.svg"/><Relationship Id="rId3" Type="http://schemas.openxmlformats.org/officeDocument/2006/relationships/image" Target="../media/image38.png"/><Relationship Id="rId7" Type="http://schemas.openxmlformats.org/officeDocument/2006/relationships/image" Target="../media/image33.svg"/><Relationship Id="rId12"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2.png"/><Relationship Id="rId11" Type="http://schemas.openxmlformats.org/officeDocument/2006/relationships/image" Target="../media/image46.svg"/><Relationship Id="rId5" Type="http://schemas.openxmlformats.org/officeDocument/2006/relationships/image" Target="../media/image50.png"/><Relationship Id="rId15" Type="http://schemas.openxmlformats.org/officeDocument/2006/relationships/image" Target="../media/image44.sv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37.svg"/><Relationship Id="rId14" Type="http://schemas.openxmlformats.org/officeDocument/2006/relationships/image" Target="../media/image4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9.svg"/><Relationship Id="rId11" Type="http://schemas.openxmlformats.org/officeDocument/2006/relationships/image" Target="../media/image51.png"/><Relationship Id="rId5" Type="http://schemas.openxmlformats.org/officeDocument/2006/relationships/image" Target="../media/image38.png"/><Relationship Id="rId15" Type="http://schemas.openxmlformats.org/officeDocument/2006/relationships/image" Target="../media/image46.svg"/><Relationship Id="rId10" Type="http://schemas.openxmlformats.org/officeDocument/2006/relationships/image" Target="../media/image33.svg"/><Relationship Id="rId4" Type="http://schemas.openxmlformats.org/officeDocument/2006/relationships/image" Target="../media/image37.svg"/><Relationship Id="rId9" Type="http://schemas.openxmlformats.org/officeDocument/2006/relationships/image" Target="../media/image32.png"/><Relationship Id="rId14" Type="http://schemas.openxmlformats.org/officeDocument/2006/relationships/image" Target="../media/image45.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9.svg"/><Relationship Id="rId11" Type="http://schemas.openxmlformats.org/officeDocument/2006/relationships/image" Target="../media/image52.png"/><Relationship Id="rId5" Type="http://schemas.openxmlformats.org/officeDocument/2006/relationships/image" Target="../media/image38.png"/><Relationship Id="rId15" Type="http://schemas.openxmlformats.org/officeDocument/2006/relationships/image" Target="../media/image44.svg"/><Relationship Id="rId10" Type="http://schemas.openxmlformats.org/officeDocument/2006/relationships/image" Target="../media/image33.svg"/><Relationship Id="rId4" Type="http://schemas.openxmlformats.org/officeDocument/2006/relationships/image" Target="../media/image37.svg"/><Relationship Id="rId9" Type="http://schemas.openxmlformats.org/officeDocument/2006/relationships/image" Target="../media/image32.png"/><Relationship Id="rId1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27.sv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10724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41736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5231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6726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794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157060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3" name="Text Placeholder 3">
            <a:extLst>
              <a:ext uri="{FF2B5EF4-FFF2-40B4-BE49-F238E27FC236}">
                <a16:creationId xmlns:a16="http://schemas.microsoft.com/office/drawing/2014/main" id="{0CE59CC9-34EB-BB41-A060-571CF5CD866E}"/>
              </a:ext>
            </a:extLst>
          </p:cNvPr>
          <p:cNvSpPr>
            <a:spLocks noGrp="1"/>
          </p:cNvSpPr>
          <p:nvPr>
            <p:ph type="body" sz="quarter" idx="33" hasCustomPrompt="1"/>
          </p:nvPr>
        </p:nvSpPr>
        <p:spPr>
          <a:xfrm>
            <a:off x="592866" y="2344753"/>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40" name="Text Placeholder 3">
            <a:extLst>
              <a:ext uri="{FF2B5EF4-FFF2-40B4-BE49-F238E27FC236}">
                <a16:creationId xmlns:a16="http://schemas.microsoft.com/office/drawing/2014/main" id="{99CEF85A-F59F-2B46-BE4D-808B6B8A1AB0}"/>
              </a:ext>
            </a:extLst>
          </p:cNvPr>
          <p:cNvSpPr>
            <a:spLocks noGrp="1"/>
          </p:cNvSpPr>
          <p:nvPr>
            <p:ph type="body" sz="quarter" idx="34" hasCustomPrompt="1"/>
          </p:nvPr>
        </p:nvSpPr>
        <p:spPr>
          <a:xfrm>
            <a:off x="4415154" y="2361645"/>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42" name="Text Placeholder 3">
            <a:extLst>
              <a:ext uri="{FF2B5EF4-FFF2-40B4-BE49-F238E27FC236}">
                <a16:creationId xmlns:a16="http://schemas.microsoft.com/office/drawing/2014/main" id="{4B9831BD-750A-A743-B3E4-0CFEEAF3142E}"/>
              </a:ext>
            </a:extLst>
          </p:cNvPr>
          <p:cNvSpPr>
            <a:spLocks noGrp="1"/>
          </p:cNvSpPr>
          <p:nvPr>
            <p:ph type="body" sz="quarter" idx="35" hasCustomPrompt="1"/>
          </p:nvPr>
        </p:nvSpPr>
        <p:spPr>
          <a:xfrm>
            <a:off x="8237442" y="2362199"/>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77329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013" cy="4572000"/>
          </a:xfrm>
          <a:solidFill>
            <a:schemeClr val="accent2"/>
          </a:solidFill>
        </p:spPr>
        <p:txBody>
          <a:bodyPr lIns="594360" tIns="457200" rIns="45720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742727" indent="-171399">
              <a:buClr>
                <a:schemeClr val="bg1"/>
              </a:buClr>
              <a:defRPr sz="1100">
                <a:solidFill>
                  <a:schemeClr val="bg1"/>
                </a:solidFill>
              </a:defRPr>
            </a:lvl5pPr>
            <a:lvl6pPr>
              <a:buClr>
                <a:schemeClr val="bg1"/>
              </a:buClr>
              <a:defRPr sz="1799">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TextBox 6">
            <a:extLst>
              <a:ext uri="{FF2B5EF4-FFF2-40B4-BE49-F238E27FC236}">
                <a16:creationId xmlns:a16="http://schemas.microsoft.com/office/drawing/2014/main" id="{5197BD23-D1DD-4171-ADFD-861D362AE78E}"/>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194587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616505"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4419677"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290892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1_Quote – Blu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FDB9688-152E-49CC-B4E6-B918B5095574}"/>
              </a:ext>
            </a:extLst>
          </p:cNvPr>
          <p:cNvSpPr/>
          <p:nvPr/>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18">
            <a:extLst>
              <a:ext uri="{FF2B5EF4-FFF2-40B4-BE49-F238E27FC236}">
                <a16:creationId xmlns:a16="http://schemas.microsoft.com/office/drawing/2014/main" id="{E8ECF1F4-A2A9-44EE-8B50-28E7A0640A1F}"/>
              </a:ext>
            </a:extLst>
          </p:cNvPr>
          <p:cNvSpPr/>
          <p:nvPr/>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1" name="Picture Placeholder 184">
            <a:extLst>
              <a:ext uri="{FF2B5EF4-FFF2-40B4-BE49-F238E27FC236}">
                <a16:creationId xmlns:a16="http://schemas.microsoft.com/office/drawing/2014/main" id="{565C35E8-DD83-4FCD-8E1D-14820928EB07}"/>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32" name="TextBox 31">
            <a:extLst>
              <a:ext uri="{FF2B5EF4-FFF2-40B4-BE49-F238E27FC236}">
                <a16:creationId xmlns:a16="http://schemas.microsoft.com/office/drawing/2014/main" id="{B8AC900F-3CA6-42CF-AAD0-C7C5982F1993}"/>
              </a:ext>
            </a:extLst>
          </p:cNvPr>
          <p:cNvSpPr txBox="1"/>
          <p:nvPr/>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203278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p:nvGrpSpPr>
        <p:grpSpPr>
          <a:xfrm>
            <a:off x="608013"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D479A9FB-8CEE-475F-BF22-3B0B11EB4E81}"/>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©2021 VMware, Inc.</a:t>
            </a:r>
          </a:p>
        </p:txBody>
      </p:sp>
      <p:sp>
        <p:nvSpPr>
          <p:cNvPr id="4" name="TextBox 3">
            <a:extLst>
              <a:ext uri="{FF2B5EF4-FFF2-40B4-BE49-F238E27FC236}">
                <a16:creationId xmlns:a16="http://schemas.microsoft.com/office/drawing/2014/main" id="{E52F598B-F734-42BE-8CB8-5E3FDDD7ED52}"/>
              </a:ext>
            </a:extLst>
          </p:cNvPr>
          <p:cNvSpPr txBox="1"/>
          <p:nvPr/>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Freeform: Shape 14">
            <a:extLst>
              <a:ext uri="{FF2B5EF4-FFF2-40B4-BE49-F238E27FC236}">
                <a16:creationId xmlns:a16="http://schemas.microsoft.com/office/drawing/2014/main" id="{32784A3B-8152-4289-A516-5723EC3F2315}"/>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8" name="Group 17">
            <a:extLst>
              <a:ext uri="{FF2B5EF4-FFF2-40B4-BE49-F238E27FC236}">
                <a16:creationId xmlns:a16="http://schemas.microsoft.com/office/drawing/2014/main" id="{7606C0CB-1F35-4C5B-AD15-58AD7DF82A19}"/>
              </a:ext>
            </a:extLst>
          </p:cNvPr>
          <p:cNvGrpSpPr/>
          <p:nvPr userDrawn="1"/>
        </p:nvGrpSpPr>
        <p:grpSpPr>
          <a:xfrm>
            <a:off x="608013" y="6445106"/>
            <a:ext cx="1184397" cy="186690"/>
            <a:chOff x="863272" y="6563918"/>
            <a:chExt cx="861082" cy="135727"/>
          </a:xfrm>
          <a:solidFill>
            <a:schemeClr val="tx1"/>
          </a:solidFill>
        </p:grpSpPr>
        <p:sp>
          <p:nvSpPr>
            <p:cNvPr id="21" name="Freeform 6">
              <a:extLst>
                <a:ext uri="{FF2B5EF4-FFF2-40B4-BE49-F238E27FC236}">
                  <a16:creationId xmlns:a16="http://schemas.microsoft.com/office/drawing/2014/main" id="{D84C4F50-80C9-401B-912E-E57AF0DED34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7" name="Freeform 7">
              <a:extLst>
                <a:ext uri="{FF2B5EF4-FFF2-40B4-BE49-F238E27FC236}">
                  <a16:creationId xmlns:a16="http://schemas.microsoft.com/office/drawing/2014/main" id="{9D1ECA7F-0438-4E17-BCE6-04AB65BB0B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9" name="Freeform 8">
              <a:extLst>
                <a:ext uri="{FF2B5EF4-FFF2-40B4-BE49-F238E27FC236}">
                  <a16:creationId xmlns:a16="http://schemas.microsoft.com/office/drawing/2014/main" id="{7364C1A8-32FE-4537-9BDD-E5F14A3FF1E6}"/>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0" name="Freeform 9">
              <a:extLst>
                <a:ext uri="{FF2B5EF4-FFF2-40B4-BE49-F238E27FC236}">
                  <a16:creationId xmlns:a16="http://schemas.microsoft.com/office/drawing/2014/main" id="{5580A05B-4751-4539-80EF-CF07E6ECA250}"/>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1" name="Freeform 10">
              <a:extLst>
                <a:ext uri="{FF2B5EF4-FFF2-40B4-BE49-F238E27FC236}">
                  <a16:creationId xmlns:a16="http://schemas.microsoft.com/office/drawing/2014/main" id="{36BD9D01-D58D-4AB5-81EC-DEEEA2F1F1A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2" name="Freeform 11">
              <a:extLst>
                <a:ext uri="{FF2B5EF4-FFF2-40B4-BE49-F238E27FC236}">
                  <a16:creationId xmlns:a16="http://schemas.microsoft.com/office/drawing/2014/main" id="{743D2F32-86E5-4AB8-9735-6E4FDC4C93A1}"/>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33" name="Freeform 12">
              <a:extLst>
                <a:ext uri="{FF2B5EF4-FFF2-40B4-BE49-F238E27FC236}">
                  <a16:creationId xmlns:a16="http://schemas.microsoft.com/office/drawing/2014/main" id="{7CD51178-7E7A-4D9D-8C7F-A8A619CDAF12}"/>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34" name="TextBox 33">
            <a:extLst>
              <a:ext uri="{FF2B5EF4-FFF2-40B4-BE49-F238E27FC236}">
                <a16:creationId xmlns:a16="http://schemas.microsoft.com/office/drawing/2014/main" id="{0C7AA7A7-6088-4E52-B95E-F47D31CBC510}"/>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©2021 VMware, Inc.</a:t>
            </a:r>
          </a:p>
        </p:txBody>
      </p:sp>
      <p:sp>
        <p:nvSpPr>
          <p:cNvPr id="35" name="TextBox 34">
            <a:extLst>
              <a:ext uri="{FF2B5EF4-FFF2-40B4-BE49-F238E27FC236}">
                <a16:creationId xmlns:a16="http://schemas.microsoft.com/office/drawing/2014/main" id="{D74EFD72-7102-435D-B59B-6248F779CC58}"/>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36" name="Freeform: Shape 35">
            <a:extLst>
              <a:ext uri="{FF2B5EF4-FFF2-40B4-BE49-F238E27FC236}">
                <a16:creationId xmlns:a16="http://schemas.microsoft.com/office/drawing/2014/main" id="{D03EA966-19E5-4C6A-A2A3-FF4FBF9532A9}"/>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12455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plash Slide Frank">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D73EF7E5-32C2-CC66-0FCC-053FCADA2553}"/>
              </a:ext>
            </a:extLst>
          </p:cNvPr>
          <p:cNvPicPr>
            <a:picLocks noChangeAspect="1"/>
          </p:cNvPicPr>
          <p:nvPr userDrawn="1"/>
        </p:nvPicPr>
        <p:blipFill>
          <a:blip r:embed="rId2"/>
          <a:stretch>
            <a:fillRect/>
          </a:stretch>
        </p:blipFill>
        <p:spPr>
          <a:xfrm>
            <a:off x="0" y="4460"/>
            <a:ext cx="12188825" cy="6856214"/>
          </a:xfrm>
          <a:prstGeom prst="rect">
            <a:avLst/>
          </a:prstGeom>
        </p:spPr>
      </p:pic>
    </p:spTree>
    <p:extLst>
      <p:ext uri="{BB962C8B-B14F-4D97-AF65-F5344CB8AC3E}">
        <p14:creationId xmlns:p14="http://schemas.microsoft.com/office/powerpoint/2010/main" val="246773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Splash Slide Dakota">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50E6CAB4-0500-EFC3-9BBF-99EAE2D19DA9}"/>
              </a:ext>
            </a:extLst>
          </p:cNvPr>
          <p:cNvPicPr>
            <a:picLocks noChangeAspect="1"/>
          </p:cNvPicPr>
          <p:nvPr userDrawn="1"/>
        </p:nvPicPr>
        <p:blipFill>
          <a:blip r:embed="rId2"/>
          <a:stretch>
            <a:fillRect/>
          </a:stretch>
        </p:blipFill>
        <p:spPr>
          <a:xfrm>
            <a:off x="0" y="893"/>
            <a:ext cx="12188825" cy="6856214"/>
          </a:xfrm>
          <a:prstGeom prst="rect">
            <a:avLst/>
          </a:prstGeom>
        </p:spPr>
      </p:pic>
    </p:spTree>
    <p:extLst>
      <p:ext uri="{BB962C8B-B14F-4D97-AF65-F5344CB8AC3E}">
        <p14:creationId xmlns:p14="http://schemas.microsoft.com/office/powerpoint/2010/main" val="370663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Splash Slide Rene">
    <p:spTree>
      <p:nvGrpSpPr>
        <p:cNvPr id="1" name=""/>
        <p:cNvGrpSpPr/>
        <p:nvPr/>
      </p:nvGrpSpPr>
      <p:grpSpPr>
        <a:xfrm>
          <a:off x="0" y="0"/>
          <a:ext cx="0" cy="0"/>
          <a:chOff x="0" y="0"/>
          <a:chExt cx="0" cy="0"/>
        </a:xfrm>
      </p:grpSpPr>
      <p:pic>
        <p:nvPicPr>
          <p:cNvPr id="3" name="Picture 2" descr="A picture containing text, spectacles, accessory, sunglasses&#10;&#10;Description automatically generated">
            <a:extLst>
              <a:ext uri="{FF2B5EF4-FFF2-40B4-BE49-F238E27FC236}">
                <a16:creationId xmlns:a16="http://schemas.microsoft.com/office/drawing/2014/main" id="{6B41C5C6-ED34-6A16-70C1-CA95316983A6}"/>
              </a:ext>
            </a:extLst>
          </p:cNvPr>
          <p:cNvPicPr>
            <a:picLocks noChangeAspect="1"/>
          </p:cNvPicPr>
          <p:nvPr userDrawn="1"/>
        </p:nvPicPr>
        <p:blipFill>
          <a:blip r:embed="rId2"/>
          <a:stretch>
            <a:fillRect/>
          </a:stretch>
        </p:blipFill>
        <p:spPr>
          <a:xfrm>
            <a:off x="0" y="893"/>
            <a:ext cx="12188825" cy="6856214"/>
          </a:xfrm>
          <a:prstGeom prst="rect">
            <a:avLst/>
          </a:prstGeom>
        </p:spPr>
      </p:pic>
    </p:spTree>
    <p:extLst>
      <p:ext uri="{BB962C8B-B14F-4D97-AF65-F5344CB8AC3E}">
        <p14:creationId xmlns:p14="http://schemas.microsoft.com/office/powerpoint/2010/main" val="61038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plash Slide Holms">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82576E5-2220-8AD1-A45F-D739F327AACC}"/>
              </a:ext>
            </a:extLst>
          </p:cNvPr>
          <p:cNvGrpSpPr/>
          <p:nvPr userDrawn="1"/>
        </p:nvGrpSpPr>
        <p:grpSpPr>
          <a:xfrm>
            <a:off x="-35560" y="0"/>
            <a:ext cx="12224385" cy="6858000"/>
            <a:chOff x="-35560" y="0"/>
            <a:chExt cx="12224385" cy="6858000"/>
          </a:xfrm>
        </p:grpSpPr>
        <p:pic>
          <p:nvPicPr>
            <p:cNvPr id="9" name="Picture 8">
              <a:extLst>
                <a:ext uri="{FF2B5EF4-FFF2-40B4-BE49-F238E27FC236}">
                  <a16:creationId xmlns:a16="http://schemas.microsoft.com/office/drawing/2014/main" id="{5725AB6F-1A4D-3D9C-C191-FCB0D306C100}"/>
                </a:ext>
              </a:extLst>
            </p:cNvPr>
            <p:cNvPicPr>
              <a:picLocks noChangeAspect="1"/>
            </p:cNvPicPr>
            <p:nvPr userDrawn="1"/>
          </p:nvPicPr>
          <p:blipFill rotWithShape="1">
            <a:blip r:embed="rId2"/>
            <a:srcRect l="5062" t="278" b="1"/>
            <a:stretch/>
          </p:blipFill>
          <p:spPr>
            <a:xfrm>
              <a:off x="12129924" y="0"/>
              <a:ext cx="58901" cy="6858000"/>
            </a:xfrm>
            <a:prstGeom prst="rect">
              <a:avLst/>
            </a:prstGeom>
          </p:spPr>
        </p:pic>
        <p:pic>
          <p:nvPicPr>
            <p:cNvPr id="5" name="Picture 4" descr="A picture containing application&#10;&#10;Description automatically generated">
              <a:extLst>
                <a:ext uri="{FF2B5EF4-FFF2-40B4-BE49-F238E27FC236}">
                  <a16:creationId xmlns:a16="http://schemas.microsoft.com/office/drawing/2014/main" id="{4D0B83C3-82BF-AC44-B1F0-83455CEDFF37}"/>
                </a:ext>
              </a:extLst>
            </p:cNvPr>
            <p:cNvPicPr>
              <a:picLocks noChangeAspect="1"/>
            </p:cNvPicPr>
            <p:nvPr userDrawn="1"/>
          </p:nvPicPr>
          <p:blipFill rotWithShape="1">
            <a:blip r:embed="rId3">
              <a:alphaModFix/>
            </a:blip>
            <a:srcRect l="-124" t="-13" r="-166" b="1"/>
            <a:stretch/>
          </p:blipFill>
          <p:spPr>
            <a:xfrm>
              <a:off x="-35560" y="0"/>
              <a:ext cx="12224385" cy="6857107"/>
            </a:xfrm>
            <a:prstGeom prst="rect">
              <a:avLst/>
            </a:prstGeom>
          </p:spPr>
        </p:pic>
      </p:grpSp>
    </p:spTree>
    <p:extLst>
      <p:ext uri="{BB962C8B-B14F-4D97-AF65-F5344CB8AC3E}">
        <p14:creationId xmlns:p14="http://schemas.microsoft.com/office/powerpoint/2010/main" val="399559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plash Slide Pheonix">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21CE7175-E723-E39D-93A3-47891DB12E7B}"/>
              </a:ext>
            </a:extLst>
          </p:cNvPr>
          <p:cNvPicPr>
            <a:picLocks noChangeAspect="1"/>
          </p:cNvPicPr>
          <p:nvPr userDrawn="1"/>
        </p:nvPicPr>
        <p:blipFill>
          <a:blip r:embed="rId2"/>
          <a:stretch>
            <a:fillRect/>
          </a:stretch>
        </p:blipFill>
        <p:spPr>
          <a:xfrm>
            <a:off x="0" y="560"/>
            <a:ext cx="12188825" cy="6856214"/>
          </a:xfrm>
          <a:prstGeom prst="rect">
            <a:avLst/>
          </a:prstGeom>
        </p:spPr>
      </p:pic>
    </p:spTree>
    <p:extLst>
      <p:ext uri="{BB962C8B-B14F-4D97-AF65-F5344CB8AC3E}">
        <p14:creationId xmlns:p14="http://schemas.microsoft.com/office/powerpoint/2010/main" val="328433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Single Speaker Title Slide Frank">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DAB859B-C881-4412-DAC3-0B963B57E10C}"/>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AF18E8BE-0A5B-478C-3E41-F0FD928C80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0FEF18A7-EE5B-2DF2-F96E-63BBB2133490}"/>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66028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ingle Speaker Title Slide Dakota">
    <p:spTree>
      <p:nvGrpSpPr>
        <p:cNvPr id="1" name=""/>
        <p:cNvGrpSpPr/>
        <p:nvPr/>
      </p:nvGrpSpPr>
      <p:grpSpPr>
        <a:xfrm>
          <a:off x="0" y="0"/>
          <a:ext cx="0" cy="0"/>
          <a:chOff x="0" y="0"/>
          <a:chExt cx="0" cy="0"/>
        </a:xfrm>
      </p:grpSpPr>
      <p:pic>
        <p:nvPicPr>
          <p:cNvPr id="9" name="Picture 8" descr="A picture containing text, swimming&#10;&#10;Description automatically generated">
            <a:extLst>
              <a:ext uri="{FF2B5EF4-FFF2-40B4-BE49-F238E27FC236}">
                <a16:creationId xmlns:a16="http://schemas.microsoft.com/office/drawing/2014/main" id="{094C6E5E-8D08-28DD-5827-8C3C56BC64E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8" name="Graphic 7">
            <a:extLst>
              <a:ext uri="{FF2B5EF4-FFF2-40B4-BE49-F238E27FC236}">
                <a16:creationId xmlns:a16="http://schemas.microsoft.com/office/drawing/2014/main" id="{73AF3967-9656-3579-F5ED-8F2BE6685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60745FCF-775A-2EEE-9F82-625D66BFE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46CF4834-C0B5-0F5D-06C6-E94EF8CB90FF}"/>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48908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Single Speaker Title Slide Rene">
    <p:spTree>
      <p:nvGrpSpPr>
        <p:cNvPr id="1" name=""/>
        <p:cNvGrpSpPr/>
        <p:nvPr/>
      </p:nvGrpSpPr>
      <p:grpSpPr>
        <a:xfrm>
          <a:off x="0" y="0"/>
          <a:ext cx="0" cy="0"/>
          <a:chOff x="0" y="0"/>
          <a:chExt cx="0" cy="0"/>
        </a:xfrm>
      </p:grpSpPr>
      <p:pic>
        <p:nvPicPr>
          <p:cNvPr id="9" name="Picture 8" descr="A picture containing spectacles, accessory, goggles&#10;&#10;Description automatically generated">
            <a:extLst>
              <a:ext uri="{FF2B5EF4-FFF2-40B4-BE49-F238E27FC236}">
                <a16:creationId xmlns:a16="http://schemas.microsoft.com/office/drawing/2014/main" id="{C09F531C-F44B-F09B-3169-FB25660CD84A}"/>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5C9994BE-9915-09E4-9C4E-62D5CBB6EB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492D9E48-FBDA-4141-E97A-882B2456ED98}"/>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050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ingle Speaker Title Slide Holm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609029-ADB9-E1A2-DBB7-9610A40F49E1}"/>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5056C515-E390-258B-AC79-BD398295E9F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84F1F300-20EF-9B61-95F9-32155A559C21}"/>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71232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ingle Speaker Title Slide Pheonix">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40CC3DDB-3F47-9B52-CC1D-C045C4D8863B}"/>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5" name="Graphic 4">
            <a:extLst>
              <a:ext uri="{FF2B5EF4-FFF2-40B4-BE49-F238E27FC236}">
                <a16:creationId xmlns:a16="http://schemas.microsoft.com/office/drawing/2014/main" id="{62FD40D3-0E6F-9308-860E-8F17CD9D9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556215" y="2359202"/>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defRPr sz="1600"/>
            </a:lvl1pPr>
          </a:lstStyle>
          <a:p>
            <a:pPr lvl="0"/>
            <a:r>
              <a:rPr lang="en-US"/>
              <a:t>@twitter</a:t>
            </a:r>
          </a:p>
        </p:txBody>
      </p:sp>
      <p:pic>
        <p:nvPicPr>
          <p:cNvPr id="10" name="Graphic 9">
            <a:extLst>
              <a:ext uri="{FF2B5EF4-FFF2-40B4-BE49-F238E27FC236}">
                <a16:creationId xmlns:a16="http://schemas.microsoft.com/office/drawing/2014/main" id="{16321304-B6E2-6109-CDCA-3C7294857B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Graphic 5">
            <a:extLst>
              <a:ext uri="{FF2B5EF4-FFF2-40B4-BE49-F238E27FC236}">
                <a16:creationId xmlns:a16="http://schemas.microsoft.com/office/drawing/2014/main" id="{0B351095-3834-7097-0C71-049E7E1E03B4}"/>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9801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Multi-Speaker Title Slide Frank">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47F8EF79-4CC4-2D70-5CFB-9F79A409F591}"/>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00351770-DC34-311E-B651-A6D72130EE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249896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Multi-Speaker Title Slide Dakota">
    <p:spTree>
      <p:nvGrpSpPr>
        <p:cNvPr id="1" name=""/>
        <p:cNvGrpSpPr/>
        <p:nvPr/>
      </p:nvGrpSpPr>
      <p:grpSpPr>
        <a:xfrm>
          <a:off x="0" y="0"/>
          <a:ext cx="0" cy="0"/>
          <a:chOff x="0" y="0"/>
          <a:chExt cx="0" cy="0"/>
        </a:xfrm>
      </p:grpSpPr>
      <p:pic>
        <p:nvPicPr>
          <p:cNvPr id="11" name="Picture 10" descr="A picture containing text, swimming&#10;&#10;Description automatically generated">
            <a:extLst>
              <a:ext uri="{FF2B5EF4-FFF2-40B4-BE49-F238E27FC236}">
                <a16:creationId xmlns:a16="http://schemas.microsoft.com/office/drawing/2014/main" id="{2634E2ED-BBDD-0E10-4D38-AEA5E81E54E3}"/>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E115FAED-1D8C-55DC-FCF8-E70F77652A8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10135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2_Multi-Speaker Title Slide Rene">
    <p:spTree>
      <p:nvGrpSpPr>
        <p:cNvPr id="1" name=""/>
        <p:cNvGrpSpPr/>
        <p:nvPr/>
      </p:nvGrpSpPr>
      <p:grpSpPr>
        <a:xfrm>
          <a:off x="0" y="0"/>
          <a:ext cx="0" cy="0"/>
          <a:chOff x="0" y="0"/>
          <a:chExt cx="0" cy="0"/>
        </a:xfrm>
      </p:grpSpPr>
      <p:pic>
        <p:nvPicPr>
          <p:cNvPr id="11" name="Picture 10" descr="A picture containing spectacles, accessory, goggles&#10;&#10;Description automatically generated">
            <a:extLst>
              <a:ext uri="{FF2B5EF4-FFF2-40B4-BE49-F238E27FC236}">
                <a16:creationId xmlns:a16="http://schemas.microsoft.com/office/drawing/2014/main" id="{BBFCEF94-7D35-0B98-E539-823D4813080F}"/>
              </a:ext>
            </a:extLst>
          </p:cNvPr>
          <p:cNvPicPr>
            <a:picLocks noChangeAspect="1"/>
          </p:cNvPicPr>
          <p:nvPr userDrawn="1"/>
        </p:nvPicPr>
        <p:blipFill>
          <a:blip r:embed="rId2"/>
          <a:stretch>
            <a:fillRect/>
          </a:stretch>
        </p:blipFill>
        <p:spPr>
          <a:xfrm>
            <a:off x="359" y="0"/>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8D98C09F-60C0-1E88-DB39-26E705DD58C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98745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3_Multi-Speaker Title Slide Holm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E5E722-F6DA-F484-727D-C3BBEBE6116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4FDE6A2C-448F-50A0-6957-5FE512EE16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85884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4_Multi-Speaker Title Slide Pheonix">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60B36E87-DEDC-CB2B-F653-5F1522606096}"/>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4" name="Graphic 3">
            <a:extLst>
              <a:ext uri="{FF2B5EF4-FFF2-40B4-BE49-F238E27FC236}">
                <a16:creationId xmlns:a16="http://schemas.microsoft.com/office/drawing/2014/main" id="{011FB3A3-2BAD-A23A-EEA5-C34A38F23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2" name="Title click to edit"/>
          <p:cNvSpPr>
            <a:spLocks noGrp="1"/>
          </p:cNvSpPr>
          <p:nvPr>
            <p:ph type="title" hasCustomPrompt="1"/>
          </p:nvPr>
        </p:nvSpPr>
        <p:spPr>
          <a:xfrm>
            <a:off x="556215" y="2157505"/>
            <a:ext cx="5102866" cy="1234440"/>
          </a:xfr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93391" y="339688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94311" y="382452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593391" y="424547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594311" y="467311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593391" y="510676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594311" y="553440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2" name="Graphic 11">
            <a:extLst>
              <a:ext uri="{FF2B5EF4-FFF2-40B4-BE49-F238E27FC236}">
                <a16:creationId xmlns:a16="http://schemas.microsoft.com/office/drawing/2014/main" id="{03E2D48E-7F15-4F5B-403B-8782EA67A4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20549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BAC895-C070-611A-F0BF-A8439F35BE78}"/>
              </a:ext>
            </a:extLst>
          </p:cNvPr>
          <p:cNvSpPr txBox="1"/>
          <p:nvPr/>
        </p:nvSpPr>
        <p:spPr>
          <a:xfrm>
            <a:off x="589965" y="1333017"/>
            <a:ext cx="2626075" cy="701731"/>
          </a:xfrm>
          <a:prstGeom prst="rect">
            <a:avLst/>
          </a:prstGeom>
        </p:spPr>
        <p:txBody>
          <a:bodyPr wrap="square" anchor="b" anchorCtr="0">
            <a:spAutoFit/>
          </a:bodyPr>
          <a:lstStyle>
            <a:defPPr>
              <a:defRPr lang="en-US"/>
            </a:defPPr>
            <a:lvl1pPr>
              <a:lnSpc>
                <a:spcPct val="90000"/>
              </a:lnSpc>
              <a:spcBef>
                <a:spcPct val="0"/>
              </a:spcBef>
              <a:buNone/>
              <a:defRPr sz="4400" b="0">
                <a:solidFill>
                  <a:srgbClr val="FF0000"/>
                </a:solidFill>
                <a:latin typeface="+mj-lt"/>
                <a:ea typeface="+mj-ea"/>
                <a:cs typeface="+mj-cs"/>
              </a:defRPr>
            </a:lvl1pPr>
          </a:lstStyle>
          <a:p>
            <a:pPr lvl="0"/>
            <a:r>
              <a:rPr lang="en-US">
                <a:solidFill>
                  <a:schemeClr val="tx2"/>
                </a:solidFill>
              </a:rPr>
              <a:t>Agenda</a:t>
            </a:r>
          </a:p>
        </p:txBody>
      </p:sp>
      <p:pic>
        <p:nvPicPr>
          <p:cNvPr id="9" name="Graphic 8">
            <a:extLst>
              <a:ext uri="{FF2B5EF4-FFF2-40B4-BE49-F238E27FC236}">
                <a16:creationId xmlns:a16="http://schemas.microsoft.com/office/drawing/2014/main" id="{13A15910-C0CA-7A70-5E16-B24C533894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965" y="6337958"/>
            <a:ext cx="2210385" cy="149434"/>
          </a:xfrm>
          <a:prstGeom prst="rect">
            <a:avLst/>
          </a:prstGeom>
        </p:spPr>
      </p:pic>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87759" y="2011680"/>
            <a:ext cx="2578681" cy="388945"/>
          </a:xfrm>
        </p:spPr>
        <p:txBody>
          <a:bodyPr anchor="t" anchorCtr="0"/>
          <a:lstStyle>
            <a:lvl1pPr>
              <a:defRPr lang="en-US" sz="1600" b="0" kern="1200" dirty="0">
                <a:solidFill>
                  <a:schemeClr val="tx2"/>
                </a:solidFill>
                <a:latin typeface="+mj-lt"/>
                <a:ea typeface="+mj-ea"/>
                <a:cs typeface="+mj-cs"/>
              </a:defRPr>
            </a:lvl1pPr>
          </a:lstStyle>
          <a:p>
            <a:pPr marL="0" lvl="0" indent="0" algn="l" defTabSz="914400" rtl="0" eaLnBrk="1" latinLnBrk="0" hangingPunct="1">
              <a:lnSpc>
                <a:spcPct val="90000"/>
              </a:lnSpc>
              <a:spcBef>
                <a:spcPct val="0"/>
              </a:spcBef>
              <a:buClr>
                <a:schemeClr val="tx1">
                  <a:lumMod val="60000"/>
                  <a:lumOff val="40000"/>
                </a:schemeClr>
              </a:buClr>
              <a:buSzPct val="90000"/>
              <a:buFont typeface="Arial" panose="020B0604020202020204" pitchFamily="34" charset="0"/>
              <a:buNone/>
            </a:pPr>
            <a:r>
              <a:rPr lang="en-US"/>
              <a:t>Optional subtitle</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5302251" y="1490980"/>
            <a:ext cx="5005070" cy="4322783"/>
          </a:xfrm>
        </p:spPr>
        <p:txBody>
          <a:bodyPr anchor="t"/>
          <a:lstStyle>
            <a:lvl1pPr marL="0" indent="0">
              <a:spcBef>
                <a:spcPts val="1800"/>
              </a:spcBef>
              <a:buClr>
                <a:schemeClr val="accent2"/>
              </a:buClr>
              <a:buFont typeface="Open Sans" panose="020B0606030504020204" pitchFamily="34" charset="0"/>
              <a:buChar char="​"/>
              <a:defRPr sz="1800">
                <a:solidFill>
                  <a:schemeClr val="tx2"/>
                </a:solidFill>
                <a:latin typeface="Metropolis Semi Bold" panose="00000700000000000000" pitchFamily="2" charset="0"/>
              </a:defRPr>
            </a:lvl1pPr>
            <a:lvl2pPr marL="0" indent="0">
              <a:spcBef>
                <a:spcPts val="600"/>
              </a:spcBef>
              <a:buFont typeface="Open Sans" panose="020B0606030504020204" pitchFamily="34" charset="0"/>
              <a:buChar char="​"/>
              <a:defRPr sz="1400">
                <a:solidFill>
                  <a:schemeClr val="tx2"/>
                </a:solidFill>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text</a:t>
            </a:r>
          </a:p>
          <a:p>
            <a:pPr marL="0" lvl="1" indent="0" algn="l" defTabSz="914400" rtl="0" eaLnBrk="1" latinLnBrk="0" hangingPunct="1">
              <a:lnSpc>
                <a:spcPct val="100000"/>
              </a:lnSpc>
              <a:spcBef>
                <a:spcPts val="600"/>
              </a:spcBef>
              <a:buClr>
                <a:srgbClr val="1CC4BB"/>
              </a:buClr>
              <a:buSzPct val="90000"/>
              <a:buFont typeface="Arial" panose="020B0604020202020204" pitchFamily="34" charset="0"/>
              <a:buChar char="​"/>
              <a:defRPr/>
            </a:pPr>
            <a:r>
              <a:rPr lang="en-US"/>
              <a:t>Second level</a:t>
            </a:r>
          </a:p>
        </p:txBody>
      </p:sp>
      <p:pic>
        <p:nvPicPr>
          <p:cNvPr id="7" name="Picture 6" descr="A picture containing silhouette&#10;&#10;Description automatically generated">
            <a:extLst>
              <a:ext uri="{FF2B5EF4-FFF2-40B4-BE49-F238E27FC236}">
                <a16:creationId xmlns:a16="http://schemas.microsoft.com/office/drawing/2014/main" id="{60DE264B-46BD-4518-B50D-E6C4B8B020B6}"/>
              </a:ext>
            </a:extLst>
          </p:cNvPr>
          <p:cNvPicPr>
            <a:picLocks noChangeAspect="1"/>
          </p:cNvPicPr>
          <p:nvPr userDrawn="1"/>
        </p:nvPicPr>
        <p:blipFill>
          <a:blip r:embed="rId4"/>
          <a:stretch>
            <a:fillRect/>
          </a:stretch>
        </p:blipFill>
        <p:spPr>
          <a:xfrm>
            <a:off x="0" y="893"/>
            <a:ext cx="12188825" cy="6856214"/>
          </a:xfrm>
          <a:prstGeom prst="rect">
            <a:avLst/>
          </a:prstGeom>
        </p:spPr>
      </p:pic>
      <p:sp>
        <p:nvSpPr>
          <p:cNvPr id="8" name="TextBox 7">
            <a:extLst>
              <a:ext uri="{FF2B5EF4-FFF2-40B4-BE49-F238E27FC236}">
                <a16:creationId xmlns:a16="http://schemas.microsoft.com/office/drawing/2014/main" id="{41966290-3FD9-B17D-F423-255875113A05}"/>
              </a:ext>
            </a:extLst>
          </p:cNvPr>
          <p:cNvSpPr txBox="1"/>
          <p:nvPr userDrawn="1"/>
        </p:nvSpPr>
        <p:spPr>
          <a:xfrm>
            <a:off x="589965" y="1333017"/>
            <a:ext cx="2626075" cy="701731"/>
          </a:xfrm>
          <a:prstGeom prst="rect">
            <a:avLst/>
          </a:prstGeom>
        </p:spPr>
        <p:txBody>
          <a:bodyPr wrap="square" anchor="b" anchorCtr="0">
            <a:spAutoFit/>
          </a:bodyPr>
          <a:lstStyle>
            <a:defPPr>
              <a:defRPr lang="en-US"/>
            </a:defPPr>
            <a:lvl1pPr>
              <a:lnSpc>
                <a:spcPct val="90000"/>
              </a:lnSpc>
              <a:spcBef>
                <a:spcPct val="0"/>
              </a:spcBef>
              <a:buNone/>
              <a:defRPr sz="4400" b="0">
                <a:solidFill>
                  <a:srgbClr val="FF0000"/>
                </a:solidFill>
                <a:latin typeface="+mj-lt"/>
                <a:ea typeface="+mj-ea"/>
                <a:cs typeface="+mj-cs"/>
              </a:defRPr>
            </a:lvl1pPr>
          </a:lstStyle>
          <a:p>
            <a:pPr lvl="0"/>
            <a:r>
              <a:rPr lang="en-US">
                <a:solidFill>
                  <a:schemeClr val="tx2"/>
                </a:solidFill>
              </a:rPr>
              <a:t>Agenda</a:t>
            </a:r>
          </a:p>
        </p:txBody>
      </p:sp>
      <p:pic>
        <p:nvPicPr>
          <p:cNvPr id="10" name="Graphic 9">
            <a:extLst>
              <a:ext uri="{FF2B5EF4-FFF2-40B4-BE49-F238E27FC236}">
                <a16:creationId xmlns:a16="http://schemas.microsoft.com/office/drawing/2014/main" id="{7268E098-ACAC-C018-B500-075938388F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6337958"/>
            <a:ext cx="2210385" cy="149434"/>
          </a:xfrm>
          <a:prstGeom prst="rect">
            <a:avLst/>
          </a:prstGeom>
        </p:spPr>
      </p:pic>
    </p:spTree>
    <p:extLst>
      <p:ext uri="{BB962C8B-B14F-4D97-AF65-F5344CB8AC3E}">
        <p14:creationId xmlns:p14="http://schemas.microsoft.com/office/powerpoint/2010/main" val="79256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Section Header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4D8D00F9-45E8-CD70-B394-5A5A7ABFBFE6}"/>
              </a:ext>
            </a:extLst>
          </p:cNvPr>
          <p:cNvPicPr>
            <a:picLocks noChangeAspect="1"/>
          </p:cNvPicPr>
          <p:nvPr userDrawn="1"/>
        </p:nvPicPr>
        <p:blipFill>
          <a:blip r:embed="rId2">
            <a:alphaModFix/>
          </a:blip>
          <a:stretch>
            <a:fillRect/>
          </a:stretch>
        </p:blipFill>
        <p:spPr>
          <a:xfrm>
            <a:off x="0"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965" y="6337958"/>
            <a:ext cx="2210385" cy="149434"/>
          </a:xfrm>
          <a:prstGeom prst="rect">
            <a:avLst/>
          </a:prstGeom>
        </p:spPr>
      </p:pic>
      <p:sp>
        <p:nvSpPr>
          <p:cNvPr id="11" name="Copyright" descr="Confidential copyright VMware, Inc. 2021">
            <a:extLst>
              <a:ext uri="{FF2B5EF4-FFF2-40B4-BE49-F238E27FC236}">
                <a16:creationId xmlns:a16="http://schemas.microsoft.com/office/drawing/2014/main" id="{0FF187E5-0D32-4F30-8166-06ECAAA3B504}"/>
              </a:ext>
            </a:extLst>
          </p:cNvPr>
          <p:cNvSpPr txBox="1"/>
          <p:nvPr/>
        </p:nvSpPr>
        <p:spPr bwMode="white">
          <a:xfrm flipH="1">
            <a:off x="115903" y="6626564"/>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©2021 VMware, Inc.</a:t>
            </a:r>
          </a:p>
        </p:txBody>
      </p:sp>
      <p:pic>
        <p:nvPicPr>
          <p:cNvPr id="15" name="Graphic 14">
            <a:extLst>
              <a:ext uri="{FF2B5EF4-FFF2-40B4-BE49-F238E27FC236}">
                <a16:creationId xmlns:a16="http://schemas.microsoft.com/office/drawing/2014/main" id="{6E958CB7-7FF5-8E0F-555B-767AAE883E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3625" y="3820426"/>
            <a:ext cx="722208" cy="345404"/>
          </a:xfrm>
          <a:prstGeom prst="rect">
            <a:avLst/>
          </a:prstGeom>
        </p:spPr>
      </p:pic>
      <p:pic>
        <p:nvPicPr>
          <p:cNvPr id="17" name="Graphic 16">
            <a:extLst>
              <a:ext uri="{FF2B5EF4-FFF2-40B4-BE49-F238E27FC236}">
                <a16:creationId xmlns:a16="http://schemas.microsoft.com/office/drawing/2014/main" id="{349C827C-E1E3-EC4F-9780-5AA5B78FB633}"/>
              </a:ext>
            </a:extLst>
          </p:cNvPr>
          <p:cNvPicPr>
            <a:picLocks noChangeAspect="1"/>
          </p:cNvPicPr>
          <p:nvPr/>
        </p:nvPicPr>
        <p:blipFill>
          <a:blip r:embed="rId7">
            <a:alphaModFix amt="45000"/>
            <a:extLst>
              <a:ext uri="{96DAC541-7B7A-43D3-8B79-37D633B846F1}">
                <asvg:svgBlip xmlns:asvg="http://schemas.microsoft.com/office/drawing/2016/SVG/main" r:embed="rId8"/>
              </a:ext>
            </a:extLst>
          </a:blip>
          <a:srcRect b="798"/>
          <a:stretch>
            <a:fillRect/>
          </a:stretch>
        </p:blipFill>
        <p:spPr>
          <a:xfrm flipH="1">
            <a:off x="5707779" y="2857716"/>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19" name="Graphic 18">
            <a:extLst>
              <a:ext uri="{FF2B5EF4-FFF2-40B4-BE49-F238E27FC236}">
                <a16:creationId xmlns:a16="http://schemas.microsoft.com/office/drawing/2014/main" id="{A9B5AC47-F481-5D1B-2D79-35D8C1388D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08596" y="1201445"/>
            <a:ext cx="2665814" cy="781360"/>
          </a:xfrm>
          <a:prstGeom prst="rect">
            <a:avLst/>
          </a:prstGeom>
        </p:spPr>
      </p:pic>
      <p:pic>
        <p:nvPicPr>
          <p:cNvPr id="22" name="Graphic 21">
            <a:extLst>
              <a:ext uri="{FF2B5EF4-FFF2-40B4-BE49-F238E27FC236}">
                <a16:creationId xmlns:a16="http://schemas.microsoft.com/office/drawing/2014/main" id="{060521D3-FF62-94D7-ADEC-8F9FDA23FEF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208596" y="1201445"/>
            <a:ext cx="2665814" cy="781360"/>
          </a:xfrm>
          <a:prstGeom prst="rect">
            <a:avLst/>
          </a:prstGeom>
        </p:spPr>
      </p:pic>
      <p:pic>
        <p:nvPicPr>
          <p:cNvPr id="21" name="Picture 20" descr="Icon&#10;&#10;Description automatically generated with medium confidence">
            <a:extLst>
              <a:ext uri="{FF2B5EF4-FFF2-40B4-BE49-F238E27FC236}">
                <a16:creationId xmlns:a16="http://schemas.microsoft.com/office/drawing/2014/main" id="{14769B90-EF14-0494-DC85-06F26350A5A9}"/>
              </a:ext>
            </a:extLst>
          </p:cNvPr>
          <p:cNvPicPr>
            <a:picLocks noChangeAspect="1"/>
          </p:cNvPicPr>
          <p:nvPr/>
        </p:nvPicPr>
        <p:blipFill rotWithShape="1">
          <a:blip r:embed="rId11"/>
          <a:srcRect r="16811" b="20092"/>
          <a:stretch/>
        </p:blipFill>
        <p:spPr>
          <a:xfrm>
            <a:off x="6474885" y="1369482"/>
            <a:ext cx="5713940" cy="5488518"/>
          </a:xfrm>
          <a:prstGeom prst="rect">
            <a:avLst/>
          </a:prstGeom>
        </p:spPr>
      </p:pic>
      <p:pic>
        <p:nvPicPr>
          <p:cNvPr id="23" name="Graphic 22">
            <a:extLst>
              <a:ext uri="{FF2B5EF4-FFF2-40B4-BE49-F238E27FC236}">
                <a16:creationId xmlns:a16="http://schemas.microsoft.com/office/drawing/2014/main" id="{3F2A5DE0-B16E-D68B-AF81-AF7A72E1DE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73169" y="2242688"/>
            <a:ext cx="1734614" cy="508422"/>
          </a:xfrm>
          <a:prstGeom prst="rect">
            <a:avLst/>
          </a:prstGeom>
        </p:spPr>
      </p:pic>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5910177" y="3470581"/>
            <a:ext cx="1245868" cy="476361"/>
          </a:xfrm>
          <a:prstGeom prst="rect">
            <a:avLst/>
          </a:prstGeom>
        </p:spPr>
      </p:pic>
    </p:spTree>
    <p:extLst>
      <p:ext uri="{BB962C8B-B14F-4D97-AF65-F5344CB8AC3E}">
        <p14:creationId xmlns:p14="http://schemas.microsoft.com/office/powerpoint/2010/main" val="107236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Section Header 2">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C35D31F3-E617-DAC5-B3CF-BECF271C5937}"/>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5" name="Graphic 4">
            <a:extLst>
              <a:ext uri="{FF2B5EF4-FFF2-40B4-BE49-F238E27FC236}">
                <a16:creationId xmlns:a16="http://schemas.microsoft.com/office/drawing/2014/main" id="{194B199C-4C3C-E01A-2600-E7126D685BC2}"/>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rcRect b="798"/>
          <a:stretch>
            <a:fillRect/>
          </a:stretch>
        </p:blipFill>
        <p:spPr>
          <a:xfrm flipH="1">
            <a:off x="4946651" y="4748847"/>
            <a:ext cx="1943100" cy="715963"/>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6" name="Graphic 5">
            <a:extLst>
              <a:ext uri="{FF2B5EF4-FFF2-40B4-BE49-F238E27FC236}">
                <a16:creationId xmlns:a16="http://schemas.microsoft.com/office/drawing/2014/main" id="{BB42C33E-7B9F-74AB-C594-0420102F3D7E}"/>
              </a:ext>
            </a:extLst>
          </p:cNvPr>
          <p:cNvPicPr>
            <a:picLocks noChangeAspect="1"/>
          </p:cNvPicPr>
          <p:nvPr/>
        </p:nvPicPr>
        <p:blipFill>
          <a:blip r:embed="rId5">
            <a:alphaModFix amt="64000"/>
            <a:extLst>
              <a:ext uri="{96DAC541-7B7A-43D3-8B79-37D633B846F1}">
                <asvg:svgBlip xmlns:asvg="http://schemas.microsoft.com/office/drawing/2016/SVG/main" r:embed="rId6"/>
              </a:ext>
            </a:extLst>
          </a:blip>
          <a:stretch>
            <a:fillRect/>
          </a:stretch>
        </p:blipFill>
        <p:spPr>
          <a:xfrm flipH="1">
            <a:off x="5988049" y="3102820"/>
            <a:ext cx="1195069" cy="456938"/>
          </a:xfrm>
          <a:prstGeom prst="rect">
            <a:avLst/>
          </a:prstGeom>
        </p:spPr>
      </p:pic>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965" y="6337958"/>
            <a:ext cx="2210385" cy="149434"/>
          </a:xfrm>
          <a:prstGeom prst="rect">
            <a:avLst/>
          </a:prstGeom>
        </p:spPr>
      </p:pic>
      <p:pic>
        <p:nvPicPr>
          <p:cNvPr id="16" name="Picture 15" descr="Icon&#10;&#10;Description automatically generated">
            <a:extLst>
              <a:ext uri="{FF2B5EF4-FFF2-40B4-BE49-F238E27FC236}">
                <a16:creationId xmlns:a16="http://schemas.microsoft.com/office/drawing/2014/main" id="{82C5701C-B30D-D5A5-92F8-11F2F64CC2B7}"/>
              </a:ext>
            </a:extLst>
          </p:cNvPr>
          <p:cNvPicPr>
            <a:picLocks noChangeAspect="1"/>
          </p:cNvPicPr>
          <p:nvPr userDrawn="1"/>
        </p:nvPicPr>
        <p:blipFill rotWithShape="1">
          <a:blip r:embed="rId9"/>
          <a:srcRect r="16512" b="20286"/>
          <a:stretch/>
        </p:blipFill>
        <p:spPr>
          <a:xfrm>
            <a:off x="6457950" y="1382638"/>
            <a:ext cx="5730875" cy="5475362"/>
          </a:xfrm>
          <a:prstGeom prst="rect">
            <a:avLst/>
          </a:prstGeom>
        </p:spPr>
      </p:pic>
      <p:pic>
        <p:nvPicPr>
          <p:cNvPr id="20" name="Graphic 19">
            <a:extLst>
              <a:ext uri="{FF2B5EF4-FFF2-40B4-BE49-F238E27FC236}">
                <a16:creationId xmlns:a16="http://schemas.microsoft.com/office/drawing/2014/main" id="{DE4A3A97-10E2-AD71-11F4-8BF75FD2A14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449961" y="3479343"/>
            <a:ext cx="2550886" cy="747674"/>
          </a:xfrm>
          <a:prstGeom prst="rect">
            <a:avLst/>
          </a:prstGeom>
        </p:spPr>
      </p:pic>
      <p:pic>
        <p:nvPicPr>
          <p:cNvPr id="8" name="Graphic 7">
            <a:extLst>
              <a:ext uri="{FF2B5EF4-FFF2-40B4-BE49-F238E27FC236}">
                <a16:creationId xmlns:a16="http://schemas.microsoft.com/office/drawing/2014/main" id="{298FAD11-520A-7523-13D1-A7F0C9DB8E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38578" y="5277802"/>
            <a:ext cx="941580" cy="450321"/>
          </a:xfrm>
          <a:prstGeom prst="rect">
            <a:avLst/>
          </a:prstGeom>
        </p:spPr>
      </p:pic>
    </p:spTree>
    <p:extLst>
      <p:ext uri="{BB962C8B-B14F-4D97-AF65-F5344CB8AC3E}">
        <p14:creationId xmlns:p14="http://schemas.microsoft.com/office/powerpoint/2010/main" val="426864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ection Header 3">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C2BC58CF-C0F7-9C23-39CA-E7EA73E80EA5}"/>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5" name="Graphic 4">
            <a:extLst>
              <a:ext uri="{FF2B5EF4-FFF2-40B4-BE49-F238E27FC236}">
                <a16:creationId xmlns:a16="http://schemas.microsoft.com/office/drawing/2014/main" id="{6EA2CADD-B177-3FA1-8D09-8110C1652790}"/>
              </a:ext>
            </a:extLst>
          </p:cNvPr>
          <p:cNvPicPr>
            <a:picLocks noChangeAspect="1"/>
          </p:cNvPicPr>
          <p:nvPr/>
        </p:nvPicPr>
        <p:blipFill>
          <a:blip r:embed="rId3">
            <a:alphaModFix amt="45000"/>
            <a:extLst>
              <a:ext uri="{96DAC541-7B7A-43D3-8B79-37D633B846F1}">
                <asvg:svgBlip xmlns:asvg="http://schemas.microsoft.com/office/drawing/2016/SVG/main" r:embed="rId4"/>
              </a:ext>
            </a:extLst>
          </a:blip>
          <a:srcRect b="798"/>
          <a:stretch>
            <a:fillRect/>
          </a:stretch>
        </p:blipFill>
        <p:spPr>
          <a:xfrm flipH="1">
            <a:off x="5213349" y="4975460"/>
            <a:ext cx="1517651" cy="55920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grpSp>
        <p:nvGrpSpPr>
          <p:cNvPr id="28" name="Group 27">
            <a:extLst>
              <a:ext uri="{FF2B5EF4-FFF2-40B4-BE49-F238E27FC236}">
                <a16:creationId xmlns:a16="http://schemas.microsoft.com/office/drawing/2014/main" id="{3AE8F05F-40AB-15E3-07A0-4AA1DA3F0FEC}"/>
              </a:ext>
            </a:extLst>
          </p:cNvPr>
          <p:cNvGrpSpPr/>
          <p:nvPr/>
        </p:nvGrpSpPr>
        <p:grpSpPr>
          <a:xfrm>
            <a:off x="6444295" y="1369482"/>
            <a:ext cx="5744530" cy="5488518"/>
            <a:chOff x="6444295" y="1369482"/>
            <a:chExt cx="5744530" cy="5488518"/>
          </a:xfrm>
        </p:grpSpPr>
        <p:pic>
          <p:nvPicPr>
            <p:cNvPr id="7" name="Picture 6" descr="Icon&#10;&#10;Description automatically generated">
              <a:extLst>
                <a:ext uri="{FF2B5EF4-FFF2-40B4-BE49-F238E27FC236}">
                  <a16:creationId xmlns:a16="http://schemas.microsoft.com/office/drawing/2014/main" id="{6D086B5B-90B4-18C1-3B6E-7D956AB13E6A}"/>
                </a:ext>
              </a:extLst>
            </p:cNvPr>
            <p:cNvPicPr>
              <a:picLocks noChangeAspect="1"/>
            </p:cNvPicPr>
            <p:nvPr/>
          </p:nvPicPr>
          <p:blipFill rotWithShape="1">
            <a:blip r:embed="rId5"/>
            <a:srcRect r="16365" b="20092"/>
            <a:stretch/>
          </p:blipFill>
          <p:spPr>
            <a:xfrm>
              <a:off x="6444295" y="1369482"/>
              <a:ext cx="5744530" cy="5488518"/>
            </a:xfrm>
            <a:prstGeom prst="rect">
              <a:avLst/>
            </a:prstGeom>
          </p:spPr>
        </p:pic>
        <p:sp>
          <p:nvSpPr>
            <p:cNvPr id="14" name="Right Triangle 13">
              <a:extLst>
                <a:ext uri="{FF2B5EF4-FFF2-40B4-BE49-F238E27FC236}">
                  <a16:creationId xmlns:a16="http://schemas.microsoft.com/office/drawing/2014/main" id="{54F3CB60-DB66-059C-6533-08F7B5A4C730}"/>
                </a:ext>
              </a:extLst>
            </p:cNvPr>
            <p:cNvSpPr/>
            <p:nvPr/>
          </p:nvSpPr>
          <p:spPr>
            <a:xfrm rot="16200000">
              <a:off x="12057064" y="6726238"/>
              <a:ext cx="146050" cy="117473"/>
            </a:xfrm>
            <a:prstGeom prst="rtTriangle">
              <a:avLst/>
            </a:prstGeom>
            <a:solidFill>
              <a:srgbClr val="98CBE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9965" y="6337958"/>
            <a:ext cx="2210385" cy="149434"/>
          </a:xfrm>
          <a:prstGeom prst="rect">
            <a:avLst/>
          </a:prstGeom>
        </p:spPr>
      </p:pic>
      <p:pic>
        <p:nvPicPr>
          <p:cNvPr id="6" name="Graphic 5">
            <a:extLst>
              <a:ext uri="{FF2B5EF4-FFF2-40B4-BE49-F238E27FC236}">
                <a16:creationId xmlns:a16="http://schemas.microsoft.com/office/drawing/2014/main" id="{BAF37292-53AA-DE9B-EB47-25FDAB90C7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4600" y="2179003"/>
            <a:ext cx="722208" cy="345404"/>
          </a:xfrm>
          <a:prstGeom prst="rect">
            <a:avLst/>
          </a:prstGeom>
        </p:spPr>
      </p:pic>
      <p:pic>
        <p:nvPicPr>
          <p:cNvPr id="8" name="Graphic 7">
            <a:extLst>
              <a:ext uri="{FF2B5EF4-FFF2-40B4-BE49-F238E27FC236}">
                <a16:creationId xmlns:a16="http://schemas.microsoft.com/office/drawing/2014/main" id="{5EBE3846-9206-B783-0615-C3143C1AD5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6718300" y="2283297"/>
            <a:ext cx="1245868" cy="476361"/>
          </a:xfrm>
          <a:prstGeom prst="rect">
            <a:avLst/>
          </a:prstGeom>
        </p:spPr>
      </p:pic>
      <p:pic>
        <p:nvPicPr>
          <p:cNvPr id="9" name="Graphic 8">
            <a:extLst>
              <a:ext uri="{FF2B5EF4-FFF2-40B4-BE49-F238E27FC236}">
                <a16:creationId xmlns:a16="http://schemas.microsoft.com/office/drawing/2014/main" id="{CB96816A-63B8-F7F4-4831-ACEB76C358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38578" y="5277802"/>
            <a:ext cx="941580" cy="450321"/>
          </a:xfrm>
          <a:prstGeom prst="rect">
            <a:avLst/>
          </a:prstGeom>
        </p:spPr>
      </p:pic>
      <p:pic>
        <p:nvPicPr>
          <p:cNvPr id="10" name="Graphic 9">
            <a:extLst>
              <a:ext uri="{FF2B5EF4-FFF2-40B4-BE49-F238E27FC236}">
                <a16:creationId xmlns:a16="http://schemas.microsoft.com/office/drawing/2014/main" id="{59997569-C42D-DF37-651C-5665ECCAD9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40399" y="4426757"/>
            <a:ext cx="1333347" cy="390809"/>
          </a:xfrm>
          <a:prstGeom prst="rect">
            <a:avLst/>
          </a:prstGeom>
        </p:spPr>
      </p:pic>
    </p:spTree>
    <p:extLst>
      <p:ext uri="{BB962C8B-B14F-4D97-AF65-F5344CB8AC3E}">
        <p14:creationId xmlns:p14="http://schemas.microsoft.com/office/powerpoint/2010/main" val="418808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ection Header 4">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CDCEC48B-A39C-5C7A-32F9-FA04C36D26E5}"/>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pic>
        <p:nvPicPr>
          <p:cNvPr id="21" name="Graphic 20">
            <a:extLst>
              <a:ext uri="{FF2B5EF4-FFF2-40B4-BE49-F238E27FC236}">
                <a16:creationId xmlns:a16="http://schemas.microsoft.com/office/drawing/2014/main" id="{AFE5C861-01BD-CA05-E982-E5542AAD85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9225" y="2681659"/>
            <a:ext cx="722208" cy="345404"/>
          </a:xfrm>
          <a:prstGeom prst="rect">
            <a:avLst/>
          </a:prstGeom>
        </p:spPr>
      </p:pic>
      <p:pic>
        <p:nvPicPr>
          <p:cNvPr id="22" name="Graphic 21">
            <a:extLst>
              <a:ext uri="{FF2B5EF4-FFF2-40B4-BE49-F238E27FC236}">
                <a16:creationId xmlns:a16="http://schemas.microsoft.com/office/drawing/2014/main" id="{2C674328-C77B-550A-3387-0A14D19BD2F9}"/>
              </a:ext>
            </a:extLst>
          </p:cNvPr>
          <p:cNvPicPr>
            <a:picLocks noChangeAspect="1"/>
          </p:cNvPicPr>
          <p:nvPr userDrawn="1"/>
        </p:nvPicPr>
        <p:blipFill>
          <a:blip r:embed="rId5">
            <a:alphaModFix amt="45000"/>
            <a:extLst>
              <a:ext uri="{96DAC541-7B7A-43D3-8B79-37D633B846F1}">
                <asvg:svgBlip xmlns:asvg="http://schemas.microsoft.com/office/drawing/2016/SVG/main" r:embed="rId6"/>
              </a:ext>
            </a:extLst>
          </a:blip>
          <a:srcRect b="798"/>
          <a:stretch>
            <a:fillRect/>
          </a:stretch>
        </p:blipFill>
        <p:spPr>
          <a:xfrm flipH="1">
            <a:off x="5741646" y="5313049"/>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24" name="Graphic 23">
            <a:extLst>
              <a:ext uri="{FF2B5EF4-FFF2-40B4-BE49-F238E27FC236}">
                <a16:creationId xmlns:a16="http://schemas.microsoft.com/office/drawing/2014/main" id="{F6EACD85-5249-FC23-9DF0-BC219FCE0F6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804063" y="4655844"/>
            <a:ext cx="2665814" cy="78136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965" y="6337958"/>
            <a:ext cx="2210385" cy="149434"/>
          </a:xfrm>
          <a:prstGeom prst="rect">
            <a:avLst/>
          </a:prstGeom>
        </p:spPr>
      </p:pic>
      <p:pic>
        <p:nvPicPr>
          <p:cNvPr id="27" name="Picture 26" descr="Icon&#10;&#10;Description automatically generated">
            <a:extLst>
              <a:ext uri="{FF2B5EF4-FFF2-40B4-BE49-F238E27FC236}">
                <a16:creationId xmlns:a16="http://schemas.microsoft.com/office/drawing/2014/main" id="{32F4E2E8-409A-A975-AC37-771418BC06A5}"/>
              </a:ext>
            </a:extLst>
          </p:cNvPr>
          <p:cNvPicPr>
            <a:picLocks noChangeAspect="1"/>
          </p:cNvPicPr>
          <p:nvPr userDrawn="1"/>
        </p:nvPicPr>
        <p:blipFill>
          <a:blip r:embed="rId11">
            <a:alphaModFix/>
          </a:blip>
          <a:srcRect/>
          <a:stretch>
            <a:fillRect/>
          </a:stretch>
        </p:blipFill>
        <p:spPr>
          <a:xfrm>
            <a:off x="6444295" y="1369482"/>
            <a:ext cx="6876241" cy="6876241"/>
          </a:xfrm>
          <a:custGeom>
            <a:avLst/>
            <a:gdLst>
              <a:gd name="connsiteX0" fmla="*/ 6755239 w 6876241"/>
              <a:gd name="connsiteY0" fmla="*/ 6758519 h 6876241"/>
              <a:gd name="connsiteX1" fmla="*/ 6876241 w 6876241"/>
              <a:gd name="connsiteY1" fmla="*/ 6758519 h 6876241"/>
              <a:gd name="connsiteX2" fmla="*/ 6876241 w 6876241"/>
              <a:gd name="connsiteY2" fmla="*/ 6876241 h 6876241"/>
              <a:gd name="connsiteX3" fmla="*/ 6755239 w 6876241"/>
              <a:gd name="connsiteY3" fmla="*/ 6876241 h 6876241"/>
              <a:gd name="connsiteX4" fmla="*/ 0 w 6876241"/>
              <a:gd name="connsiteY4" fmla="*/ 0 h 6876241"/>
              <a:gd name="connsiteX5" fmla="*/ 5744530 w 6876241"/>
              <a:gd name="connsiteY5" fmla="*/ 0 h 6876241"/>
              <a:gd name="connsiteX6" fmla="*/ 5744530 w 6876241"/>
              <a:gd name="connsiteY6" fmla="*/ 5488518 h 6876241"/>
              <a:gd name="connsiteX7" fmla="*/ 0 w 6876241"/>
              <a:gd name="connsiteY7" fmla="*/ 5488518 h 687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6241" h="6876241">
                <a:moveTo>
                  <a:pt x="6755239" y="6758519"/>
                </a:moveTo>
                <a:lnTo>
                  <a:pt x="6876241" y="6758519"/>
                </a:lnTo>
                <a:lnTo>
                  <a:pt x="6876241" y="6876241"/>
                </a:lnTo>
                <a:lnTo>
                  <a:pt x="6755239" y="6876241"/>
                </a:lnTo>
                <a:close/>
                <a:moveTo>
                  <a:pt x="0" y="0"/>
                </a:moveTo>
                <a:lnTo>
                  <a:pt x="5744530" y="0"/>
                </a:lnTo>
                <a:lnTo>
                  <a:pt x="5744530" y="5488518"/>
                </a:lnTo>
                <a:lnTo>
                  <a:pt x="0" y="5488518"/>
                </a:lnTo>
                <a:close/>
              </a:path>
            </a:pathLst>
          </a:custGeom>
        </p:spPr>
      </p:pic>
      <p:pic>
        <p:nvPicPr>
          <p:cNvPr id="23" name="Graphic 22">
            <a:extLst>
              <a:ext uri="{FF2B5EF4-FFF2-40B4-BE49-F238E27FC236}">
                <a16:creationId xmlns:a16="http://schemas.microsoft.com/office/drawing/2014/main" id="{3F2A5DE0-B16E-D68B-AF81-AF7A72E1DE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6597" y="1828800"/>
            <a:ext cx="1991253" cy="583644"/>
          </a:xfrm>
          <a:prstGeom prst="rect">
            <a:avLst/>
          </a:prstGeom>
        </p:spPr>
      </p:pic>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7815178" y="2158248"/>
            <a:ext cx="1245868" cy="476361"/>
          </a:xfrm>
          <a:prstGeom prst="rect">
            <a:avLst/>
          </a:prstGeom>
        </p:spPr>
      </p:pic>
      <p:pic>
        <p:nvPicPr>
          <p:cNvPr id="18" name="Graphic 17">
            <a:extLst>
              <a:ext uri="{FF2B5EF4-FFF2-40B4-BE49-F238E27FC236}">
                <a16:creationId xmlns:a16="http://schemas.microsoft.com/office/drawing/2014/main" id="{CFCA7C9E-162D-1D23-C352-8CBAA24881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03333" y="4132961"/>
            <a:ext cx="1380451" cy="404616"/>
          </a:xfrm>
          <a:prstGeom prst="rect">
            <a:avLst/>
          </a:prstGeom>
        </p:spPr>
      </p:pic>
    </p:spTree>
    <p:extLst>
      <p:ext uri="{BB962C8B-B14F-4D97-AF65-F5344CB8AC3E}">
        <p14:creationId xmlns:p14="http://schemas.microsoft.com/office/powerpoint/2010/main" val="351882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Section Header 5">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151E622C-0424-9DA2-7CB0-B4DB4290E5F1}"/>
              </a:ext>
            </a:extLst>
          </p:cNvPr>
          <p:cNvPicPr>
            <a:picLocks noChangeAspect="1"/>
          </p:cNvPicPr>
          <p:nvPr userDrawn="1"/>
        </p:nvPicPr>
        <p:blipFill>
          <a:blip r:embed="rId2">
            <a:alphaModFix/>
          </a:blip>
          <a:stretch>
            <a:fillRect/>
          </a:stretch>
        </p:blipFill>
        <p:spPr>
          <a:xfrm>
            <a:off x="1" y="0"/>
            <a:ext cx="12188824" cy="6858000"/>
          </a:xfrm>
          <a:prstGeom prst="rect">
            <a:avLst/>
          </a:prstGeom>
        </p:spPr>
      </p:pic>
      <p:sp>
        <p:nvSpPr>
          <p:cNvPr id="2" name="Title 1"/>
          <p:cNvSpPr>
            <a:spLocks noGrp="1"/>
          </p:cNvSpPr>
          <p:nvPr>
            <p:ph type="title" hasCustomPrompt="1"/>
          </p:nvPr>
        </p:nvSpPr>
        <p:spPr>
          <a:xfrm>
            <a:off x="528148" y="1675070"/>
            <a:ext cx="6427626" cy="1229360"/>
          </a:xfrm>
        </p:spPr>
        <p:txBody>
          <a:bodyPr wrap="square" anchor="b"/>
          <a:lstStyle>
            <a:lvl1pPr algn="l">
              <a:defRPr sz="5500" b="0" cap="none" baseline="0">
                <a:solidFill>
                  <a:schemeClr val="tx2"/>
                </a:solidFill>
              </a:defRPr>
            </a:lvl1pPr>
          </a:lstStyle>
          <a:p>
            <a:r>
              <a:rPr lang="en-US"/>
              <a:t>Segue Title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92806" y="2907468"/>
            <a:ext cx="6408402"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21" name="Graphic 20">
            <a:extLst>
              <a:ext uri="{FF2B5EF4-FFF2-40B4-BE49-F238E27FC236}">
                <a16:creationId xmlns:a16="http://schemas.microsoft.com/office/drawing/2014/main" id="{D2DCA6D1-23F7-FC90-B386-057A1EC0DA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37292" y="5132759"/>
            <a:ext cx="722208" cy="345404"/>
          </a:xfrm>
          <a:prstGeom prst="rect">
            <a:avLst/>
          </a:prstGeom>
        </p:spPr>
      </p:pic>
      <p:pic>
        <p:nvPicPr>
          <p:cNvPr id="22" name="Graphic 21">
            <a:extLst>
              <a:ext uri="{FF2B5EF4-FFF2-40B4-BE49-F238E27FC236}">
                <a16:creationId xmlns:a16="http://schemas.microsoft.com/office/drawing/2014/main" id="{04EBF3D8-5B80-8D56-7D11-B29E66C1A8B5}"/>
              </a:ext>
            </a:extLst>
          </p:cNvPr>
          <p:cNvPicPr>
            <a:picLocks noChangeAspect="1"/>
          </p:cNvPicPr>
          <p:nvPr userDrawn="1"/>
        </p:nvPicPr>
        <p:blipFill>
          <a:blip r:embed="rId5">
            <a:alphaModFix amt="45000"/>
            <a:extLst>
              <a:ext uri="{96DAC541-7B7A-43D3-8B79-37D633B846F1}">
                <asvg:svgBlip xmlns:asvg="http://schemas.microsoft.com/office/drawing/2016/SVG/main" r:embed="rId6"/>
              </a:ext>
            </a:extLst>
          </a:blip>
          <a:srcRect b="798"/>
          <a:stretch>
            <a:fillRect/>
          </a:stretch>
        </p:blipFill>
        <p:spPr>
          <a:xfrm flipH="1">
            <a:off x="5352179" y="4940516"/>
            <a:ext cx="981779" cy="361750"/>
          </a:xfrm>
          <a:custGeom>
            <a:avLst/>
            <a:gdLst>
              <a:gd name="connsiteX0" fmla="*/ 0 w 1943100"/>
              <a:gd name="connsiteY0" fmla="*/ 0 h 715963"/>
              <a:gd name="connsiteX1" fmla="*/ 1943100 w 1943100"/>
              <a:gd name="connsiteY1" fmla="*/ 0 h 715963"/>
              <a:gd name="connsiteX2" fmla="*/ 1943100 w 1943100"/>
              <a:gd name="connsiteY2" fmla="*/ 715963 h 715963"/>
              <a:gd name="connsiteX3" fmla="*/ 0 w 1943100"/>
              <a:gd name="connsiteY3" fmla="*/ 715963 h 715963"/>
            </a:gdLst>
            <a:ahLst/>
            <a:cxnLst>
              <a:cxn ang="0">
                <a:pos x="connsiteX0" y="connsiteY0"/>
              </a:cxn>
              <a:cxn ang="0">
                <a:pos x="connsiteX1" y="connsiteY1"/>
              </a:cxn>
              <a:cxn ang="0">
                <a:pos x="connsiteX2" y="connsiteY2"/>
              </a:cxn>
              <a:cxn ang="0">
                <a:pos x="connsiteX3" y="connsiteY3"/>
              </a:cxn>
            </a:cxnLst>
            <a:rect l="l" t="t" r="r" b="b"/>
            <a:pathLst>
              <a:path w="1943100" h="715963">
                <a:moveTo>
                  <a:pt x="0" y="0"/>
                </a:moveTo>
                <a:lnTo>
                  <a:pt x="1943100" y="0"/>
                </a:lnTo>
                <a:lnTo>
                  <a:pt x="1943100" y="715963"/>
                </a:lnTo>
                <a:lnTo>
                  <a:pt x="0" y="715963"/>
                </a:lnTo>
                <a:close/>
              </a:path>
            </a:pathLst>
          </a:custGeom>
        </p:spPr>
      </p:pic>
      <p:pic>
        <p:nvPicPr>
          <p:cNvPr id="26" name="Graphic 25">
            <a:extLst>
              <a:ext uri="{FF2B5EF4-FFF2-40B4-BE49-F238E27FC236}">
                <a16:creationId xmlns:a16="http://schemas.microsoft.com/office/drawing/2014/main" id="{BFF2AD48-18A3-063B-80FA-17BBBAFBF9B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776796" y="1404645"/>
            <a:ext cx="2665814" cy="781360"/>
          </a:xfrm>
          <a:prstGeom prst="rect">
            <a:avLst/>
          </a:prstGeom>
        </p:spPr>
      </p:pic>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965" y="6337958"/>
            <a:ext cx="2210385" cy="149434"/>
          </a:xfrm>
          <a:prstGeom prst="rect">
            <a:avLst/>
          </a:prstGeom>
        </p:spPr>
      </p:pic>
      <p:grpSp>
        <p:nvGrpSpPr>
          <p:cNvPr id="12" name="Group 11">
            <a:extLst>
              <a:ext uri="{FF2B5EF4-FFF2-40B4-BE49-F238E27FC236}">
                <a16:creationId xmlns:a16="http://schemas.microsoft.com/office/drawing/2014/main" id="{CB98D60A-E263-56C3-E36C-D6CD91FE59B3}"/>
              </a:ext>
            </a:extLst>
          </p:cNvPr>
          <p:cNvGrpSpPr/>
          <p:nvPr/>
        </p:nvGrpSpPr>
        <p:grpSpPr>
          <a:xfrm>
            <a:off x="6446477" y="1369482"/>
            <a:ext cx="5742348" cy="5488518"/>
            <a:chOff x="6446477" y="1369482"/>
            <a:chExt cx="5742348" cy="5488518"/>
          </a:xfrm>
        </p:grpSpPr>
        <p:pic>
          <p:nvPicPr>
            <p:cNvPr id="24" name="Picture 23" descr="Icon&#10;&#10;Description automatically generated">
              <a:extLst>
                <a:ext uri="{FF2B5EF4-FFF2-40B4-BE49-F238E27FC236}">
                  <a16:creationId xmlns:a16="http://schemas.microsoft.com/office/drawing/2014/main" id="{D192642E-A814-61D7-8BCF-A1A599505B7C}"/>
                </a:ext>
              </a:extLst>
            </p:cNvPr>
            <p:cNvPicPr>
              <a:picLocks noChangeAspect="1"/>
            </p:cNvPicPr>
            <p:nvPr/>
          </p:nvPicPr>
          <p:blipFill>
            <a:blip r:embed="rId11"/>
            <a:srcRect r="16437" b="20181"/>
            <a:stretch>
              <a:fillRect/>
            </a:stretch>
          </p:blipFill>
          <p:spPr>
            <a:xfrm>
              <a:off x="6446477" y="1369482"/>
              <a:ext cx="5742348" cy="5488518"/>
            </a:xfrm>
            <a:custGeom>
              <a:avLst/>
              <a:gdLst>
                <a:gd name="connsiteX0" fmla="*/ 0 w 5742348"/>
                <a:gd name="connsiteY0" fmla="*/ 0 h 5488518"/>
                <a:gd name="connsiteX1" fmla="*/ 5742348 w 5742348"/>
                <a:gd name="connsiteY1" fmla="*/ 0 h 5488518"/>
                <a:gd name="connsiteX2" fmla="*/ 5742348 w 5742348"/>
                <a:gd name="connsiteY2" fmla="*/ 5488518 h 5488518"/>
                <a:gd name="connsiteX3" fmla="*/ 0 w 5742348"/>
                <a:gd name="connsiteY3" fmla="*/ 5488518 h 5488518"/>
              </a:gdLst>
              <a:ahLst/>
              <a:cxnLst>
                <a:cxn ang="0">
                  <a:pos x="connsiteX0" y="connsiteY0"/>
                </a:cxn>
                <a:cxn ang="0">
                  <a:pos x="connsiteX1" y="connsiteY1"/>
                </a:cxn>
                <a:cxn ang="0">
                  <a:pos x="connsiteX2" y="connsiteY2"/>
                </a:cxn>
                <a:cxn ang="0">
                  <a:pos x="connsiteX3" y="connsiteY3"/>
                </a:cxn>
              </a:cxnLst>
              <a:rect l="l" t="t" r="r" b="b"/>
              <a:pathLst>
                <a:path w="5742348" h="5488518">
                  <a:moveTo>
                    <a:pt x="0" y="0"/>
                  </a:moveTo>
                  <a:lnTo>
                    <a:pt x="5742348" y="0"/>
                  </a:lnTo>
                  <a:lnTo>
                    <a:pt x="5742348" y="5488518"/>
                  </a:lnTo>
                  <a:lnTo>
                    <a:pt x="0" y="5488518"/>
                  </a:lnTo>
                  <a:close/>
                </a:path>
              </a:pathLst>
            </a:custGeom>
          </p:spPr>
        </p:pic>
        <p:sp>
          <p:nvSpPr>
            <p:cNvPr id="10" name="Rectangle 9">
              <a:extLst>
                <a:ext uri="{FF2B5EF4-FFF2-40B4-BE49-F238E27FC236}">
                  <a16:creationId xmlns:a16="http://schemas.microsoft.com/office/drawing/2014/main" id="{958F5C9A-C650-740A-8FAC-D1A607E8C126}"/>
                </a:ext>
              </a:extLst>
            </p:cNvPr>
            <p:cNvSpPr/>
            <p:nvPr/>
          </p:nvSpPr>
          <p:spPr>
            <a:xfrm>
              <a:off x="12065000" y="6743700"/>
              <a:ext cx="123825" cy="114300"/>
            </a:xfrm>
            <a:prstGeom prst="rect">
              <a:avLst/>
            </a:prstGeom>
            <a:solidFill>
              <a:srgbClr val="19B8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25" name="Graphic 24">
            <a:extLst>
              <a:ext uri="{FF2B5EF4-FFF2-40B4-BE49-F238E27FC236}">
                <a16:creationId xmlns:a16="http://schemas.microsoft.com/office/drawing/2014/main" id="{9A2D6AB2-E375-14C7-7ECD-D7DBF9174B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5994844" y="4232581"/>
            <a:ext cx="1245868" cy="476361"/>
          </a:xfrm>
          <a:prstGeom prst="rect">
            <a:avLst/>
          </a:prstGeom>
        </p:spPr>
      </p:pic>
      <p:pic>
        <p:nvPicPr>
          <p:cNvPr id="30" name="Graphic 29">
            <a:extLst>
              <a:ext uri="{FF2B5EF4-FFF2-40B4-BE49-F238E27FC236}">
                <a16:creationId xmlns:a16="http://schemas.microsoft.com/office/drawing/2014/main" id="{D8BEE5CD-4FE2-9A70-EA3C-BB7C8696D70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7306053" y="1851105"/>
            <a:ext cx="1734614" cy="508422"/>
          </a:xfrm>
          <a:prstGeom prst="rect">
            <a:avLst/>
          </a:prstGeom>
        </p:spPr>
      </p:pic>
    </p:spTree>
    <p:extLst>
      <p:ext uri="{BB962C8B-B14F-4D97-AF65-F5344CB8AC3E}">
        <p14:creationId xmlns:p14="http://schemas.microsoft.com/office/powerpoint/2010/main" val="7600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Title and Subtitle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grpSp>
        <p:nvGrpSpPr>
          <p:cNvPr id="4" name="Group 3">
            <a:extLst>
              <a:ext uri="{FF2B5EF4-FFF2-40B4-BE49-F238E27FC236}">
                <a16:creationId xmlns:a16="http://schemas.microsoft.com/office/drawing/2014/main" id="{4515E70F-D0F1-1273-612B-2D567C2DB581}"/>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7FC6A322-A505-1180-0121-40D8C864EEF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865584E8-E869-A631-A958-CF94967F60B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6503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Title, Subtitle, and Content</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grpSp>
        <p:nvGrpSpPr>
          <p:cNvPr id="12" name="Group 11">
            <a:extLst>
              <a:ext uri="{FF2B5EF4-FFF2-40B4-BE49-F238E27FC236}">
                <a16:creationId xmlns:a16="http://schemas.microsoft.com/office/drawing/2014/main" id="{41C9C90C-6B18-E771-B79E-A51F859FFDD2}"/>
              </a:ext>
            </a:extLst>
          </p:cNvPr>
          <p:cNvGrpSpPr/>
          <p:nvPr userDrawn="1"/>
        </p:nvGrpSpPr>
        <p:grpSpPr>
          <a:xfrm>
            <a:off x="8492" y="6450012"/>
            <a:ext cx="12188825" cy="407988"/>
            <a:chOff x="0" y="6450012"/>
            <a:chExt cx="12188825" cy="407988"/>
          </a:xfrm>
          <a:solidFill>
            <a:schemeClr val="bg1"/>
          </a:solidFill>
        </p:grpSpPr>
        <p:sp>
          <p:nvSpPr>
            <p:cNvPr id="13" name="Freeform: Shape 12">
              <a:extLst>
                <a:ext uri="{FF2B5EF4-FFF2-40B4-BE49-F238E27FC236}">
                  <a16:creationId xmlns:a16="http://schemas.microsoft.com/office/drawing/2014/main" id="{3ED67A88-6B54-3080-BDC4-4139CEFFB834}"/>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14" name="Graphic 6">
              <a:extLst>
                <a:ext uri="{FF2B5EF4-FFF2-40B4-BE49-F238E27FC236}">
                  <a16:creationId xmlns:a16="http://schemas.microsoft.com/office/drawing/2014/main" id="{6240066C-B784-D750-733A-7B6419E1CF9B}"/>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4BA93FC-C18F-D8B7-EF1F-1AA744406725}"/>
              </a:ext>
            </a:extLst>
          </p:cNvPr>
          <p:cNvGrpSpPr/>
          <p:nvPr/>
        </p:nvGrpSpPr>
        <p:grpSpPr>
          <a:xfrm>
            <a:off x="0" y="6450012"/>
            <a:ext cx="12188825" cy="407988"/>
            <a:chOff x="0" y="6450012"/>
            <a:chExt cx="12188825" cy="407988"/>
          </a:xfrm>
        </p:grpSpPr>
        <p:sp>
          <p:nvSpPr>
            <p:cNvPr id="6" name="Freeform: Shape 5">
              <a:extLst>
                <a:ext uri="{FF2B5EF4-FFF2-40B4-BE49-F238E27FC236}">
                  <a16:creationId xmlns:a16="http://schemas.microsoft.com/office/drawing/2014/main" id="{F551A0A9-DE0A-126F-8686-4744C239F57C}"/>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7" name="Graphic 6">
              <a:extLst>
                <a:ext uri="{FF2B5EF4-FFF2-40B4-BE49-F238E27FC236}">
                  <a16:creationId xmlns:a16="http://schemas.microsoft.com/office/drawing/2014/main" id="{021855C1-EFB2-929A-DFC3-20A202DB53E6}"/>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50842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Comparison</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605209" y="1892300"/>
            <a:ext cx="5313783" cy="42799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194288" y="1892300"/>
            <a:ext cx="5313783" cy="42799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5" name="Rectangle 14">
            <a:extLst>
              <a:ext uri="{FF2B5EF4-FFF2-40B4-BE49-F238E27FC236}">
                <a16:creationId xmlns:a16="http://schemas.microsoft.com/office/drawing/2014/main" id="{EEE4102C-3EB5-4275-B64E-09C0194B58F4}"/>
              </a:ext>
              <a:ext uri="{C183D7F6-B498-43B3-948B-1728B52AA6E4}">
                <adec:decorative xmlns:adec="http://schemas.microsoft.com/office/drawing/2017/decorative" val="1"/>
              </a:ext>
            </a:extLst>
          </p:cNvPr>
          <p:cNvSpPr/>
          <p:nvPr/>
        </p:nvSpPr>
        <p:spPr>
          <a:xfrm>
            <a:off x="605209" y="1595176"/>
            <a:ext cx="5372258" cy="45719"/>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14" name="Rectangle 13">
            <a:extLst>
              <a:ext uri="{FF2B5EF4-FFF2-40B4-BE49-F238E27FC236}">
                <a16:creationId xmlns:a16="http://schemas.microsoft.com/office/drawing/2014/main" id="{6409405A-7578-4459-BA8B-C3DAFA1DAE81}"/>
              </a:ext>
              <a:ext uri="{C183D7F6-B498-43B3-948B-1728B52AA6E4}">
                <adec:decorative xmlns:adec="http://schemas.microsoft.com/office/drawing/2017/decorative" val="1"/>
              </a:ext>
            </a:extLst>
          </p:cNvPr>
          <p:cNvSpPr/>
          <p:nvPr/>
        </p:nvSpPr>
        <p:spPr>
          <a:xfrm>
            <a:off x="6194287" y="1595176"/>
            <a:ext cx="5372258" cy="45719"/>
          </a:xfrm>
          <a:prstGeom prst="rect">
            <a:avLst/>
          </a:prstGeom>
          <a:solidFill>
            <a:srgbClr val="00C3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9" name="Group 8">
            <a:extLst>
              <a:ext uri="{FF2B5EF4-FFF2-40B4-BE49-F238E27FC236}">
                <a16:creationId xmlns:a16="http://schemas.microsoft.com/office/drawing/2014/main" id="{ED0621DA-9747-8FD6-F8BF-D0267000DAF5}"/>
              </a:ext>
            </a:extLst>
          </p:cNvPr>
          <p:cNvGrpSpPr/>
          <p:nvPr/>
        </p:nvGrpSpPr>
        <p:grpSpPr>
          <a:xfrm>
            <a:off x="0" y="6450012"/>
            <a:ext cx="12188825" cy="407988"/>
            <a:chOff x="0" y="6450012"/>
            <a:chExt cx="12188825" cy="407988"/>
          </a:xfrm>
        </p:grpSpPr>
        <p:sp>
          <p:nvSpPr>
            <p:cNvPr id="10" name="Freeform: Shape 9">
              <a:extLst>
                <a:ext uri="{FF2B5EF4-FFF2-40B4-BE49-F238E27FC236}">
                  <a16:creationId xmlns:a16="http://schemas.microsoft.com/office/drawing/2014/main" id="{59FE0986-62DC-9B77-7D79-D27065DCFBEB}"/>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1" name="Graphic 6">
              <a:extLst>
                <a:ext uri="{FF2B5EF4-FFF2-40B4-BE49-F238E27FC236}">
                  <a16:creationId xmlns:a16="http://schemas.microsoft.com/office/drawing/2014/main" id="{9E995D88-9B4E-1E89-CC17-C4D151DDCEE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3" name="Rectangle 12">
            <a:extLst>
              <a:ext uri="{FF2B5EF4-FFF2-40B4-BE49-F238E27FC236}">
                <a16:creationId xmlns:a16="http://schemas.microsoft.com/office/drawing/2014/main" id="{FE401916-EBB1-5DCF-67D2-50DD2B7CDD37}"/>
              </a:ext>
              <a:ext uri="{C183D7F6-B498-43B3-948B-1728B52AA6E4}">
                <adec:decorative xmlns:adec="http://schemas.microsoft.com/office/drawing/2017/decorative" val="1"/>
              </a:ext>
            </a:extLst>
          </p:cNvPr>
          <p:cNvSpPr/>
          <p:nvPr userDrawn="1"/>
        </p:nvSpPr>
        <p:spPr>
          <a:xfrm>
            <a:off x="605209" y="1595176"/>
            <a:ext cx="5372258"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16" name="Rectangle 15">
            <a:extLst>
              <a:ext uri="{FF2B5EF4-FFF2-40B4-BE49-F238E27FC236}">
                <a16:creationId xmlns:a16="http://schemas.microsoft.com/office/drawing/2014/main" id="{0CC776D0-51CF-7740-F822-5D3AF81765B9}"/>
              </a:ext>
              <a:ext uri="{C183D7F6-B498-43B3-948B-1728B52AA6E4}">
                <adec:decorative xmlns:adec="http://schemas.microsoft.com/office/drawing/2017/decorative" val="1"/>
              </a:ext>
            </a:extLst>
          </p:cNvPr>
          <p:cNvSpPr/>
          <p:nvPr userDrawn="1"/>
        </p:nvSpPr>
        <p:spPr>
          <a:xfrm>
            <a:off x="6194287" y="1595176"/>
            <a:ext cx="5372258"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47502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493522"/>
            <a:ext cx="5044347" cy="419098"/>
          </a:xfrm>
          <a:noFill/>
        </p:spPr>
        <p:txBody>
          <a:bodyPr vert="horz" lIns="0" tIns="91440" rIns="457200" bIns="91440" rtlCol="0" anchor="t">
            <a:noAutofit/>
          </a:bodyPr>
          <a:lstStyle>
            <a:lvl1pPr>
              <a:defRPr lang="en-US" dirty="0">
                <a:solidFill>
                  <a:schemeClr val="tx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p:nvSpPr>
        <p:spPr>
          <a:xfrm>
            <a:off x="592866" y="1973243"/>
            <a:ext cx="5044347" cy="45719"/>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110087"/>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marL="1147763" indent="0">
              <a:buNone/>
              <a:defRPr lang="en-US" sz="1200" dirty="0"/>
            </a:lvl6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3" y="1493522"/>
            <a:ext cx="5071595" cy="419098"/>
          </a:xfrm>
          <a:noFill/>
        </p:spPr>
        <p:txBody>
          <a:bodyPr vert="horz" lIns="0" tIns="91440" rIns="457200" bIns="91440" rtlCol="0" anchor="t">
            <a:noAutofit/>
          </a:bodyPr>
          <a:lstStyle>
            <a:lvl1pPr>
              <a:defRPr lang="en-US" sz="2000">
                <a:solidFill>
                  <a:schemeClr val="tx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p:nvSpPr>
        <p:spPr>
          <a:xfrm>
            <a:off x="6551981" y="1973243"/>
            <a:ext cx="5044347" cy="45719"/>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50" y="2110348"/>
            <a:ext cx="5071595" cy="354376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931D63F5-9782-49C9-CC65-AB087DB73B6F}"/>
              </a:ext>
            </a:extLst>
          </p:cNvPr>
          <p:cNvGrpSpPr/>
          <p:nvPr/>
        </p:nvGrpSpPr>
        <p:grpSpPr>
          <a:xfrm>
            <a:off x="0" y="6450012"/>
            <a:ext cx="12188825" cy="407988"/>
            <a:chOff x="0" y="6450012"/>
            <a:chExt cx="12188825" cy="407988"/>
          </a:xfrm>
        </p:grpSpPr>
        <p:sp>
          <p:nvSpPr>
            <p:cNvPr id="18" name="Freeform: Shape 17">
              <a:extLst>
                <a:ext uri="{FF2B5EF4-FFF2-40B4-BE49-F238E27FC236}">
                  <a16:creationId xmlns:a16="http://schemas.microsoft.com/office/drawing/2014/main" id="{96108EE6-AE39-DB39-EE83-28AF71612BD5}"/>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9" name="Graphic 6">
              <a:extLst>
                <a:ext uri="{FF2B5EF4-FFF2-40B4-BE49-F238E27FC236}">
                  <a16:creationId xmlns:a16="http://schemas.microsoft.com/office/drawing/2014/main" id="{9D93CFCB-D8C2-CC21-0DE3-0CC9E8569AC9}"/>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B6CD81F7-98B6-1617-ADA5-5D3DD5703270}"/>
              </a:ext>
              <a:ext uri="{C183D7F6-B498-43B3-948B-1728B52AA6E4}">
                <adec:decorative xmlns:adec="http://schemas.microsoft.com/office/drawing/2017/decorative" val="1"/>
              </a:ext>
            </a:extLst>
          </p:cNvPr>
          <p:cNvSpPr/>
          <p:nvPr userDrawn="1"/>
        </p:nvSpPr>
        <p:spPr>
          <a:xfrm>
            <a:off x="592866" y="1973243"/>
            <a:ext cx="50443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Rectangle 20">
            <a:extLst>
              <a:ext uri="{FF2B5EF4-FFF2-40B4-BE49-F238E27FC236}">
                <a16:creationId xmlns:a16="http://schemas.microsoft.com/office/drawing/2014/main" id="{12AAD7D0-9F16-0BE6-0153-8832C6979AEC}"/>
              </a:ext>
              <a:ext uri="{C183D7F6-B498-43B3-948B-1728B52AA6E4}">
                <adec:decorative xmlns:adec="http://schemas.microsoft.com/office/drawing/2017/decorative" val="1"/>
              </a:ext>
            </a:extLst>
          </p:cNvPr>
          <p:cNvSpPr/>
          <p:nvPr userDrawn="1"/>
        </p:nvSpPr>
        <p:spPr>
          <a:xfrm>
            <a:off x="6551981" y="1973243"/>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Tree>
    <p:extLst>
      <p:ext uri="{BB962C8B-B14F-4D97-AF65-F5344CB8AC3E}">
        <p14:creationId xmlns:p14="http://schemas.microsoft.com/office/powerpoint/2010/main" val="38558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21934"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p:nvSpPr>
        <p:spPr>
          <a:xfrm>
            <a:off x="592866" y="1906587"/>
            <a:ext cx="3534634" cy="50246"/>
          </a:xfrm>
          <a:prstGeom prst="rect">
            <a:avLst/>
          </a:prstGeom>
          <a:solidFill>
            <a:srgbClr val="BA5A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1943436"/>
            <a:ext cx="3521934"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351654" y="1599646"/>
            <a:ext cx="3490596"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p:nvSpPr>
        <p:spPr>
          <a:xfrm>
            <a:off x="4345304" y="1906587"/>
            <a:ext cx="3534634" cy="50246"/>
          </a:xfrm>
          <a:prstGeom prst="rect">
            <a:avLst/>
          </a:prstGeom>
          <a:solidFill>
            <a:srgbClr val="00C3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351654" y="1943437"/>
            <a:ext cx="3490596"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072342" y="1600200"/>
            <a:ext cx="3522758" cy="312974"/>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p:nvSpPr>
        <p:spPr>
          <a:xfrm>
            <a:off x="8078692" y="1906587"/>
            <a:ext cx="3534634" cy="50246"/>
          </a:xfrm>
          <a:prstGeom prst="rect">
            <a:avLst/>
          </a:prstGeom>
          <a:solidFill>
            <a:srgbClr val="06CAA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072342" y="1965739"/>
            <a:ext cx="3522758" cy="3597060"/>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grpSp>
        <p:nvGrpSpPr>
          <p:cNvPr id="15" name="Group 14">
            <a:extLst>
              <a:ext uri="{FF2B5EF4-FFF2-40B4-BE49-F238E27FC236}">
                <a16:creationId xmlns:a16="http://schemas.microsoft.com/office/drawing/2014/main" id="{E7FF1589-45BF-0543-C0D0-EC6388100B39}"/>
              </a:ext>
            </a:extLst>
          </p:cNvPr>
          <p:cNvGrpSpPr/>
          <p:nvPr/>
        </p:nvGrpSpPr>
        <p:grpSpPr>
          <a:xfrm>
            <a:off x="0" y="6450012"/>
            <a:ext cx="12188825" cy="407988"/>
            <a:chOff x="0" y="6450012"/>
            <a:chExt cx="12188825" cy="407988"/>
          </a:xfrm>
        </p:grpSpPr>
        <p:sp>
          <p:nvSpPr>
            <p:cNvPr id="16" name="Freeform: Shape 15">
              <a:extLst>
                <a:ext uri="{FF2B5EF4-FFF2-40B4-BE49-F238E27FC236}">
                  <a16:creationId xmlns:a16="http://schemas.microsoft.com/office/drawing/2014/main" id="{513074ED-D002-1C97-C413-49C5732B626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7" name="Graphic 6">
              <a:extLst>
                <a:ext uri="{FF2B5EF4-FFF2-40B4-BE49-F238E27FC236}">
                  <a16:creationId xmlns:a16="http://schemas.microsoft.com/office/drawing/2014/main" id="{D108E435-7FED-C295-D9BC-0D6EF05DF2B0}"/>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8" name="Rectangle 17">
            <a:extLst>
              <a:ext uri="{FF2B5EF4-FFF2-40B4-BE49-F238E27FC236}">
                <a16:creationId xmlns:a16="http://schemas.microsoft.com/office/drawing/2014/main" id="{3AE67361-DDAC-7BFD-9284-326AF5025CF7}"/>
              </a:ext>
              <a:ext uri="{C183D7F6-B498-43B3-948B-1728B52AA6E4}">
                <adec:decorative xmlns:adec="http://schemas.microsoft.com/office/drawing/2017/decorative" val="1"/>
              </a:ext>
            </a:extLst>
          </p:cNvPr>
          <p:cNvSpPr/>
          <p:nvPr userDrawn="1"/>
        </p:nvSpPr>
        <p:spPr>
          <a:xfrm>
            <a:off x="592866" y="1906587"/>
            <a:ext cx="3534634" cy="5024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Rectangle 18">
            <a:extLst>
              <a:ext uri="{FF2B5EF4-FFF2-40B4-BE49-F238E27FC236}">
                <a16:creationId xmlns:a16="http://schemas.microsoft.com/office/drawing/2014/main" id="{592D7265-5927-1045-F1D2-21FB0CD2DE83}"/>
              </a:ext>
              <a:ext uri="{C183D7F6-B498-43B3-948B-1728B52AA6E4}">
                <adec:decorative xmlns:adec="http://schemas.microsoft.com/office/drawing/2017/decorative" val="1"/>
              </a:ext>
            </a:extLst>
          </p:cNvPr>
          <p:cNvSpPr/>
          <p:nvPr userDrawn="1"/>
        </p:nvSpPr>
        <p:spPr>
          <a:xfrm>
            <a:off x="4345304" y="1906587"/>
            <a:ext cx="3534634" cy="502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Rectangle 19">
            <a:extLst>
              <a:ext uri="{FF2B5EF4-FFF2-40B4-BE49-F238E27FC236}">
                <a16:creationId xmlns:a16="http://schemas.microsoft.com/office/drawing/2014/main" id="{F61D1F6E-CCE7-5758-0E9C-90D3B36E290A}"/>
              </a:ext>
              <a:ext uri="{C183D7F6-B498-43B3-948B-1728B52AA6E4}">
                <adec:decorative xmlns:adec="http://schemas.microsoft.com/office/drawing/2017/decorative" val="1"/>
              </a:ext>
            </a:extLst>
          </p:cNvPr>
          <p:cNvSpPr/>
          <p:nvPr userDrawn="1"/>
        </p:nvSpPr>
        <p:spPr>
          <a:xfrm>
            <a:off x="8078692" y="1906587"/>
            <a:ext cx="3534634" cy="502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206139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17A4EAD9-EDC0-854A-BE77-B1CAE3927DCF}"/>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6"/>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1"/>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grpSp>
        <p:nvGrpSpPr>
          <p:cNvPr id="12" name="Group 11">
            <a:extLst>
              <a:ext uri="{FF2B5EF4-FFF2-40B4-BE49-F238E27FC236}">
                <a16:creationId xmlns:a16="http://schemas.microsoft.com/office/drawing/2014/main" id="{DA85D36A-FEE1-3D0C-F899-C272CF89D0A3}"/>
              </a:ext>
            </a:extLst>
          </p:cNvPr>
          <p:cNvGrpSpPr/>
          <p:nvPr userDrawn="1"/>
        </p:nvGrpSpPr>
        <p:grpSpPr>
          <a:xfrm>
            <a:off x="0" y="6450012"/>
            <a:ext cx="12188825" cy="407988"/>
            <a:chOff x="0" y="6450012"/>
            <a:chExt cx="12188825" cy="407988"/>
          </a:xfrm>
        </p:grpSpPr>
        <p:sp>
          <p:nvSpPr>
            <p:cNvPr id="14" name="Freeform: Shape 13">
              <a:extLst>
                <a:ext uri="{FF2B5EF4-FFF2-40B4-BE49-F238E27FC236}">
                  <a16:creationId xmlns:a16="http://schemas.microsoft.com/office/drawing/2014/main" id="{AED13062-43F4-CD40-543A-281063D40B42}"/>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15" name="Graphic 6">
              <a:extLst>
                <a:ext uri="{FF2B5EF4-FFF2-40B4-BE49-F238E27FC236}">
                  <a16:creationId xmlns:a16="http://schemas.microsoft.com/office/drawing/2014/main" id="{8B7049A5-B605-6A71-0536-192C501B4B4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01757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3835A4-736E-51A5-8024-3AE275D640A7}"/>
              </a:ext>
            </a:extLst>
          </p:cNvPr>
          <p:cNvSpPr/>
          <p:nvPr userDrawn="1"/>
        </p:nvSpPr>
        <p:spPr>
          <a:xfrm>
            <a:off x="6094412" y="0"/>
            <a:ext cx="6094413" cy="6858000"/>
          </a:xfrm>
          <a:prstGeom prst="rect">
            <a:avLst/>
          </a:prstGeom>
          <a:solidFill>
            <a:srgbClr val="0015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3" name="Group 12">
            <a:extLst>
              <a:ext uri="{FF2B5EF4-FFF2-40B4-BE49-F238E27FC236}">
                <a16:creationId xmlns:a16="http://schemas.microsoft.com/office/drawing/2014/main" id="{A470A7FC-6595-77EE-AEDF-0B286D9EAD81}"/>
              </a:ext>
            </a:extLst>
          </p:cNvPr>
          <p:cNvGrpSpPr/>
          <p:nvPr userDrawn="1"/>
        </p:nvGrpSpPr>
        <p:grpSpPr>
          <a:xfrm>
            <a:off x="8492" y="6450012"/>
            <a:ext cx="12188825" cy="407988"/>
            <a:chOff x="0" y="6450012"/>
            <a:chExt cx="12188825" cy="407988"/>
          </a:xfrm>
          <a:solidFill>
            <a:schemeClr val="bg1"/>
          </a:solidFill>
        </p:grpSpPr>
        <p:sp>
          <p:nvSpPr>
            <p:cNvPr id="21" name="Freeform: Shape 20">
              <a:extLst>
                <a:ext uri="{FF2B5EF4-FFF2-40B4-BE49-F238E27FC236}">
                  <a16:creationId xmlns:a16="http://schemas.microsoft.com/office/drawing/2014/main" id="{81B9F8C8-D50E-8A58-283D-72C02FC1598B}"/>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22" name="Graphic 6">
              <a:extLst>
                <a:ext uri="{FF2B5EF4-FFF2-40B4-BE49-F238E27FC236}">
                  <a16:creationId xmlns:a16="http://schemas.microsoft.com/office/drawing/2014/main" id="{75D9E64C-2AB5-927F-A899-F20409A5601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E5FB7C77-7C19-E1A7-F0E6-D0DF9F83CE0E}"/>
              </a:ext>
            </a:extLst>
          </p:cNvPr>
          <p:cNvGrpSpPr/>
          <p:nvPr userDrawn="1"/>
        </p:nvGrpSpPr>
        <p:grpSpPr>
          <a:xfrm>
            <a:off x="0" y="6450012"/>
            <a:ext cx="12188825" cy="407988"/>
            <a:chOff x="0" y="6450012"/>
            <a:chExt cx="12188825" cy="407988"/>
          </a:xfrm>
        </p:grpSpPr>
        <p:sp>
          <p:nvSpPr>
            <p:cNvPr id="23" name="Freeform: Shape 22">
              <a:extLst>
                <a:ext uri="{FF2B5EF4-FFF2-40B4-BE49-F238E27FC236}">
                  <a16:creationId xmlns:a16="http://schemas.microsoft.com/office/drawing/2014/main" id="{51DF1E9B-0035-DE28-35D8-6E3BC6039246}"/>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24" name="Graphic 6">
              <a:extLst>
                <a:ext uri="{FF2B5EF4-FFF2-40B4-BE49-F238E27FC236}">
                  <a16:creationId xmlns:a16="http://schemas.microsoft.com/office/drawing/2014/main" id="{E4A73617-72DD-119C-2DBA-DD6979C156F7}"/>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12854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50/50 Split Layout">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1A892296-4369-1CF8-025E-F7F892E359C4}"/>
              </a:ext>
            </a:extLst>
          </p:cNvPr>
          <p:cNvPicPr>
            <a:picLocks noChangeAspect="1"/>
          </p:cNvPicPr>
          <p:nvPr/>
        </p:nvPicPr>
        <p:blipFill>
          <a:blip r:embed="rId2"/>
          <a:stretch>
            <a:fillRect/>
          </a:stretch>
        </p:blipFill>
        <p:spPr>
          <a:xfrm>
            <a:off x="0" y="560"/>
            <a:ext cx="12188825" cy="6856880"/>
          </a:xfrm>
          <a:prstGeom prst="rect">
            <a:avLst/>
          </a:prstGeom>
        </p:spPr>
      </p:pic>
      <p:sp>
        <p:nvSpPr>
          <p:cNvPr id="6" name="Title">
            <a:extLst>
              <a:ext uri="{FF2B5EF4-FFF2-40B4-BE49-F238E27FC236}">
                <a16:creationId xmlns:a16="http://schemas.microsoft.com/office/drawing/2014/main" id="{4D11E31A-D6EF-4433-B52E-2EC9B3888FF7}"/>
              </a:ext>
            </a:extLst>
          </p:cNvPr>
          <p:cNvSpPr>
            <a:spLocks noGrp="1"/>
          </p:cNvSpPr>
          <p:nvPr>
            <p:ph type="body" sz="quarter" idx="19" hasCustomPrompt="1"/>
          </p:nvPr>
        </p:nvSpPr>
        <p:spPr>
          <a:xfrm>
            <a:off x="618067" y="1892299"/>
            <a:ext cx="4224338" cy="2166938"/>
          </a:xfrm>
        </p:spPr>
        <p:txBody>
          <a:bodyPr anchor="b" anchorCtr="0"/>
          <a:lstStyle>
            <a:lvl1pPr marL="0" algn="l" defTabSz="914400" rtl="0" eaLnBrk="1" latinLnBrk="0" hangingPunct="1">
              <a:lnSpc>
                <a:spcPct val="93000"/>
              </a:lnSpc>
              <a:spcAft>
                <a:spcPts val="200"/>
              </a:spcAft>
              <a:defRPr lang="en-US" sz="4400" kern="1200" dirty="0">
                <a:solidFill>
                  <a:schemeClr val="tx2"/>
                </a:solidFill>
                <a:latin typeface="+mj-lt"/>
                <a:ea typeface="+mn-ea"/>
                <a:cs typeface="+mn-cs"/>
              </a:defRPr>
            </a:lvl1pPr>
          </a:lstStyle>
          <a:p>
            <a:pPr lvl="0"/>
            <a:r>
              <a:rPr lang="en-US"/>
              <a:t>Click Here</a:t>
            </a:r>
            <a:br>
              <a:rPr lang="en-US"/>
            </a:br>
            <a:r>
              <a:rPr lang="en-US"/>
              <a:t>to Add Title</a:t>
            </a:r>
          </a:p>
        </p:txBody>
      </p:sp>
      <p:sp>
        <p:nvSpPr>
          <p:cNvPr id="18" name="Subtitle">
            <a:extLst>
              <a:ext uri="{FF2B5EF4-FFF2-40B4-BE49-F238E27FC236}">
                <a16:creationId xmlns:a16="http://schemas.microsoft.com/office/drawing/2014/main" id="{AE6131F6-C428-489B-94B0-3096FF145DF0}"/>
              </a:ext>
            </a:extLst>
          </p:cNvPr>
          <p:cNvSpPr>
            <a:spLocks noGrp="1"/>
          </p:cNvSpPr>
          <p:nvPr>
            <p:ph type="body" sz="quarter" idx="20" hasCustomPrompt="1"/>
          </p:nvPr>
        </p:nvSpPr>
        <p:spPr>
          <a:xfrm>
            <a:off x="610130" y="4085696"/>
            <a:ext cx="4275137" cy="533400"/>
          </a:xfrm>
        </p:spPr>
        <p:txBody>
          <a:bodyPr/>
          <a:lstStyle>
            <a:lvl1pPr marL="41275" indent="1588" algn="l" defTabSz="914400" rtl="0" eaLnBrk="1" latinLnBrk="0" hangingPunct="1">
              <a:lnSpc>
                <a:spcPct val="90000"/>
              </a:lnSpc>
              <a:spcBef>
                <a:spcPct val="0"/>
              </a:spcBef>
              <a:defRPr lang="en-US" sz="1600" kern="1200" dirty="0">
                <a:solidFill>
                  <a:schemeClr val="tx1"/>
                </a:solidFill>
                <a:latin typeface="+mn-lt"/>
                <a:ea typeface="+mn-ea"/>
                <a:cs typeface="+mn-cs"/>
              </a:defRPr>
            </a:lvl1pPr>
          </a:lstStyle>
          <a:p>
            <a:pPr lvl="0"/>
            <a:r>
              <a:rPr lang="en-US"/>
              <a:t>Click here to add optional subtitle</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680200" y="1202267"/>
            <a:ext cx="4954871" cy="4580466"/>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 </a:t>
            </a:r>
          </a:p>
        </p:txBody>
      </p:sp>
      <p:sp>
        <p:nvSpPr>
          <p:cNvPr id="2" name="Freeform: Shape 1">
            <a:extLst>
              <a:ext uri="{FF2B5EF4-FFF2-40B4-BE49-F238E27FC236}">
                <a16:creationId xmlns:a16="http://schemas.microsoft.com/office/drawing/2014/main" id="{166C2352-4BF7-C555-AC87-A4D6F2537CC4}"/>
              </a:ext>
            </a:extLst>
          </p:cNvPr>
          <p:cNvSpPr/>
          <p:nvPr/>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3" name="Freeform: Shape 2">
            <a:extLst>
              <a:ext uri="{FF2B5EF4-FFF2-40B4-BE49-F238E27FC236}">
                <a16:creationId xmlns:a16="http://schemas.microsoft.com/office/drawing/2014/main" id="{57AB0F9F-3042-9EB5-B43B-F1B8FAA6A7F7}"/>
              </a:ext>
            </a:extLst>
          </p:cNvPr>
          <p:cNvSpPr/>
          <p:nvPr/>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F32FFDEB-9851-5800-CA91-05E0E4FA3DBF}"/>
              </a:ext>
            </a:extLst>
          </p:cNvPr>
          <p:cNvSpPr/>
          <p:nvPr/>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pic>
        <p:nvPicPr>
          <p:cNvPr id="9" name="Picture 8" descr="Shape&#10;&#10;Description automatically generated">
            <a:extLst>
              <a:ext uri="{FF2B5EF4-FFF2-40B4-BE49-F238E27FC236}">
                <a16:creationId xmlns:a16="http://schemas.microsoft.com/office/drawing/2014/main" id="{9BE02673-BB8E-D86F-F1DB-E88095DA07C0}"/>
              </a:ext>
            </a:extLst>
          </p:cNvPr>
          <p:cNvPicPr>
            <a:picLocks noChangeAspect="1"/>
          </p:cNvPicPr>
          <p:nvPr userDrawn="1"/>
        </p:nvPicPr>
        <p:blipFill>
          <a:blip r:embed="rId2"/>
          <a:stretch>
            <a:fillRect/>
          </a:stretch>
        </p:blipFill>
        <p:spPr>
          <a:xfrm>
            <a:off x="0" y="560"/>
            <a:ext cx="12188825" cy="6856880"/>
          </a:xfrm>
          <a:prstGeom prst="rect">
            <a:avLst/>
          </a:prstGeom>
        </p:spPr>
      </p:pic>
      <p:sp>
        <p:nvSpPr>
          <p:cNvPr id="10" name="Freeform: Shape 9">
            <a:extLst>
              <a:ext uri="{FF2B5EF4-FFF2-40B4-BE49-F238E27FC236}">
                <a16:creationId xmlns:a16="http://schemas.microsoft.com/office/drawing/2014/main" id="{B9871983-F262-41E3-E4A4-0489F479A2AA}"/>
              </a:ext>
            </a:extLst>
          </p:cNvPr>
          <p:cNvSpPr/>
          <p:nvPr userDrawn="1"/>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4EBE93BD-E526-9131-02C6-6354BA1553B3}"/>
              </a:ext>
            </a:extLst>
          </p:cNvPr>
          <p:cNvSpPr/>
          <p:nvPr userDrawn="1"/>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F50267C2-CF36-3A85-1CB3-40B13D15BA0F}"/>
              </a:ext>
            </a:extLst>
          </p:cNvPr>
          <p:cNvSpPr/>
          <p:nvPr userDrawn="1"/>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spTree>
    <p:extLst>
      <p:ext uri="{BB962C8B-B14F-4D97-AF65-F5344CB8AC3E}">
        <p14:creationId xmlns:p14="http://schemas.microsoft.com/office/powerpoint/2010/main" val="24595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ree Icon layout">
    <p:spTree>
      <p:nvGrpSpPr>
        <p:cNvPr id="1" name=""/>
        <p:cNvGrpSpPr/>
        <p:nvPr/>
      </p:nvGrpSpPr>
      <p:grpSpPr>
        <a:xfrm>
          <a:off x="0" y="0"/>
          <a:ext cx="0" cy="0"/>
          <a:chOff x="0" y="0"/>
          <a:chExt cx="0" cy="0"/>
        </a:xfrm>
      </p:grpSpPr>
      <p:pic>
        <p:nvPicPr>
          <p:cNvPr id="23" name="Picture 22" descr="Icon&#10;&#10;Description automatically generated">
            <a:extLst>
              <a:ext uri="{FF2B5EF4-FFF2-40B4-BE49-F238E27FC236}">
                <a16:creationId xmlns:a16="http://schemas.microsoft.com/office/drawing/2014/main" id="{ACF2E0F7-A3BA-280D-83B0-0F1A371F229F}"/>
              </a:ext>
            </a:extLst>
          </p:cNvPr>
          <p:cNvPicPr>
            <a:picLocks noChangeAspect="1"/>
          </p:cNvPicPr>
          <p:nvPr userDrawn="1"/>
        </p:nvPicPr>
        <p:blipFill rotWithShape="1">
          <a:blip r:embed="rId2"/>
          <a:srcRect l="7" r="7"/>
          <a:stretch/>
        </p:blipFill>
        <p:spPr>
          <a:xfrm>
            <a:off x="2038913"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6D4A00B0-A11D-E5BF-5B46-035B7E0B4D2C}"/>
              </a:ext>
            </a:extLst>
          </p:cNvPr>
          <p:cNvPicPr>
            <a:picLocks noChangeAspect="1"/>
          </p:cNvPicPr>
          <p:nvPr userDrawn="1"/>
        </p:nvPicPr>
        <p:blipFill>
          <a:blip r:embed="rId2"/>
          <a:stretch>
            <a:fillRect/>
          </a:stretch>
        </p:blipFill>
        <p:spPr>
          <a:xfrm>
            <a:off x="8446076"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A37B497B-D77A-2CC4-6F14-58E7A3BBE2DD}"/>
              </a:ext>
            </a:extLst>
          </p:cNvPr>
          <p:cNvPicPr>
            <a:picLocks noChangeAspect="1"/>
          </p:cNvPicPr>
          <p:nvPr userDrawn="1"/>
        </p:nvPicPr>
        <p:blipFill>
          <a:blip r:embed="rId2"/>
          <a:stretch>
            <a:fillRect/>
          </a:stretch>
        </p:blipFill>
        <p:spPr>
          <a:xfrm>
            <a:off x="5242363"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20" name="Picture 19" descr="Icon&#10;&#10;Description automatically generated">
            <a:extLst>
              <a:ext uri="{FF2B5EF4-FFF2-40B4-BE49-F238E27FC236}">
                <a16:creationId xmlns:a16="http://schemas.microsoft.com/office/drawing/2014/main" id="{D7DA4972-A370-E3E9-5563-928D0D3A4325}"/>
              </a:ext>
            </a:extLst>
          </p:cNvPr>
          <p:cNvPicPr>
            <a:picLocks noChangeAspect="1"/>
          </p:cNvPicPr>
          <p:nvPr/>
        </p:nvPicPr>
        <p:blipFill rotWithShape="1">
          <a:blip r:embed="rId2"/>
          <a:srcRect l="7" r="7"/>
          <a:stretch/>
        </p:blipFill>
        <p:spPr>
          <a:xfrm>
            <a:off x="2038913"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1" name="Picture 20" descr="Icon&#10;&#10;Description automatically generated">
            <a:extLst>
              <a:ext uri="{FF2B5EF4-FFF2-40B4-BE49-F238E27FC236}">
                <a16:creationId xmlns:a16="http://schemas.microsoft.com/office/drawing/2014/main" id="{A49940B1-EBED-B0CE-2D1D-5B62CB0CE41F}"/>
              </a:ext>
            </a:extLst>
          </p:cNvPr>
          <p:cNvPicPr>
            <a:picLocks noChangeAspect="1"/>
          </p:cNvPicPr>
          <p:nvPr/>
        </p:nvPicPr>
        <p:blipFill>
          <a:blip r:embed="rId2"/>
          <a:stretch>
            <a:fillRect/>
          </a:stretch>
        </p:blipFill>
        <p:spPr>
          <a:xfrm>
            <a:off x="8446076"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2" name="Picture 21" descr="Icon&#10;&#10;Description automatically generated">
            <a:extLst>
              <a:ext uri="{FF2B5EF4-FFF2-40B4-BE49-F238E27FC236}">
                <a16:creationId xmlns:a16="http://schemas.microsoft.com/office/drawing/2014/main" id="{AF769A40-F60B-9543-3090-C7E1C1AC6970}"/>
              </a:ext>
            </a:extLst>
          </p:cNvPr>
          <p:cNvPicPr>
            <a:picLocks noChangeAspect="1"/>
          </p:cNvPicPr>
          <p:nvPr/>
        </p:nvPicPr>
        <p:blipFill>
          <a:blip r:embed="rId2"/>
          <a:stretch>
            <a:fillRect/>
          </a:stretch>
        </p:blipFill>
        <p:spPr>
          <a:xfrm>
            <a:off x="5242363"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Three Icons with Text </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981957"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5175673"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8389381"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2198022"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5391738"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8605447"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296113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our Icon layout">
    <p:spTree>
      <p:nvGrpSpPr>
        <p:cNvPr id="1" name=""/>
        <p:cNvGrpSpPr/>
        <p:nvPr/>
      </p:nvGrpSpPr>
      <p:grpSpPr>
        <a:xfrm>
          <a:off x="0" y="0"/>
          <a:ext cx="0" cy="0"/>
          <a:chOff x="0" y="0"/>
          <a:chExt cx="0" cy="0"/>
        </a:xfrm>
      </p:grpSpPr>
      <p:pic>
        <p:nvPicPr>
          <p:cNvPr id="21" name="Picture 20" descr="Icon&#10;&#10;Description automatically generated">
            <a:extLst>
              <a:ext uri="{FF2B5EF4-FFF2-40B4-BE49-F238E27FC236}">
                <a16:creationId xmlns:a16="http://schemas.microsoft.com/office/drawing/2014/main" id="{3B38ABD2-4F27-8F7A-BDC5-772B2C241096}"/>
              </a:ext>
            </a:extLst>
          </p:cNvPr>
          <p:cNvPicPr>
            <a:picLocks noChangeAspect="1"/>
          </p:cNvPicPr>
          <p:nvPr userDrawn="1"/>
        </p:nvPicPr>
        <p:blipFill rotWithShape="1">
          <a:blip r:embed="rId2"/>
          <a:srcRect l="7" r="7"/>
          <a:stretch/>
        </p:blipFill>
        <p:spPr>
          <a:xfrm>
            <a:off x="1136369"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2" name="Picture 21" descr="Icon&#10;&#10;Description automatically generated">
            <a:extLst>
              <a:ext uri="{FF2B5EF4-FFF2-40B4-BE49-F238E27FC236}">
                <a16:creationId xmlns:a16="http://schemas.microsoft.com/office/drawing/2014/main" id="{E2F61A7C-CF01-1550-CAAB-C8955DF61A5A}"/>
              </a:ext>
            </a:extLst>
          </p:cNvPr>
          <p:cNvPicPr>
            <a:picLocks noChangeAspect="1"/>
          </p:cNvPicPr>
          <p:nvPr userDrawn="1"/>
        </p:nvPicPr>
        <p:blipFill>
          <a:blip r:embed="rId2"/>
          <a:stretch>
            <a:fillRect/>
          </a:stretch>
        </p:blipFill>
        <p:spPr>
          <a:xfrm>
            <a:off x="6618147"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32" name="Picture 31" descr="Icon&#10;&#10;Description automatically generated">
            <a:extLst>
              <a:ext uri="{FF2B5EF4-FFF2-40B4-BE49-F238E27FC236}">
                <a16:creationId xmlns:a16="http://schemas.microsoft.com/office/drawing/2014/main" id="{AD1100F8-6575-360F-07CD-4A7CD529EF9A}"/>
              </a:ext>
            </a:extLst>
          </p:cNvPr>
          <p:cNvPicPr>
            <a:picLocks noChangeAspect="1"/>
          </p:cNvPicPr>
          <p:nvPr userDrawn="1"/>
        </p:nvPicPr>
        <p:blipFill>
          <a:blip r:embed="rId2"/>
          <a:stretch>
            <a:fillRect/>
          </a:stretch>
        </p:blipFill>
        <p:spPr>
          <a:xfrm>
            <a:off x="9359167" y="2194706"/>
            <a:ext cx="1715147" cy="1713431"/>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34" name="Picture 33" descr="Icon&#10;&#10;Description automatically generated">
            <a:extLst>
              <a:ext uri="{FF2B5EF4-FFF2-40B4-BE49-F238E27FC236}">
                <a16:creationId xmlns:a16="http://schemas.microsoft.com/office/drawing/2014/main" id="{49DC5E67-1A54-304E-254F-7ED87F876C06}"/>
              </a:ext>
            </a:extLst>
          </p:cNvPr>
          <p:cNvPicPr>
            <a:picLocks noChangeAspect="1"/>
          </p:cNvPicPr>
          <p:nvPr userDrawn="1"/>
        </p:nvPicPr>
        <p:blipFill>
          <a:blip r:embed="rId2"/>
          <a:stretch>
            <a:fillRect/>
          </a:stretch>
        </p:blipFill>
        <p:spPr>
          <a:xfrm>
            <a:off x="3877126"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23" name="Picture 22" descr="Icon&#10;&#10;Description automatically generated">
            <a:extLst>
              <a:ext uri="{FF2B5EF4-FFF2-40B4-BE49-F238E27FC236}">
                <a16:creationId xmlns:a16="http://schemas.microsoft.com/office/drawing/2014/main" id="{0FAC6D98-296A-90D4-054D-E8883D179197}"/>
              </a:ext>
            </a:extLst>
          </p:cNvPr>
          <p:cNvPicPr>
            <a:picLocks noChangeAspect="1"/>
          </p:cNvPicPr>
          <p:nvPr/>
        </p:nvPicPr>
        <p:blipFill rotWithShape="1">
          <a:blip r:embed="rId2"/>
          <a:srcRect l="7" r="7"/>
          <a:stretch/>
        </p:blipFill>
        <p:spPr>
          <a:xfrm>
            <a:off x="1136369" y="2194706"/>
            <a:ext cx="1715146" cy="1716894"/>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188D2A90-88D7-DC11-7A1D-B2560DCCFF25}"/>
              </a:ext>
            </a:extLst>
          </p:cNvPr>
          <p:cNvPicPr>
            <a:picLocks noChangeAspect="1"/>
          </p:cNvPicPr>
          <p:nvPr/>
        </p:nvPicPr>
        <p:blipFill>
          <a:blip r:embed="rId2"/>
          <a:stretch>
            <a:fillRect/>
          </a:stretch>
        </p:blipFill>
        <p:spPr>
          <a:xfrm>
            <a:off x="6618147" y="2194706"/>
            <a:ext cx="1715410" cy="1716894"/>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8F566374-04D4-1D7D-5CAA-A2610A34A164}"/>
              </a:ext>
            </a:extLst>
          </p:cNvPr>
          <p:cNvPicPr>
            <a:picLocks noChangeAspect="1"/>
          </p:cNvPicPr>
          <p:nvPr/>
        </p:nvPicPr>
        <p:blipFill>
          <a:blip r:embed="rId2"/>
          <a:stretch>
            <a:fillRect/>
          </a:stretch>
        </p:blipFill>
        <p:spPr>
          <a:xfrm>
            <a:off x="9359167" y="2194706"/>
            <a:ext cx="1715147" cy="1713431"/>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26" name="Picture 25" descr="Icon&#10;&#10;Description automatically generated">
            <a:extLst>
              <a:ext uri="{FF2B5EF4-FFF2-40B4-BE49-F238E27FC236}">
                <a16:creationId xmlns:a16="http://schemas.microsoft.com/office/drawing/2014/main" id="{63B7278F-3C0D-8072-B10D-DB5718897CBD}"/>
              </a:ext>
            </a:extLst>
          </p:cNvPr>
          <p:cNvPicPr>
            <a:picLocks noChangeAspect="1"/>
          </p:cNvPicPr>
          <p:nvPr/>
        </p:nvPicPr>
        <p:blipFill>
          <a:blip r:embed="rId2"/>
          <a:stretch>
            <a:fillRect/>
          </a:stretch>
        </p:blipFill>
        <p:spPr>
          <a:xfrm>
            <a:off x="3877126" y="2194706"/>
            <a:ext cx="1715410" cy="1716894"/>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065828"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07012"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62179"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69444" y="4213023"/>
            <a:ext cx="1894336"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281894"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4023077"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6778245"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9518279"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390210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ive Icon layout">
    <p:spTree>
      <p:nvGrpSpPr>
        <p:cNvPr id="1" name=""/>
        <p:cNvGrpSpPr/>
        <p:nvPr/>
      </p:nvGrpSpPr>
      <p:grpSpPr>
        <a:xfrm>
          <a:off x="0" y="0"/>
          <a:ext cx="0" cy="0"/>
          <a:chOff x="0" y="0"/>
          <a:chExt cx="0" cy="0"/>
        </a:xfrm>
      </p:grpSpPr>
      <p:pic>
        <p:nvPicPr>
          <p:cNvPr id="22" name="Picture 21" descr="Icon&#10;&#10;Description automatically generated">
            <a:extLst>
              <a:ext uri="{FF2B5EF4-FFF2-40B4-BE49-F238E27FC236}">
                <a16:creationId xmlns:a16="http://schemas.microsoft.com/office/drawing/2014/main" id="{350B6990-FCE7-A9C8-AB77-B08B179A5A11}"/>
              </a:ext>
            </a:extLst>
          </p:cNvPr>
          <p:cNvPicPr>
            <a:picLocks noChangeAspect="1"/>
          </p:cNvPicPr>
          <p:nvPr userDrawn="1"/>
        </p:nvPicPr>
        <p:blipFill>
          <a:blip r:embed="rId2"/>
          <a:stretch>
            <a:fillRect/>
          </a:stretch>
        </p:blipFill>
        <p:spPr>
          <a:xfrm>
            <a:off x="9601769" y="2324674"/>
            <a:ext cx="1449835" cy="1448160"/>
          </a:xfrm>
          <a:prstGeom prst="ellipse">
            <a:avLst/>
          </a:prstGeom>
          <a:gradFill flip="none" rotWithShape="1">
            <a:gsLst>
              <a:gs pos="17000">
                <a:schemeClr val="accent5"/>
              </a:gs>
              <a:gs pos="81000">
                <a:srgbClr val="FF7664"/>
              </a:gs>
            </a:gsLst>
            <a:lin ang="18900000" scaled="1"/>
            <a:tileRect/>
          </a:gradFill>
          <a:ln w="25400">
            <a:noFill/>
            <a:miter lim="800000"/>
          </a:ln>
          <a:effectLst/>
        </p:spPr>
      </p:pic>
      <p:pic>
        <p:nvPicPr>
          <p:cNvPr id="23" name="Picture 22" descr="Icon&#10;&#10;Description automatically generated">
            <a:extLst>
              <a:ext uri="{FF2B5EF4-FFF2-40B4-BE49-F238E27FC236}">
                <a16:creationId xmlns:a16="http://schemas.microsoft.com/office/drawing/2014/main" id="{9C85A5DD-89CF-1336-CD83-6A44583AA985}"/>
              </a:ext>
            </a:extLst>
          </p:cNvPr>
          <p:cNvPicPr>
            <a:picLocks noChangeAspect="1"/>
          </p:cNvPicPr>
          <p:nvPr userDrawn="1"/>
        </p:nvPicPr>
        <p:blipFill rotWithShape="1">
          <a:blip r:embed="rId2"/>
          <a:srcRect l="7" r="7"/>
          <a:stretch/>
        </p:blipFill>
        <p:spPr>
          <a:xfrm>
            <a:off x="1136369" y="2324673"/>
            <a:ext cx="1449612" cy="1451089"/>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A49969E8-43D5-D315-2B9F-FB63F4261408}"/>
              </a:ext>
            </a:extLst>
          </p:cNvPr>
          <p:cNvPicPr>
            <a:picLocks noChangeAspect="1"/>
          </p:cNvPicPr>
          <p:nvPr userDrawn="1"/>
        </p:nvPicPr>
        <p:blipFill>
          <a:blip r:embed="rId2"/>
          <a:stretch>
            <a:fillRect/>
          </a:stretch>
        </p:blipFill>
        <p:spPr>
          <a:xfrm>
            <a:off x="5369070" y="2324673"/>
            <a:ext cx="1449835" cy="1451089"/>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BBD092C2-352F-23A1-C5EE-F7CD2E7F7E1D}"/>
              </a:ext>
            </a:extLst>
          </p:cNvPr>
          <p:cNvPicPr>
            <a:picLocks noChangeAspect="1"/>
          </p:cNvPicPr>
          <p:nvPr userDrawn="1"/>
        </p:nvPicPr>
        <p:blipFill>
          <a:blip r:embed="rId2"/>
          <a:stretch>
            <a:fillRect/>
          </a:stretch>
        </p:blipFill>
        <p:spPr>
          <a:xfrm>
            <a:off x="7485532" y="2324674"/>
            <a:ext cx="1449612" cy="144816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26" name="Picture 25" descr="Icon&#10;&#10;Description automatically generated">
            <a:extLst>
              <a:ext uri="{FF2B5EF4-FFF2-40B4-BE49-F238E27FC236}">
                <a16:creationId xmlns:a16="http://schemas.microsoft.com/office/drawing/2014/main" id="{8177566A-76C3-BDA5-6485-087F24296DB6}"/>
              </a:ext>
            </a:extLst>
          </p:cNvPr>
          <p:cNvPicPr>
            <a:picLocks noChangeAspect="1"/>
          </p:cNvPicPr>
          <p:nvPr userDrawn="1"/>
        </p:nvPicPr>
        <p:blipFill>
          <a:blip r:embed="rId2"/>
          <a:stretch>
            <a:fillRect/>
          </a:stretch>
        </p:blipFill>
        <p:spPr>
          <a:xfrm>
            <a:off x="3252608" y="2324673"/>
            <a:ext cx="1449835" cy="1451089"/>
          </a:xfrm>
          <a:prstGeom prst="ellipse">
            <a:avLst/>
          </a:prstGeom>
          <a:gradFill flip="none" rotWithShape="1">
            <a:gsLst>
              <a:gs pos="10000">
                <a:srgbClr val="00C3FF"/>
              </a:gs>
              <a:gs pos="82000">
                <a:srgbClr val="0033C5"/>
              </a:gs>
            </a:gsLst>
            <a:lin ang="8100000" scaled="1"/>
            <a:tileRect/>
          </a:gradFill>
          <a:ln w="25400">
            <a:noFill/>
            <a:miter lim="800000"/>
          </a:ln>
          <a:effectLst/>
        </p:spPr>
      </p:pic>
      <p:pic>
        <p:nvPicPr>
          <p:cNvPr id="35" name="Picture 34" descr="Icon&#10;&#10;Description automatically generated">
            <a:extLst>
              <a:ext uri="{FF2B5EF4-FFF2-40B4-BE49-F238E27FC236}">
                <a16:creationId xmlns:a16="http://schemas.microsoft.com/office/drawing/2014/main" id="{5911B52D-3629-FAC9-0496-9B5F0D7901B1}"/>
              </a:ext>
            </a:extLst>
          </p:cNvPr>
          <p:cNvPicPr>
            <a:picLocks noChangeAspect="1"/>
          </p:cNvPicPr>
          <p:nvPr/>
        </p:nvPicPr>
        <p:blipFill>
          <a:blip r:embed="rId2"/>
          <a:stretch>
            <a:fillRect/>
          </a:stretch>
        </p:blipFill>
        <p:spPr>
          <a:xfrm>
            <a:off x="9601769" y="2324674"/>
            <a:ext cx="1449835" cy="1448160"/>
          </a:xfrm>
          <a:prstGeom prst="ellipse">
            <a:avLst/>
          </a:prstGeom>
          <a:gradFill flip="none" rotWithShape="1">
            <a:gsLst>
              <a:gs pos="17000">
                <a:schemeClr val="accent5"/>
              </a:gs>
              <a:gs pos="81000">
                <a:srgbClr val="FF7664"/>
              </a:gs>
            </a:gsLst>
            <a:lin ang="18900000" scaled="1"/>
            <a:tileRect/>
          </a:gradFill>
          <a:ln w="25400">
            <a:noFill/>
            <a:miter lim="800000"/>
          </a:ln>
          <a:effectLst/>
        </p:spPr>
      </p:pic>
      <p:pic>
        <p:nvPicPr>
          <p:cNvPr id="38" name="Picture 37" descr="Icon&#10;&#10;Description automatically generated">
            <a:extLst>
              <a:ext uri="{FF2B5EF4-FFF2-40B4-BE49-F238E27FC236}">
                <a16:creationId xmlns:a16="http://schemas.microsoft.com/office/drawing/2014/main" id="{FEE53967-8A4C-1884-967E-C33CF2B7D391}"/>
              </a:ext>
            </a:extLst>
          </p:cNvPr>
          <p:cNvPicPr>
            <a:picLocks noChangeAspect="1"/>
          </p:cNvPicPr>
          <p:nvPr/>
        </p:nvPicPr>
        <p:blipFill rotWithShape="1">
          <a:blip r:embed="rId2"/>
          <a:srcRect l="7" r="7"/>
          <a:stretch/>
        </p:blipFill>
        <p:spPr>
          <a:xfrm>
            <a:off x="1136369" y="2324673"/>
            <a:ext cx="1449612" cy="1451089"/>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41" name="Picture 40" descr="Icon&#10;&#10;Description automatically generated">
            <a:extLst>
              <a:ext uri="{FF2B5EF4-FFF2-40B4-BE49-F238E27FC236}">
                <a16:creationId xmlns:a16="http://schemas.microsoft.com/office/drawing/2014/main" id="{B4849AF9-E7D7-EADC-16B8-CD6ABC148430}"/>
              </a:ext>
            </a:extLst>
          </p:cNvPr>
          <p:cNvPicPr>
            <a:picLocks noChangeAspect="1"/>
          </p:cNvPicPr>
          <p:nvPr/>
        </p:nvPicPr>
        <p:blipFill>
          <a:blip r:embed="rId2"/>
          <a:stretch>
            <a:fillRect/>
          </a:stretch>
        </p:blipFill>
        <p:spPr>
          <a:xfrm>
            <a:off x="5369070" y="2324673"/>
            <a:ext cx="1449835" cy="1451089"/>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47" name="Picture 46" descr="Icon&#10;&#10;Description automatically generated">
            <a:extLst>
              <a:ext uri="{FF2B5EF4-FFF2-40B4-BE49-F238E27FC236}">
                <a16:creationId xmlns:a16="http://schemas.microsoft.com/office/drawing/2014/main" id="{8ABDEC1D-CE87-18EC-576F-BD6B9C3F22E7}"/>
              </a:ext>
            </a:extLst>
          </p:cNvPr>
          <p:cNvPicPr>
            <a:picLocks noChangeAspect="1"/>
          </p:cNvPicPr>
          <p:nvPr/>
        </p:nvPicPr>
        <p:blipFill>
          <a:blip r:embed="rId2"/>
          <a:stretch>
            <a:fillRect/>
          </a:stretch>
        </p:blipFill>
        <p:spPr>
          <a:xfrm>
            <a:off x="7485532" y="2324674"/>
            <a:ext cx="1449612" cy="144816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49" name="Picture 48" descr="Icon&#10;&#10;Description automatically generated">
            <a:extLst>
              <a:ext uri="{FF2B5EF4-FFF2-40B4-BE49-F238E27FC236}">
                <a16:creationId xmlns:a16="http://schemas.microsoft.com/office/drawing/2014/main" id="{CBE5D1C5-3757-96C3-1907-E7352F0589BC}"/>
              </a:ext>
            </a:extLst>
          </p:cNvPr>
          <p:cNvPicPr>
            <a:picLocks noChangeAspect="1"/>
          </p:cNvPicPr>
          <p:nvPr/>
        </p:nvPicPr>
        <p:blipFill>
          <a:blip r:embed="rId2"/>
          <a:stretch>
            <a:fillRect/>
          </a:stretch>
        </p:blipFill>
        <p:spPr>
          <a:xfrm>
            <a:off x="3252608" y="2324673"/>
            <a:ext cx="1449835" cy="1451089"/>
          </a:xfrm>
          <a:prstGeom prst="ellipse">
            <a:avLst/>
          </a:prstGeom>
          <a:gradFill flip="none" rotWithShape="1">
            <a:gsLst>
              <a:gs pos="10000">
                <a:srgbClr val="00C3FF"/>
              </a:gs>
              <a:gs pos="82000">
                <a:srgbClr val="0033C5"/>
              </a:gs>
            </a:gsLst>
            <a:lin ang="8100000" scaled="1"/>
            <a:tileRect/>
          </a:gradFill>
          <a:ln w="25400">
            <a:noFill/>
            <a:miter lim="800000"/>
          </a:ln>
          <a:effectLst/>
        </p:spPr>
      </p:pic>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lang="en-US" sz="20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optional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946885"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062393"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0014"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264012" y="4213023"/>
            <a:ext cx="1894336"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412287" y="4213023"/>
            <a:ext cx="1828800" cy="1458912"/>
          </a:xfrm>
        </p:spPr>
        <p:txBody>
          <a:bodyPr/>
          <a:lstStyle>
            <a:lvl1pPr algn="ctr">
              <a:lnSpc>
                <a:spcPct val="90000"/>
              </a:lnSpc>
              <a:spcBef>
                <a:spcPts val="600"/>
              </a:spcBef>
              <a:defRPr sz="2000">
                <a:solidFill>
                  <a:schemeClr val="tx2"/>
                </a:solidFill>
              </a:defRPr>
            </a:lvl1pPr>
            <a:lvl2pPr marL="0" indent="0" algn="ctr">
              <a:lnSpc>
                <a:spcPct val="90000"/>
              </a:lnSpc>
              <a:spcBef>
                <a:spcPts val="600"/>
              </a:spcBef>
              <a:buFont typeface="Open Sans" panose="020B0606030504020204" pitchFamily="34" charset="0"/>
              <a:buChar char="​"/>
              <a:defRPr sz="1600">
                <a:solidFill>
                  <a:schemeClr val="tx2"/>
                </a:solidFill>
              </a:defRPr>
            </a:lvl2pPr>
          </a:lstStyle>
          <a:p>
            <a:pPr lvl="0"/>
            <a:r>
              <a:rPr lang="en-US"/>
              <a:t>Click to add text here</a:t>
            </a:r>
          </a:p>
          <a:p>
            <a:pPr lvl="1"/>
            <a:r>
              <a:rPr lang="en-US"/>
              <a:t>Second level</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162950"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278458"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396079"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512845"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628353" y="2502895"/>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Tree>
    <p:extLst>
      <p:ext uri="{BB962C8B-B14F-4D97-AF65-F5344CB8AC3E}">
        <p14:creationId xmlns:p14="http://schemas.microsoft.com/office/powerpoint/2010/main" val="158613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ive Numb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610850" y="2512464"/>
            <a:ext cx="1954213"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2535457"/>
            <a:ext cx="1954213" cy="2871263"/>
          </a:xfrm>
          <a:solidFill>
            <a:srgbClr val="001559"/>
          </a:solidFill>
          <a:ln>
            <a:noFill/>
          </a:ln>
        </p:spPr>
        <p:txBody>
          <a:bodyPr tIns="365760"/>
          <a:lstStyle>
            <a:lvl1pPr algn="ctr">
              <a:lnSpc>
                <a:spcPct val="100000"/>
              </a:lnSpc>
              <a:spcBef>
                <a:spcPts val="600"/>
              </a:spcBef>
              <a:buNone/>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lavender text</a:t>
            </a:r>
          </a:p>
          <a:p>
            <a:pPr lvl="1"/>
            <a:r>
              <a:rPr lang="en-US"/>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93713"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6"/>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64787" y="2512464"/>
            <a:ext cx="1954213"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64787" y="2535457"/>
            <a:ext cx="1954213" cy="2871263"/>
          </a:xfrm>
          <a:solidFill>
            <a:srgbClr val="001559"/>
          </a:solidFill>
          <a:ln>
            <a:noFill/>
          </a:ln>
        </p:spPr>
        <p:txBody>
          <a:bodyPr tIns="365760"/>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arctic text</a:t>
            </a:r>
          </a:p>
          <a:p>
            <a:pPr lvl="1"/>
            <a:r>
              <a:rPr lang="en-US"/>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4765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18724" y="2512464"/>
            <a:ext cx="1954213"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18724" y="2535457"/>
            <a:ext cx="1954213" cy="2871263"/>
          </a:xfrm>
          <a:solidFill>
            <a:srgbClr val="001559"/>
          </a:solidFill>
          <a:ln>
            <a:noFill/>
          </a:ln>
        </p:spPr>
        <p:txBody>
          <a:bodyPr tIns="365760"/>
          <a:lstStyle>
            <a:lvl1pPr algn="ctr">
              <a:lnSpc>
                <a:spcPct val="100000"/>
              </a:lnSpc>
              <a:spcBef>
                <a:spcPts val="600"/>
              </a:spcBef>
              <a:buNone/>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seafoam text</a:t>
            </a:r>
          </a:p>
          <a:p>
            <a:pPr lvl="1"/>
            <a:r>
              <a:rPr lang="en-US"/>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1587"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372661" y="2512464"/>
            <a:ext cx="1954213"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372661" y="2535457"/>
            <a:ext cx="1954213" cy="2871263"/>
          </a:xfrm>
          <a:solidFill>
            <a:srgbClr val="001559"/>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lime text</a:t>
            </a:r>
          </a:p>
          <a:p>
            <a:pPr lvl="1"/>
            <a:r>
              <a:rPr lang="en-US"/>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55524" y="2006791"/>
            <a:ext cx="788487"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626601" y="2512464"/>
            <a:ext cx="1954213" cy="0"/>
          </a:xfrm>
          <a:prstGeom prst="line">
            <a:avLst/>
          </a:prstGeom>
          <a:ln w="25400">
            <a:solidFill>
              <a:srgbClr val="FF766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626600" y="2535457"/>
            <a:ext cx="1954213" cy="2871263"/>
          </a:xfrm>
          <a:solidFill>
            <a:srgbClr val="001559"/>
          </a:solidFill>
          <a:ln>
            <a:noFill/>
          </a:ln>
        </p:spPr>
        <p:txBody>
          <a:bodyPr tIns="365760"/>
          <a:lstStyle>
            <a:lvl1pPr algn="ctr">
              <a:lnSpc>
                <a:spcPct val="100000"/>
              </a:lnSpc>
              <a:spcBef>
                <a:spcPts val="600"/>
              </a:spcBef>
              <a:buNone/>
              <a:defRPr sz="2000">
                <a:solidFill>
                  <a:srgbClr val="FF766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grapefruit text</a:t>
            </a:r>
          </a:p>
          <a:p>
            <a:pPr lvl="1"/>
            <a:r>
              <a:rPr lang="en-US"/>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09464" y="2006791"/>
            <a:ext cx="788487" cy="788487"/>
          </a:xfrm>
          <a:prstGeom prst="ellipse">
            <a:avLst/>
          </a:prstGeom>
          <a:solidFill>
            <a:schemeClr val="bg1"/>
          </a:solidFill>
          <a:ln w="25400">
            <a:solidFill>
              <a:srgbClr val="FF766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7664"/>
                </a:solidFill>
              </a:rPr>
              <a:t>5</a:t>
            </a:r>
          </a:p>
        </p:txBody>
      </p:sp>
      <p:grpSp>
        <p:nvGrpSpPr>
          <p:cNvPr id="27" name="Group 26">
            <a:extLst>
              <a:ext uri="{FF2B5EF4-FFF2-40B4-BE49-F238E27FC236}">
                <a16:creationId xmlns:a16="http://schemas.microsoft.com/office/drawing/2014/main" id="{908C82DA-B697-DC8F-C7BE-5EA6D5B9A733}"/>
              </a:ext>
            </a:extLst>
          </p:cNvPr>
          <p:cNvGrpSpPr/>
          <p:nvPr userDrawn="1"/>
        </p:nvGrpSpPr>
        <p:grpSpPr>
          <a:xfrm>
            <a:off x="0" y="6450012"/>
            <a:ext cx="12188825" cy="407988"/>
            <a:chOff x="0" y="6450012"/>
            <a:chExt cx="12188825" cy="407988"/>
          </a:xfrm>
        </p:grpSpPr>
        <p:sp>
          <p:nvSpPr>
            <p:cNvPr id="33" name="Freeform: Shape 32">
              <a:extLst>
                <a:ext uri="{FF2B5EF4-FFF2-40B4-BE49-F238E27FC236}">
                  <a16:creationId xmlns:a16="http://schemas.microsoft.com/office/drawing/2014/main" id="{11C3A69A-6203-E060-882E-1D2039473049}"/>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4" name="Graphic 6">
              <a:extLst>
                <a:ext uri="{FF2B5EF4-FFF2-40B4-BE49-F238E27FC236}">
                  <a16:creationId xmlns:a16="http://schemas.microsoft.com/office/drawing/2014/main" id="{2BEF3F4F-8941-7001-786B-DC0A927B5801}"/>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29321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59032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7" name="Rectangle 6">
            <a:extLst>
              <a:ext uri="{FF2B5EF4-FFF2-40B4-BE49-F238E27FC236}">
                <a16:creationId xmlns:a16="http://schemas.microsoft.com/office/drawing/2014/main" id="{5EB036B5-DF66-98E8-A0FE-41BB5F415DB5}"/>
              </a:ext>
            </a:extLst>
          </p:cNvPr>
          <p:cNvSpPr/>
          <p:nvPr userDrawn="1"/>
        </p:nvSpPr>
        <p:spPr>
          <a:xfrm>
            <a:off x="608010" y="3147767"/>
            <a:ext cx="5885385" cy="3253034"/>
          </a:xfrm>
          <a:prstGeom prst="rect">
            <a:avLst/>
          </a:prstGeom>
          <a:solidFill>
            <a:srgbClr val="B100B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Rectangle 7">
            <a:extLst>
              <a:ext uri="{FF2B5EF4-FFF2-40B4-BE49-F238E27FC236}">
                <a16:creationId xmlns:a16="http://schemas.microsoft.com/office/drawing/2014/main" id="{FC36DE29-9318-92C0-69FE-FDF89A21759C}"/>
              </a:ext>
            </a:extLst>
          </p:cNvPr>
          <p:cNvSpPr/>
          <p:nvPr userDrawn="1"/>
        </p:nvSpPr>
        <p:spPr>
          <a:xfrm>
            <a:off x="7008814" y="457200"/>
            <a:ext cx="4572000" cy="399327"/>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cap="all" baseline="0">
                <a:solidFill>
                  <a:schemeClr val="tx1"/>
                </a:solidFill>
                <a:latin typeface="Metropolis Semi Bold" panose="00000700000000000000" pitchFamily="2" charset="0"/>
              </a:rPr>
              <a:t>Based on OUTLINE DOC | July 14</a:t>
            </a:r>
            <a:r>
              <a:rPr lang="en-US" sz="1200" cap="all" baseline="30000">
                <a:solidFill>
                  <a:schemeClr val="tx1"/>
                </a:solidFill>
                <a:latin typeface="Metropolis Semi Bold" panose="00000700000000000000" pitchFamily="2" charset="0"/>
              </a:rPr>
              <a:t>th</a:t>
            </a:r>
            <a:endParaRPr lang="en-US" sz="1200" cap="all" baseline="0">
              <a:solidFill>
                <a:schemeClr val="tx1"/>
              </a:solidFill>
              <a:latin typeface="Metropolis Semi Bold" panose="00000700000000000000" pitchFamily="2" charset="0"/>
            </a:endParaRPr>
          </a:p>
        </p:txBody>
      </p:sp>
      <p:sp>
        <p:nvSpPr>
          <p:cNvPr id="9" name="Text Placeholder 4">
            <a:extLst>
              <a:ext uri="{FF2B5EF4-FFF2-40B4-BE49-F238E27FC236}">
                <a16:creationId xmlns:a16="http://schemas.microsoft.com/office/drawing/2014/main" id="{DB7E3DE3-825C-629C-CD5C-6625D9327636}"/>
              </a:ext>
            </a:extLst>
          </p:cNvPr>
          <p:cNvSpPr>
            <a:spLocks noGrp="1"/>
          </p:cNvSpPr>
          <p:nvPr>
            <p:ph type="body" sz="quarter" idx="10" hasCustomPrompt="1"/>
          </p:nvPr>
        </p:nvSpPr>
        <p:spPr>
          <a:xfrm>
            <a:off x="7008814" y="857250"/>
            <a:ext cx="4572000" cy="5543550"/>
          </a:xfrm>
          <a:solidFill>
            <a:srgbClr val="E6F4FB"/>
          </a:solidFill>
        </p:spPr>
        <p:txBody>
          <a:bodyPr lIns="274320" tIns="274320" rIns="274320" bIns="274320">
            <a:normAutofit/>
          </a:bodyPr>
          <a:lstStyle>
            <a:lvl1pPr>
              <a:defRPr sz="1600">
                <a:solidFill>
                  <a:schemeClr val="bg1"/>
                </a:solidFill>
                <a:latin typeface="+mj-lt"/>
              </a:defRPr>
            </a:lvl1pPr>
            <a:lvl2pPr marL="273050" indent="0">
              <a:buNone/>
              <a:defRPr/>
            </a:lvl2pPr>
          </a:lstStyle>
          <a:p>
            <a:pPr lvl="0"/>
            <a:r>
              <a:rPr lang="en-US"/>
              <a:t>Add script here</a:t>
            </a:r>
          </a:p>
        </p:txBody>
      </p:sp>
      <p:sp>
        <p:nvSpPr>
          <p:cNvPr id="10" name="Text Placeholder 4">
            <a:extLst>
              <a:ext uri="{FF2B5EF4-FFF2-40B4-BE49-F238E27FC236}">
                <a16:creationId xmlns:a16="http://schemas.microsoft.com/office/drawing/2014/main" id="{9D3525F1-DDA8-A98D-EA8D-934A34622D35}"/>
              </a:ext>
            </a:extLst>
          </p:cNvPr>
          <p:cNvSpPr>
            <a:spLocks noGrp="1"/>
          </p:cNvSpPr>
          <p:nvPr>
            <p:ph type="body" sz="quarter" idx="11" hasCustomPrompt="1"/>
          </p:nvPr>
        </p:nvSpPr>
        <p:spPr>
          <a:xfrm>
            <a:off x="608011" y="457200"/>
            <a:ext cx="5885386" cy="2971799"/>
          </a:xfrm>
          <a:solidFill>
            <a:srgbClr val="B100B1"/>
          </a:solidFill>
        </p:spPr>
        <p:txBody>
          <a:bodyPr vert="horz" lIns="274320" tIns="274320" rIns="274320" bIns="274320" rtlCol="0">
            <a:normAutofit/>
          </a:bodyPr>
          <a:lstStyle>
            <a:lvl1pPr>
              <a:defRPr lang="en-US" smtClean="0">
                <a:solidFill>
                  <a:schemeClr val="tx1"/>
                </a:solidFill>
                <a:latin typeface="+mj-lt"/>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a:t>Add visual notes here</a:t>
            </a:r>
          </a:p>
        </p:txBody>
      </p:sp>
      <p:sp>
        <p:nvSpPr>
          <p:cNvPr id="11" name="Rectangle 10">
            <a:extLst>
              <a:ext uri="{FF2B5EF4-FFF2-40B4-BE49-F238E27FC236}">
                <a16:creationId xmlns:a16="http://schemas.microsoft.com/office/drawing/2014/main" id="{785AF339-19EC-72AE-D792-4F3556F8EDB6}"/>
              </a:ext>
            </a:extLst>
          </p:cNvPr>
          <p:cNvSpPr/>
          <p:nvPr userDrawn="1"/>
        </p:nvSpPr>
        <p:spPr>
          <a:xfrm>
            <a:off x="1335116" y="3429000"/>
            <a:ext cx="4431176" cy="2493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91748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8" name="Rectangle 7">
            <a:extLst>
              <a:ext uri="{FF2B5EF4-FFF2-40B4-BE49-F238E27FC236}">
                <a16:creationId xmlns:a16="http://schemas.microsoft.com/office/drawing/2014/main" id="{FC36DE29-9318-92C0-69FE-FDF89A21759C}"/>
              </a:ext>
            </a:extLst>
          </p:cNvPr>
          <p:cNvSpPr/>
          <p:nvPr userDrawn="1"/>
        </p:nvSpPr>
        <p:spPr>
          <a:xfrm>
            <a:off x="12460708" y="457200"/>
            <a:ext cx="4572000" cy="399327"/>
          </a:xfrm>
          <a:prstGeom prst="rect">
            <a:avLst/>
          </a:prstGeom>
          <a:solidFill>
            <a:srgbClr val="0033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cap="all" baseline="0">
                <a:solidFill>
                  <a:schemeClr val="tx1"/>
                </a:solidFill>
                <a:latin typeface="Metropolis Semi Bold" panose="00000700000000000000" pitchFamily="2" charset="0"/>
              </a:rPr>
              <a:t>Based on </a:t>
            </a:r>
            <a:r>
              <a:rPr lang="en-US" sz="1200" cap="all" baseline="0" err="1">
                <a:solidFill>
                  <a:schemeClr val="tx1"/>
                </a:solidFill>
                <a:latin typeface="Metropolis Semi Bold" panose="00000700000000000000" pitchFamily="2" charset="0"/>
              </a:rPr>
              <a:t>slidemap</a:t>
            </a:r>
            <a:r>
              <a:rPr lang="en-US" sz="1200" cap="all" baseline="0">
                <a:solidFill>
                  <a:schemeClr val="tx1"/>
                </a:solidFill>
                <a:latin typeface="Metropolis Semi Bold" panose="00000700000000000000" pitchFamily="2" charset="0"/>
              </a:rPr>
              <a:t> | July 12</a:t>
            </a:r>
            <a:r>
              <a:rPr lang="en-US" sz="1200" cap="all" baseline="30000">
                <a:solidFill>
                  <a:schemeClr val="tx1"/>
                </a:solidFill>
                <a:latin typeface="Metropolis Semi Bold" panose="00000700000000000000" pitchFamily="2" charset="0"/>
              </a:rPr>
              <a:t>th</a:t>
            </a:r>
            <a:endParaRPr lang="en-US" sz="1200" cap="all" baseline="0">
              <a:solidFill>
                <a:schemeClr val="tx1"/>
              </a:solidFill>
              <a:latin typeface="Metropolis Semi Bold" panose="00000700000000000000" pitchFamily="2" charset="0"/>
            </a:endParaRPr>
          </a:p>
        </p:txBody>
      </p:sp>
      <p:sp>
        <p:nvSpPr>
          <p:cNvPr id="9" name="Text Placeholder 4">
            <a:extLst>
              <a:ext uri="{FF2B5EF4-FFF2-40B4-BE49-F238E27FC236}">
                <a16:creationId xmlns:a16="http://schemas.microsoft.com/office/drawing/2014/main" id="{DB7E3DE3-825C-629C-CD5C-6625D9327636}"/>
              </a:ext>
            </a:extLst>
          </p:cNvPr>
          <p:cNvSpPr>
            <a:spLocks noGrp="1"/>
          </p:cNvSpPr>
          <p:nvPr>
            <p:ph type="body" sz="quarter" idx="10" hasCustomPrompt="1"/>
          </p:nvPr>
        </p:nvSpPr>
        <p:spPr>
          <a:xfrm>
            <a:off x="12460708" y="857250"/>
            <a:ext cx="4572000" cy="5543550"/>
          </a:xfrm>
          <a:solidFill>
            <a:srgbClr val="E6F4FB"/>
          </a:solidFill>
        </p:spPr>
        <p:txBody>
          <a:bodyPr lIns="274320" tIns="274320" rIns="274320" bIns="274320">
            <a:normAutofit/>
          </a:bodyPr>
          <a:lstStyle>
            <a:lvl1pPr>
              <a:defRPr sz="1600">
                <a:solidFill>
                  <a:schemeClr val="bg1"/>
                </a:solidFill>
                <a:latin typeface="+mj-lt"/>
              </a:defRPr>
            </a:lvl1pPr>
            <a:lvl2pPr marL="273050" indent="0">
              <a:buNone/>
              <a:defRPr/>
            </a:lvl2pPr>
          </a:lstStyle>
          <a:p>
            <a:pPr lvl="0"/>
            <a:r>
              <a:rPr lang="en-US"/>
              <a:t>Add script here</a:t>
            </a:r>
          </a:p>
        </p:txBody>
      </p:sp>
    </p:spTree>
    <p:extLst>
      <p:ext uri="{BB962C8B-B14F-4D97-AF65-F5344CB8AC3E}">
        <p14:creationId xmlns:p14="http://schemas.microsoft.com/office/powerpoint/2010/main" val="70865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Peach">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F2D96E47-0F86-76BB-0D6C-B456187E192E}"/>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9806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Teal">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DF2D22E-1DA6-0417-D3D2-864A057FE2E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33695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Purpl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05005B9-0ADF-CB52-16B1-0FA3CABF3F9E}"/>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56238" y="1550169"/>
            <a:ext cx="8616648" cy="2780531"/>
          </a:xfrm>
        </p:spPr>
        <p:txBody>
          <a:bodyPr anchor="ctr" anchorCtr="0"/>
          <a:lstStyle>
            <a:lvl1pPr marL="329184" indent="-329184">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0769" y="5021963"/>
            <a:ext cx="5409667" cy="346728"/>
          </a:xfrm>
        </p:spPr>
        <p:txBody>
          <a:bodyPr/>
          <a:lstStyle>
            <a:lvl1pPr>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8164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urvey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C81CD3-93E8-7717-D06F-ABFB9F61FB03}"/>
              </a:ext>
            </a:extLst>
          </p:cNvPr>
          <p:cNvPicPr>
            <a:picLocks noChangeAspect="1"/>
          </p:cNvPicPr>
          <p:nvPr/>
        </p:nvPicPr>
        <p:blipFill>
          <a:blip r:embed="rId2"/>
          <a:srcRect/>
          <a:stretch/>
        </p:blipFill>
        <p:spPr>
          <a:xfrm>
            <a:off x="0" y="893"/>
            <a:ext cx="12188824" cy="6856214"/>
          </a:xfrm>
          <a:prstGeom prst="rect">
            <a:avLst/>
          </a:prstGeom>
        </p:spPr>
      </p:pic>
      <p:sp>
        <p:nvSpPr>
          <p:cNvPr id="6" name="TextBox 5">
            <a:extLst>
              <a:ext uri="{FF2B5EF4-FFF2-40B4-BE49-F238E27FC236}">
                <a16:creationId xmlns:a16="http://schemas.microsoft.com/office/drawing/2014/main" id="{5C599CBE-1A56-4831-8013-B9CC8FAFD1B6}"/>
              </a:ext>
            </a:extLst>
          </p:cNvPr>
          <p:cNvSpPr txBox="1"/>
          <p:nvPr/>
        </p:nvSpPr>
        <p:spPr>
          <a:xfrm>
            <a:off x="554284" y="3053546"/>
            <a:ext cx="4524809" cy="1218795"/>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a:solidFill>
                  <a:schemeClr val="tx2"/>
                </a:solidFill>
                <a:latin typeface="+mj-lt"/>
                <a:ea typeface="+mj-ea"/>
                <a:cs typeface="+mj-cs"/>
              </a:rPr>
              <a:t>Please take</a:t>
            </a:r>
            <a:br>
              <a:rPr lang="en-US" sz="4400" b="0" kern="1200" cap="none">
                <a:solidFill>
                  <a:schemeClr val="tx2"/>
                </a:solidFill>
                <a:latin typeface="+mj-lt"/>
                <a:ea typeface="+mj-ea"/>
                <a:cs typeface="+mj-cs"/>
              </a:rPr>
            </a:br>
            <a:r>
              <a:rPr lang="en-US" sz="4400" b="0" kern="1200" cap="none">
                <a:solidFill>
                  <a:schemeClr val="tx2"/>
                </a:solidFill>
                <a:latin typeface="+mj-lt"/>
                <a:ea typeface="+mj-ea"/>
                <a:cs typeface="+mj-cs"/>
              </a:rPr>
              <a:t>your survey.</a:t>
            </a:r>
          </a:p>
        </p:txBody>
      </p:sp>
      <p:pic>
        <p:nvPicPr>
          <p:cNvPr id="3" name="Graphic 2">
            <a:extLst>
              <a:ext uri="{FF2B5EF4-FFF2-40B4-BE49-F238E27FC236}">
                <a16:creationId xmlns:a16="http://schemas.microsoft.com/office/drawing/2014/main" id="{DC6E8465-7D2D-3CA3-4C8B-9550496C93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7" name="TextBox 6">
            <a:extLst>
              <a:ext uri="{FF2B5EF4-FFF2-40B4-BE49-F238E27FC236}">
                <a16:creationId xmlns:a16="http://schemas.microsoft.com/office/drawing/2014/main" id="{B64D0362-A51C-C428-237A-6CF53451381A}"/>
              </a:ext>
            </a:extLst>
          </p:cNvPr>
          <p:cNvSpPr txBox="1"/>
          <p:nvPr userDrawn="1"/>
        </p:nvSpPr>
        <p:spPr>
          <a:xfrm>
            <a:off x="554284" y="3053546"/>
            <a:ext cx="4524809" cy="1218795"/>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a:solidFill>
                  <a:schemeClr val="tx2"/>
                </a:solidFill>
                <a:latin typeface="+mj-lt"/>
                <a:ea typeface="+mj-ea"/>
                <a:cs typeface="+mj-cs"/>
              </a:rPr>
              <a:t>Please take</a:t>
            </a:r>
            <a:br>
              <a:rPr lang="en-US" sz="4400" b="0" kern="1200" cap="none">
                <a:solidFill>
                  <a:schemeClr val="tx2"/>
                </a:solidFill>
                <a:latin typeface="+mj-lt"/>
                <a:ea typeface="+mj-ea"/>
                <a:cs typeface="+mj-cs"/>
              </a:rPr>
            </a:br>
            <a:r>
              <a:rPr lang="en-US" sz="4400" b="0" kern="1200" cap="none">
                <a:solidFill>
                  <a:schemeClr val="tx2"/>
                </a:solidFill>
                <a:latin typeface="+mj-lt"/>
                <a:ea typeface="+mj-ea"/>
                <a:cs typeface="+mj-cs"/>
              </a:rPr>
              <a:t>your survey.</a:t>
            </a:r>
          </a:p>
        </p:txBody>
      </p:sp>
      <p:pic>
        <p:nvPicPr>
          <p:cNvPr id="8" name="Graphic 7">
            <a:extLst>
              <a:ext uri="{FF2B5EF4-FFF2-40B4-BE49-F238E27FC236}">
                <a16:creationId xmlns:a16="http://schemas.microsoft.com/office/drawing/2014/main" id="{2078A4CE-2CC4-5D4C-A107-07BB37A968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Tree>
    <p:extLst>
      <p:ext uri="{BB962C8B-B14F-4D97-AF65-F5344CB8AC3E}">
        <p14:creationId xmlns:p14="http://schemas.microsoft.com/office/powerpoint/2010/main" val="122246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 Clos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DC241C-9D6A-D5B5-1328-F1A9B8542666}"/>
              </a:ext>
            </a:extLst>
          </p:cNvPr>
          <p:cNvPicPr>
            <a:picLocks noChangeAspect="1"/>
          </p:cNvPicPr>
          <p:nvPr/>
        </p:nvPicPr>
        <p:blipFill>
          <a:blip r:embed="rId2"/>
          <a:srcRect/>
          <a:stretch/>
        </p:blipFill>
        <p:spPr>
          <a:xfrm>
            <a:off x="0" y="893"/>
            <a:ext cx="12188824" cy="6856214"/>
          </a:xfrm>
          <a:prstGeom prst="rect">
            <a:avLst/>
          </a:prstGeom>
        </p:spPr>
      </p:pic>
      <p:pic>
        <p:nvPicPr>
          <p:cNvPr id="3" name="Graphic 2">
            <a:extLst>
              <a:ext uri="{FF2B5EF4-FFF2-40B4-BE49-F238E27FC236}">
                <a16:creationId xmlns:a16="http://schemas.microsoft.com/office/drawing/2014/main" id="{FA2C4A69-A985-657E-D705-A4913177B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11" name="TextBox 10">
            <a:extLst>
              <a:ext uri="{FF2B5EF4-FFF2-40B4-BE49-F238E27FC236}">
                <a16:creationId xmlns:a16="http://schemas.microsoft.com/office/drawing/2014/main" id="{4601DA24-534E-47F2-ADB9-E8234A0707C4}"/>
              </a:ext>
            </a:extLst>
          </p:cNvPr>
          <p:cNvSpPr txBox="1"/>
          <p:nvPr/>
        </p:nvSpPr>
        <p:spPr>
          <a:xfrm>
            <a:off x="545793" y="3056268"/>
            <a:ext cx="4524809" cy="609398"/>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baseline="0">
                <a:solidFill>
                  <a:schemeClr val="tx2"/>
                </a:solidFill>
                <a:latin typeface="+mj-lt"/>
                <a:ea typeface="+mj-ea"/>
                <a:cs typeface="+mj-cs"/>
              </a:rPr>
              <a:t>Thank </a:t>
            </a:r>
            <a:r>
              <a:rPr lang="en-US" sz="4400" b="0" kern="1200" cap="none" spc="-300" baseline="0">
                <a:solidFill>
                  <a:schemeClr val="tx2"/>
                </a:solidFill>
                <a:latin typeface="+mj-lt"/>
                <a:ea typeface="+mj-ea"/>
                <a:cs typeface="+mj-cs"/>
              </a:rPr>
              <a:t>Y</a:t>
            </a:r>
            <a:r>
              <a:rPr lang="en-US" sz="4400" b="0" kern="1200" cap="none" baseline="0">
                <a:solidFill>
                  <a:schemeClr val="tx2"/>
                </a:solidFill>
                <a:latin typeface="+mj-lt"/>
                <a:ea typeface="+mj-ea"/>
                <a:cs typeface="+mj-cs"/>
              </a:rPr>
              <a:t>ou</a:t>
            </a:r>
          </a:p>
        </p:txBody>
      </p:sp>
      <p:pic>
        <p:nvPicPr>
          <p:cNvPr id="6" name="Graphic 5">
            <a:extLst>
              <a:ext uri="{FF2B5EF4-FFF2-40B4-BE49-F238E27FC236}">
                <a16:creationId xmlns:a16="http://schemas.microsoft.com/office/drawing/2014/main" id="{5FA7BA3F-5320-3CD0-7EB5-CF8E7020BB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017" y="-225393"/>
            <a:ext cx="2993971" cy="1556865"/>
          </a:xfrm>
          <a:prstGeom prst="rect">
            <a:avLst/>
          </a:prstGeom>
        </p:spPr>
      </p:pic>
      <p:sp>
        <p:nvSpPr>
          <p:cNvPr id="7" name="TextBox 6">
            <a:extLst>
              <a:ext uri="{FF2B5EF4-FFF2-40B4-BE49-F238E27FC236}">
                <a16:creationId xmlns:a16="http://schemas.microsoft.com/office/drawing/2014/main" id="{2F37441B-4774-5CC8-959C-381D4BE4A635}"/>
              </a:ext>
            </a:extLst>
          </p:cNvPr>
          <p:cNvSpPr txBox="1"/>
          <p:nvPr userDrawn="1"/>
        </p:nvSpPr>
        <p:spPr>
          <a:xfrm>
            <a:off x="545793" y="3056268"/>
            <a:ext cx="4524809" cy="609398"/>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4400" b="0" kern="1200" cap="none" baseline="0">
                <a:solidFill>
                  <a:schemeClr val="tx2"/>
                </a:solidFill>
                <a:latin typeface="+mj-lt"/>
                <a:ea typeface="+mj-ea"/>
                <a:cs typeface="+mj-cs"/>
              </a:rPr>
              <a:t>Thank </a:t>
            </a:r>
            <a:r>
              <a:rPr lang="en-US" sz="4400" b="0" kern="1200" cap="none" spc="-300" baseline="0">
                <a:solidFill>
                  <a:schemeClr val="tx2"/>
                </a:solidFill>
                <a:latin typeface="+mj-lt"/>
                <a:ea typeface="+mj-ea"/>
                <a:cs typeface="+mj-cs"/>
              </a:rPr>
              <a:t>Y</a:t>
            </a:r>
            <a:r>
              <a:rPr lang="en-US" sz="4400" b="0" kern="1200" cap="none" baseline="0">
                <a:solidFill>
                  <a:schemeClr val="tx2"/>
                </a:solidFill>
                <a:latin typeface="+mj-lt"/>
                <a:ea typeface="+mj-ea"/>
                <a:cs typeface="+mj-cs"/>
              </a:rPr>
              <a:t>ou</a:t>
            </a:r>
          </a:p>
        </p:txBody>
      </p:sp>
    </p:spTree>
    <p:extLst>
      <p:ext uri="{BB962C8B-B14F-4D97-AF65-F5344CB8AC3E}">
        <p14:creationId xmlns:p14="http://schemas.microsoft.com/office/powerpoint/2010/main" val="269488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1_Font Check">
    <p:bg>
      <p:bgPr>
        <a:solidFill>
          <a:schemeClr val="accent5"/>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9AC7DF-BFC1-4044-BB52-C9946AD8A327}"/>
              </a:ext>
            </a:extLst>
          </p:cNvPr>
          <p:cNvSpPr txBox="1">
            <a:spLocks/>
          </p:cNvSpPr>
          <p:nvPr/>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p:nvSpPr>
        <p:spPr>
          <a:xfrm>
            <a:off x="620895" y="4105656"/>
            <a:ext cx="11125628" cy="2380795"/>
          </a:xfrm>
          <a:prstGeom prst="rect">
            <a:avLst/>
          </a:prstGeom>
          <a:noFill/>
        </p:spPr>
        <p:txBody>
          <a:bodyPr wrap="square" lIns="0" tIns="0" rIns="0" bIns="0" rtlCol="0">
            <a:noAutofit/>
          </a:bodyPr>
          <a:lstStyle/>
          <a:p>
            <a:pPr>
              <a:lnSpc>
                <a:spcPct val="100000"/>
              </a:lnSpc>
              <a:spcAft>
                <a:spcPts val="300"/>
              </a:spcAft>
            </a:pPr>
            <a:r>
              <a:rPr lang="en-US" sz="1800">
                <a:solidFill>
                  <a:schemeClr val="tx2"/>
                </a:solidFill>
              </a:rPr>
              <a:t>If yes, you are good to go!</a:t>
            </a:r>
          </a:p>
          <a:p>
            <a:pPr>
              <a:lnSpc>
                <a:spcPct val="100000"/>
              </a:lnSpc>
              <a:spcAft>
                <a:spcPts val="1500"/>
              </a:spcAft>
            </a:pPr>
            <a:r>
              <a:rPr lang="en-US" sz="1800">
                <a:solidFill>
                  <a:schemeClr val="tx2"/>
                </a:solidFill>
              </a:rPr>
              <a:t>If the answer is no, you do not have the Metropolis font installed.</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a:solidFill>
                  <a:schemeClr val="tx2"/>
                </a:solidFill>
                <a:latin typeface="Metropolis Semi Bold" panose="00000700000000000000" pitchFamily="2" charset="0"/>
              </a:rPr>
              <a:t>Use this link to download the font:</a:t>
            </a:r>
          </a:p>
          <a:p>
            <a:pPr marL="0" marR="0" lvl="0" indent="0" algn="l" defTabSz="914400" rtl="0" eaLnBrk="1" fontAlgn="auto" latinLnBrk="0" hangingPunct="1">
              <a:lnSpc>
                <a:spcPct val="100000"/>
              </a:lnSpc>
              <a:spcBef>
                <a:spcPts val="0"/>
              </a:spcBef>
              <a:spcAft>
                <a:spcPts val="1500"/>
              </a:spcAft>
              <a:buClrTx/>
              <a:buSzTx/>
              <a:buFontTx/>
              <a:buNone/>
              <a:tabLst/>
              <a:defRPr/>
            </a:pPr>
            <a:r>
              <a:rPr lang="en-US" sz="1400">
                <a:solidFill>
                  <a:schemeClr val="tx2"/>
                </a:solidFill>
              </a:rPr>
              <a:t>https://www.vmware.com/content/dam/brand/photography-only/power-point-assets/ppt-fonts/Metropolis-Light-Regular-font.zip</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200">
                <a:solidFill>
                  <a:schemeClr val="tx2"/>
                </a:solidFill>
                <a:latin typeface="+mn-lt"/>
                <a:ea typeface="+mn-ea"/>
                <a:cs typeface="+mn-cs"/>
              </a:rPr>
              <a:t>Need more information on how to install fonts? </a:t>
            </a:r>
            <a:br>
              <a:rPr lang="en-US" sz="1800">
                <a:solidFill>
                  <a:schemeClr val="tx2"/>
                </a:solidFill>
              </a:rPr>
            </a:br>
            <a:r>
              <a:rPr lang="en-US" sz="1800">
                <a:solidFill>
                  <a:schemeClr val="tx2"/>
                </a:solidFill>
              </a:rPr>
              <a:t>Refer to the quick-start section in the template guidelines or contact Oasis.</a:t>
            </a:r>
          </a:p>
          <a:p>
            <a:pPr>
              <a:lnSpc>
                <a:spcPct val="100000"/>
              </a:lnSpc>
            </a:pPr>
            <a:endParaRPr lang="en-US" sz="3200">
              <a:solidFill>
                <a:schemeClr val="tx2"/>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tx2"/>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p:nvGrpSpPr>
        <p:grpSpPr>
          <a:xfrm>
            <a:off x="6054922" y="2225997"/>
            <a:ext cx="4699461" cy="542276"/>
            <a:chOff x="6685343" y="2270804"/>
            <a:chExt cx="4699461" cy="542276"/>
          </a:xfrm>
          <a:solidFill>
            <a:schemeClr val="tx2"/>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grpSp>
      <p:grpSp>
        <p:nvGrpSpPr>
          <p:cNvPr id="90" name="Group 89">
            <a:extLst>
              <a:ext uri="{FF2B5EF4-FFF2-40B4-BE49-F238E27FC236}">
                <a16:creationId xmlns:a16="http://schemas.microsoft.com/office/drawing/2014/main" id="{164E83D4-30F6-4C59-8FFA-AD2FC2966221}"/>
              </a:ext>
            </a:extLst>
          </p:cNvPr>
          <p:cNvGrpSpPr/>
          <p:nvPr/>
        </p:nvGrpSpPr>
        <p:grpSpPr>
          <a:xfrm>
            <a:off x="672458" y="2225997"/>
            <a:ext cx="3021853" cy="546070"/>
            <a:chOff x="2656324" y="2163854"/>
            <a:chExt cx="3021853" cy="546070"/>
          </a:xfrm>
          <a:solidFill>
            <a:schemeClr val="tx2"/>
          </a:solidFill>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grpSp>
      <p:sp>
        <p:nvSpPr>
          <p:cNvPr id="40" name="Title 1">
            <a:extLst>
              <a:ext uri="{FF2B5EF4-FFF2-40B4-BE49-F238E27FC236}">
                <a16:creationId xmlns:a16="http://schemas.microsoft.com/office/drawing/2014/main" id="{CF52E39C-023F-3656-08D1-6251BB2105B6}"/>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41" name="TextBox 40">
            <a:extLst>
              <a:ext uri="{FF2B5EF4-FFF2-40B4-BE49-F238E27FC236}">
                <a16:creationId xmlns:a16="http://schemas.microsoft.com/office/drawing/2014/main" id="{4907E82B-EFAB-8A25-E17E-F40BEEAF5948}"/>
              </a:ext>
            </a:extLst>
          </p:cNvPr>
          <p:cNvSpPr txBox="1"/>
          <p:nvPr userDrawn="1"/>
        </p:nvSpPr>
        <p:spPr>
          <a:xfrm>
            <a:off x="620895" y="4105656"/>
            <a:ext cx="11125628" cy="2380795"/>
          </a:xfrm>
          <a:prstGeom prst="rect">
            <a:avLst/>
          </a:prstGeom>
          <a:noFill/>
        </p:spPr>
        <p:txBody>
          <a:bodyPr wrap="square" lIns="0" tIns="0" rIns="0" bIns="0" rtlCol="0">
            <a:noAutofit/>
          </a:bodyPr>
          <a:lstStyle/>
          <a:p>
            <a:pPr>
              <a:lnSpc>
                <a:spcPct val="100000"/>
              </a:lnSpc>
              <a:spcAft>
                <a:spcPts val="300"/>
              </a:spcAft>
            </a:pPr>
            <a:r>
              <a:rPr lang="en-US" sz="1800">
                <a:solidFill>
                  <a:schemeClr val="tx2"/>
                </a:solidFill>
              </a:rPr>
              <a:t>If yes, you are good to go!</a:t>
            </a:r>
          </a:p>
          <a:p>
            <a:pPr>
              <a:lnSpc>
                <a:spcPct val="100000"/>
              </a:lnSpc>
              <a:spcAft>
                <a:spcPts val="1500"/>
              </a:spcAft>
            </a:pPr>
            <a:r>
              <a:rPr lang="en-US" sz="1800">
                <a:solidFill>
                  <a:schemeClr val="tx2"/>
                </a:solidFill>
              </a:rPr>
              <a:t>If the answer is no, you do not have the Metropolis font installed.</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a:solidFill>
                  <a:schemeClr val="tx2"/>
                </a:solidFill>
                <a:latin typeface="Metropolis Semi Bold" panose="00000700000000000000" pitchFamily="2" charset="0"/>
              </a:rPr>
              <a:t>Use this link to download the font:</a:t>
            </a:r>
          </a:p>
          <a:p>
            <a:pPr marL="0" marR="0" lvl="0" indent="0" algn="l" defTabSz="914400" rtl="0" eaLnBrk="1" fontAlgn="auto" latinLnBrk="0" hangingPunct="1">
              <a:lnSpc>
                <a:spcPct val="100000"/>
              </a:lnSpc>
              <a:spcBef>
                <a:spcPts val="0"/>
              </a:spcBef>
              <a:spcAft>
                <a:spcPts val="1500"/>
              </a:spcAft>
              <a:buClrTx/>
              <a:buSzTx/>
              <a:buFontTx/>
              <a:buNone/>
              <a:tabLst/>
              <a:defRPr/>
            </a:pPr>
            <a:r>
              <a:rPr lang="en-US" sz="1400">
                <a:solidFill>
                  <a:schemeClr val="tx2"/>
                </a:solidFill>
              </a:rPr>
              <a:t>https://www.vmware.com/content/dam/brand/photography-only/power-point-assets/ppt-fonts/Metropolis-Light-Regular-font.zip</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200">
                <a:solidFill>
                  <a:schemeClr val="tx2"/>
                </a:solidFill>
                <a:latin typeface="+mn-lt"/>
                <a:ea typeface="+mn-ea"/>
                <a:cs typeface="+mn-cs"/>
              </a:rPr>
              <a:t>Need more information on how to install fonts? </a:t>
            </a:r>
            <a:br>
              <a:rPr lang="en-US" sz="1800">
                <a:solidFill>
                  <a:schemeClr val="tx2"/>
                </a:solidFill>
              </a:rPr>
            </a:br>
            <a:r>
              <a:rPr lang="en-US" sz="1800">
                <a:solidFill>
                  <a:schemeClr val="tx2"/>
                </a:solidFill>
              </a:rPr>
              <a:t>Refer to the quick-start section in the template guidelines or contact Oasis.</a:t>
            </a:r>
          </a:p>
          <a:p>
            <a:pPr>
              <a:lnSpc>
                <a:spcPct val="100000"/>
              </a:lnSpc>
            </a:pPr>
            <a:endParaRPr lang="en-US" sz="3200">
              <a:solidFill>
                <a:schemeClr val="tx2"/>
              </a:solidFill>
            </a:endParaRPr>
          </a:p>
        </p:txBody>
      </p:sp>
      <p:sp>
        <p:nvSpPr>
          <p:cNvPr id="42" name="Rectangle 41">
            <a:extLst>
              <a:ext uri="{FF2B5EF4-FFF2-40B4-BE49-F238E27FC236}">
                <a16:creationId xmlns:a16="http://schemas.microsoft.com/office/drawing/2014/main" id="{1B893230-6702-FC0B-F321-F6D6CAA8FC29}"/>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6" name="Straight Connector 45">
            <a:extLst>
              <a:ext uri="{FF2B5EF4-FFF2-40B4-BE49-F238E27FC236}">
                <a16:creationId xmlns:a16="http://schemas.microsoft.com/office/drawing/2014/main" id="{23D000B6-6802-F23E-9BA5-069AFB772692}"/>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5A44188-68B6-52E9-27D1-4107B7143C9C}"/>
              </a:ext>
            </a:extLst>
          </p:cNvPr>
          <p:cNvGrpSpPr/>
          <p:nvPr userDrawn="1"/>
        </p:nvGrpSpPr>
        <p:grpSpPr>
          <a:xfrm>
            <a:off x="6054922" y="2225997"/>
            <a:ext cx="4699461" cy="542276"/>
            <a:chOff x="6685343" y="2270804"/>
            <a:chExt cx="4699461" cy="542276"/>
          </a:xfrm>
          <a:solidFill>
            <a:schemeClr val="tx2"/>
          </a:solidFill>
        </p:grpSpPr>
        <p:sp>
          <p:nvSpPr>
            <p:cNvPr id="48" name="Freeform: Shape 47">
              <a:extLst>
                <a:ext uri="{FF2B5EF4-FFF2-40B4-BE49-F238E27FC236}">
                  <a16:creationId xmlns:a16="http://schemas.microsoft.com/office/drawing/2014/main" id="{11A6C818-1F5A-91A1-817B-FF6E288B320D}"/>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49" name="Freeform: Shape 48">
              <a:extLst>
                <a:ext uri="{FF2B5EF4-FFF2-40B4-BE49-F238E27FC236}">
                  <a16:creationId xmlns:a16="http://schemas.microsoft.com/office/drawing/2014/main" id="{CEADBDFD-36BD-E6A1-CC85-BF69B9659277}"/>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0" name="Freeform: Shape 49">
              <a:extLst>
                <a:ext uri="{FF2B5EF4-FFF2-40B4-BE49-F238E27FC236}">
                  <a16:creationId xmlns:a16="http://schemas.microsoft.com/office/drawing/2014/main" id="{AEB9D5F8-DF99-D5C0-977B-901E767234A9}"/>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2" name="Freeform: Shape 51">
              <a:extLst>
                <a:ext uri="{FF2B5EF4-FFF2-40B4-BE49-F238E27FC236}">
                  <a16:creationId xmlns:a16="http://schemas.microsoft.com/office/drawing/2014/main" id="{70C2BCD0-E989-01B3-B42A-62C0F8E69E81}"/>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3" name="Freeform: Shape 52">
              <a:extLst>
                <a:ext uri="{FF2B5EF4-FFF2-40B4-BE49-F238E27FC236}">
                  <a16:creationId xmlns:a16="http://schemas.microsoft.com/office/drawing/2014/main" id="{EF98E353-198C-86C3-F473-45075D68C9EB}"/>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4" name="Freeform: Shape 53">
              <a:extLst>
                <a:ext uri="{FF2B5EF4-FFF2-40B4-BE49-F238E27FC236}">
                  <a16:creationId xmlns:a16="http://schemas.microsoft.com/office/drawing/2014/main" id="{10946788-7E76-1722-C5B8-C9916CAD0002}"/>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5" name="Freeform: Shape 54">
              <a:extLst>
                <a:ext uri="{FF2B5EF4-FFF2-40B4-BE49-F238E27FC236}">
                  <a16:creationId xmlns:a16="http://schemas.microsoft.com/office/drawing/2014/main" id="{6321B81D-0356-D1E4-F6DC-C6C37151F646}"/>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6" name="Freeform: Shape 55">
              <a:extLst>
                <a:ext uri="{FF2B5EF4-FFF2-40B4-BE49-F238E27FC236}">
                  <a16:creationId xmlns:a16="http://schemas.microsoft.com/office/drawing/2014/main" id="{877A1B4A-EA6F-882E-09F9-F75EB183F836}"/>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7" name="Freeform: Shape 56">
              <a:extLst>
                <a:ext uri="{FF2B5EF4-FFF2-40B4-BE49-F238E27FC236}">
                  <a16:creationId xmlns:a16="http://schemas.microsoft.com/office/drawing/2014/main" id="{3983B93F-DFE2-A937-381E-6A24D38BCE69}"/>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8" name="Freeform: Shape 57">
              <a:extLst>
                <a:ext uri="{FF2B5EF4-FFF2-40B4-BE49-F238E27FC236}">
                  <a16:creationId xmlns:a16="http://schemas.microsoft.com/office/drawing/2014/main" id="{FD383F28-30F4-1A35-CE1B-F3733EB42C67}"/>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9" name="Freeform: Shape 58">
              <a:extLst>
                <a:ext uri="{FF2B5EF4-FFF2-40B4-BE49-F238E27FC236}">
                  <a16:creationId xmlns:a16="http://schemas.microsoft.com/office/drawing/2014/main" id="{99E18DCA-D2A8-E833-FC99-7E20F732B293}"/>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0" name="Freeform: Shape 59">
              <a:extLst>
                <a:ext uri="{FF2B5EF4-FFF2-40B4-BE49-F238E27FC236}">
                  <a16:creationId xmlns:a16="http://schemas.microsoft.com/office/drawing/2014/main" id="{A2D22CBD-7996-3D75-3143-E7032425D318}"/>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1" name="Freeform: Shape 60">
              <a:extLst>
                <a:ext uri="{FF2B5EF4-FFF2-40B4-BE49-F238E27FC236}">
                  <a16:creationId xmlns:a16="http://schemas.microsoft.com/office/drawing/2014/main" id="{BE48FBD1-C321-77C2-CDD7-5E8A5C69BCED}"/>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2" name="Freeform: Shape 61">
              <a:extLst>
                <a:ext uri="{FF2B5EF4-FFF2-40B4-BE49-F238E27FC236}">
                  <a16:creationId xmlns:a16="http://schemas.microsoft.com/office/drawing/2014/main" id="{29D78076-29D4-D24C-B275-333506F292C8}"/>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4" name="Freeform: Shape 63">
              <a:extLst>
                <a:ext uri="{FF2B5EF4-FFF2-40B4-BE49-F238E27FC236}">
                  <a16:creationId xmlns:a16="http://schemas.microsoft.com/office/drawing/2014/main" id="{9B804F89-E354-A0D2-4A63-211D000A2FE8}"/>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5" name="Freeform: Shape 64">
              <a:extLst>
                <a:ext uri="{FF2B5EF4-FFF2-40B4-BE49-F238E27FC236}">
                  <a16:creationId xmlns:a16="http://schemas.microsoft.com/office/drawing/2014/main" id="{40148930-4DEF-F144-0518-09C8DED1F954}"/>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6" name="Freeform: Shape 65">
              <a:extLst>
                <a:ext uri="{FF2B5EF4-FFF2-40B4-BE49-F238E27FC236}">
                  <a16:creationId xmlns:a16="http://schemas.microsoft.com/office/drawing/2014/main" id="{A217D55A-8643-29C0-1CD6-A82C150D4953}"/>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grpSp>
      <p:grpSp>
        <p:nvGrpSpPr>
          <p:cNvPr id="67" name="Group 66">
            <a:extLst>
              <a:ext uri="{FF2B5EF4-FFF2-40B4-BE49-F238E27FC236}">
                <a16:creationId xmlns:a16="http://schemas.microsoft.com/office/drawing/2014/main" id="{2BD71E1B-B151-5276-73B4-152EA543B56C}"/>
              </a:ext>
            </a:extLst>
          </p:cNvPr>
          <p:cNvGrpSpPr/>
          <p:nvPr userDrawn="1"/>
        </p:nvGrpSpPr>
        <p:grpSpPr>
          <a:xfrm>
            <a:off x="672458" y="2225997"/>
            <a:ext cx="3021853" cy="546070"/>
            <a:chOff x="2656324" y="2163854"/>
            <a:chExt cx="3021853" cy="546070"/>
          </a:xfrm>
          <a:solidFill>
            <a:schemeClr val="tx2"/>
          </a:solidFill>
        </p:grpSpPr>
        <p:sp>
          <p:nvSpPr>
            <p:cNvPr id="68" name="TextBox 67">
              <a:extLst>
                <a:ext uri="{FF2B5EF4-FFF2-40B4-BE49-F238E27FC236}">
                  <a16:creationId xmlns:a16="http://schemas.microsoft.com/office/drawing/2014/main" id="{5BF8B538-BDB2-0FE4-D0B6-F1E9F4F2AD05}"/>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69" name="TextBox 68">
              <a:extLst>
                <a:ext uri="{FF2B5EF4-FFF2-40B4-BE49-F238E27FC236}">
                  <a16:creationId xmlns:a16="http://schemas.microsoft.com/office/drawing/2014/main" id="{F529B36E-2597-8359-7579-46EC5300E64F}"/>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70" name="TextBox 69">
              <a:extLst>
                <a:ext uri="{FF2B5EF4-FFF2-40B4-BE49-F238E27FC236}">
                  <a16:creationId xmlns:a16="http://schemas.microsoft.com/office/drawing/2014/main" id="{BFA3ACC5-6AC7-6C07-6991-A7B6BE2807C3}"/>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71" name="TextBox 70">
              <a:extLst>
                <a:ext uri="{FF2B5EF4-FFF2-40B4-BE49-F238E27FC236}">
                  <a16:creationId xmlns:a16="http://schemas.microsoft.com/office/drawing/2014/main" id="{F5FD2DC0-6E1E-BDDB-0E64-DC32DD33E033}"/>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2" name="TextBox 101">
              <a:extLst>
                <a:ext uri="{FF2B5EF4-FFF2-40B4-BE49-F238E27FC236}">
                  <a16:creationId xmlns:a16="http://schemas.microsoft.com/office/drawing/2014/main" id="{6E54FCC3-6ED0-B8FB-8212-F5322035A632}"/>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3" name="TextBox 102">
              <a:extLst>
                <a:ext uri="{FF2B5EF4-FFF2-40B4-BE49-F238E27FC236}">
                  <a16:creationId xmlns:a16="http://schemas.microsoft.com/office/drawing/2014/main" id="{48A32111-1850-B9B7-3615-3CE89D532D09}"/>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4" name="TextBox 103">
              <a:extLst>
                <a:ext uri="{FF2B5EF4-FFF2-40B4-BE49-F238E27FC236}">
                  <a16:creationId xmlns:a16="http://schemas.microsoft.com/office/drawing/2014/main" id="{7C45F0F7-09DB-DE02-2A1B-C4715A458ECC}"/>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5" name="TextBox 104">
              <a:extLst>
                <a:ext uri="{FF2B5EF4-FFF2-40B4-BE49-F238E27FC236}">
                  <a16:creationId xmlns:a16="http://schemas.microsoft.com/office/drawing/2014/main" id="{87C3380C-03DE-D0DC-B3A8-37A5BA275B85}"/>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6" name="TextBox 105">
              <a:extLst>
                <a:ext uri="{FF2B5EF4-FFF2-40B4-BE49-F238E27FC236}">
                  <a16:creationId xmlns:a16="http://schemas.microsoft.com/office/drawing/2014/main" id="{DEFDA3F6-B64C-1547-E293-D47BD677131B}"/>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7" name="TextBox 106">
              <a:extLst>
                <a:ext uri="{FF2B5EF4-FFF2-40B4-BE49-F238E27FC236}">
                  <a16:creationId xmlns:a16="http://schemas.microsoft.com/office/drawing/2014/main" id="{BE114432-B35F-E375-4C33-5D1B1801D875}"/>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8" name="TextBox 107">
              <a:extLst>
                <a:ext uri="{FF2B5EF4-FFF2-40B4-BE49-F238E27FC236}">
                  <a16:creationId xmlns:a16="http://schemas.microsoft.com/office/drawing/2014/main" id="{B375F7EC-DD80-0E24-09D7-4A26B18C22AB}"/>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grpSp>
    </p:spTree>
    <p:extLst>
      <p:ext uri="{BB962C8B-B14F-4D97-AF65-F5344CB8AC3E}">
        <p14:creationId xmlns:p14="http://schemas.microsoft.com/office/powerpoint/2010/main" val="331937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Gri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8485AD4-8832-44CD-B2A1-FD1C63F9BD1B}"/>
              </a:ext>
            </a:extLst>
          </p:cNvPr>
          <p:cNvGrpSpPr/>
          <p:nvPr/>
        </p:nvGrpSpPr>
        <p:grpSpPr>
          <a:xfrm>
            <a:off x="-127" y="0"/>
            <a:ext cx="12189079" cy="6858000"/>
            <a:chOff x="-127" y="0"/>
            <a:chExt cx="12189079" cy="6858000"/>
          </a:xfrm>
        </p:grpSpPr>
        <p:grpSp>
          <p:nvGrpSpPr>
            <p:cNvPr id="59" name="Group 58">
              <a:extLst>
                <a:ext uri="{FF2B5EF4-FFF2-40B4-BE49-F238E27FC236}">
                  <a16:creationId xmlns:a16="http://schemas.microsoft.com/office/drawing/2014/main" id="{44FB32E7-E965-41E9-8E53-02040300C80C}"/>
                </a:ext>
              </a:extLst>
            </p:cNvPr>
            <p:cNvGrpSpPr/>
            <p:nvPr/>
          </p:nvGrpSpPr>
          <p:grpSpPr>
            <a:xfrm>
              <a:off x="-127" y="0"/>
              <a:ext cx="12189079" cy="6858000"/>
              <a:chOff x="-127" y="-4574"/>
              <a:chExt cx="12189079" cy="6858000"/>
            </a:xfrm>
          </p:grpSpPr>
          <p:grpSp>
            <p:nvGrpSpPr>
              <p:cNvPr id="142" name="Group 141">
                <a:extLst>
                  <a:ext uri="{FF2B5EF4-FFF2-40B4-BE49-F238E27FC236}">
                    <a16:creationId xmlns:a16="http://schemas.microsoft.com/office/drawing/2014/main" id="{1433229E-90F3-4F63-A340-9F1F8B115F0B}"/>
                  </a:ext>
                </a:extLst>
              </p:cNvPr>
              <p:cNvGrpSpPr/>
              <p:nvPr/>
            </p:nvGrpSpPr>
            <p:grpSpPr>
              <a:xfrm>
                <a:off x="0" y="-4574"/>
                <a:ext cx="12188952" cy="6858000"/>
                <a:chOff x="12729307" y="-4574"/>
                <a:chExt cx="12188952" cy="6858000"/>
              </a:xfrm>
            </p:grpSpPr>
            <p:cxnSp>
              <p:nvCxnSpPr>
                <p:cNvPr id="184" name="Straight Connector 183">
                  <a:extLst>
                    <a:ext uri="{FF2B5EF4-FFF2-40B4-BE49-F238E27FC236}">
                      <a16:creationId xmlns:a16="http://schemas.microsoft.com/office/drawing/2014/main" id="{E9A028F8-D3B2-43A0-BFB2-6AEEF3467B2C}"/>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E845D09-968E-4B02-BF6C-1B6269D020DD}"/>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2EF959D-3722-4A3C-8664-318AEB0B8BBB}"/>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4008AA8-F559-435C-B5E9-67B139B36BB0}"/>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B0DA3DD-A1FE-4C9D-A18C-567BB798274A}"/>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9F736D3-28E7-474A-AED6-5F1D385B4AFF}"/>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D73F3F6-44D3-4DA3-88A4-A5DA401E5F17}"/>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E28B3C8-B0E9-49E2-AE19-F0E58AF1CA61}"/>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CC176B1-7633-406B-A3FB-53C77396BE38}"/>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53A3B57-A342-435E-B5AD-30DEB09BCE7C}"/>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100C0F1-190A-4D51-A8B5-51E3C15F5545}"/>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0F5541A-64AF-4BDE-962D-644A6D309DF8}"/>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1BC7A66-8EAA-4479-8DEC-314965A33430}"/>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C792596-3362-4190-B5B0-F158D96FF7F6}"/>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BBE2E0B-7203-4BCD-B944-1B6FA6AACBDE}"/>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C23717F-B63B-49E2-BCD2-6F18664D42D6}"/>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BD1263B-2BE9-495D-A502-92E86DD42E78}"/>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F5BA466-F5D6-46A2-809E-5D0C8541A789}"/>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A7F678F-FC90-43FE-A266-C07EB055E7BB}"/>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0E78FEA-00D0-411F-93D9-7B0FBE41FDD4}"/>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6230F6D-1B2C-4B71-81B7-7D4BA80F9735}"/>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8044A559-8ABD-44EE-8A3F-B15DA397723F}"/>
                  </a:ext>
                </a:extLst>
              </p:cNvPr>
              <p:cNvGrpSpPr/>
              <p:nvPr/>
            </p:nvGrpSpPr>
            <p:grpSpPr>
              <a:xfrm>
                <a:off x="-127" y="109726"/>
                <a:ext cx="12188952" cy="6629400"/>
                <a:chOff x="12729307" y="109726"/>
                <a:chExt cx="12188952" cy="6629400"/>
              </a:xfrm>
            </p:grpSpPr>
            <p:cxnSp>
              <p:nvCxnSpPr>
                <p:cNvPr id="144" name="Straight Connector 143">
                  <a:extLst>
                    <a:ext uri="{FF2B5EF4-FFF2-40B4-BE49-F238E27FC236}">
                      <a16:creationId xmlns:a16="http://schemas.microsoft.com/office/drawing/2014/main" id="{435EFFE8-0470-45C9-88A1-1E2004782E20}"/>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D1B6CDE-96EB-47D5-8F87-D1BFF0DAD084}"/>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D6C7BAF-8645-4BA8-B7DF-311145E6D032}"/>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A10FB71-A326-4AD2-B3C7-54403C3EB326}"/>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7CC4A25-EB84-482F-B791-3634F3A1019A}"/>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7C613D4-34AF-48C5-A753-4C102F9539A2}"/>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B4DE2E0-3382-4B55-9ABE-5C6F56EE8EA9}"/>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D38E1C3-0A60-4466-8B28-8B217F061C19}"/>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2F46EBE-6A26-4D8B-B75C-3BCA234AD130}"/>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86C7712-E9F9-48B4-AE50-9EB25AC085CD}"/>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AE3F61E-EB54-4057-8907-588E6F54CAE5}"/>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13C206C-0EE2-4DAD-A7F2-51D5AA05E1EC}"/>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DD56021-2353-4E7B-9556-A43C1FD2C33B}"/>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3E5C0C4-1763-44F3-9B05-D319081B97C8}"/>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8AC9226-35B8-4C59-9420-CA2B43EAC726}"/>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35F623A-791D-47F3-AFBD-B5ACBEBC2176}"/>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00F4FBF-E181-46C9-8F01-B832DD4A94DD}"/>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B04E75-C1A6-454C-9E37-F54DF53BAE13}"/>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AFCEA12-1BE6-4479-8416-3F2ABD885157}"/>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2772B15-A013-499A-BC7E-E73E5217A97F}"/>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77D7617-72EF-486B-8078-D4AD918F5082}"/>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EE43D7D-CC1A-4EA3-ACC5-31D4E712A43C}"/>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ECC7CCD-5AA9-4A4F-BBE8-A48DA45F5B04}"/>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FB320B-CD9F-4FFC-901C-AAF673546DEC}"/>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DC5DA4-55E5-4B6C-AB2C-3EEE35F87A7F}"/>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045BFE7-BFBE-40CF-9262-07FCA97F503F}"/>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A62EE7F-F31F-43D9-B2D1-A2ECE47714AB}"/>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A0F1561-46E3-44C6-A923-36C703D3504E}"/>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70B8260-55AE-4842-A802-A114B2865055}"/>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0B4A54D-255E-4867-A969-A7ED6B60AD51}"/>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745B681-AC76-471A-9FAC-02E9629885A3}"/>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F4393FD-1871-4462-BC49-70ED3C4923FA}"/>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2E584F-A4F1-42A6-BF3B-D6FF1279CD65}"/>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3D48681-84F7-4FC3-9BC4-2AF9D2E76708}"/>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6809EB3-BB49-4F81-83A5-A06F39A3D932}"/>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F1E5BC3-4A2C-4E24-AC95-D0033EEEF272}"/>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5018AA3-00B8-4CCB-AC35-BB2B6D7F8D9D}"/>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9B3ABB2-23FF-4EF2-9F67-93434359A483}"/>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13EDF4D-F6DC-44B5-8E14-18EB6BE9B0F1}"/>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B710691-456C-464E-9F55-96FD57ABD533}"/>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116" name="Group 115">
              <a:extLst>
                <a:ext uri="{FF2B5EF4-FFF2-40B4-BE49-F238E27FC236}">
                  <a16:creationId xmlns:a16="http://schemas.microsoft.com/office/drawing/2014/main" id="{3940A523-6709-4C20-BA31-E85148C5BE30}"/>
                </a:ext>
              </a:extLst>
            </p:cNvPr>
            <p:cNvGrpSpPr/>
            <p:nvPr/>
          </p:nvGrpSpPr>
          <p:grpSpPr>
            <a:xfrm>
              <a:off x="608885" y="458152"/>
              <a:ext cx="10971928" cy="5713421"/>
              <a:chOff x="608885" y="452764"/>
              <a:chExt cx="10971928" cy="5718810"/>
            </a:xfrm>
          </p:grpSpPr>
          <p:sp>
            <p:nvSpPr>
              <p:cNvPr id="130" name="Rectangle 129">
                <a:extLst>
                  <a:ext uri="{FF2B5EF4-FFF2-40B4-BE49-F238E27FC236}">
                    <a16:creationId xmlns:a16="http://schemas.microsoft.com/office/drawing/2014/main" id="{4900162A-FBA9-4BD8-A709-156195B632EA}"/>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1" name="Rectangle 130">
                <a:extLst>
                  <a:ext uri="{FF2B5EF4-FFF2-40B4-BE49-F238E27FC236}">
                    <a16:creationId xmlns:a16="http://schemas.microsoft.com/office/drawing/2014/main" id="{6D81F9AA-FC1B-41AD-A16A-2B6F4C3C0FF4}"/>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2" name="Rectangle 131">
                <a:extLst>
                  <a:ext uri="{FF2B5EF4-FFF2-40B4-BE49-F238E27FC236}">
                    <a16:creationId xmlns:a16="http://schemas.microsoft.com/office/drawing/2014/main" id="{B7E474FE-D3EA-4521-985C-77DBD79D00DB}"/>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3" name="Rectangle 132">
                <a:extLst>
                  <a:ext uri="{FF2B5EF4-FFF2-40B4-BE49-F238E27FC236}">
                    <a16:creationId xmlns:a16="http://schemas.microsoft.com/office/drawing/2014/main" id="{4A21A2CF-DAA8-455E-B803-4BA075CC4E9D}"/>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4" name="Rectangle 133">
                <a:extLst>
                  <a:ext uri="{FF2B5EF4-FFF2-40B4-BE49-F238E27FC236}">
                    <a16:creationId xmlns:a16="http://schemas.microsoft.com/office/drawing/2014/main" id="{ADD273C9-B0F2-4F1D-822E-6AF2BA020ECD}"/>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5" name="Rectangle 134">
                <a:extLst>
                  <a:ext uri="{FF2B5EF4-FFF2-40B4-BE49-F238E27FC236}">
                    <a16:creationId xmlns:a16="http://schemas.microsoft.com/office/drawing/2014/main" id="{C905B453-3649-4006-9040-FB3F0DF36D81}"/>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6" name="Rectangle 135">
                <a:extLst>
                  <a:ext uri="{FF2B5EF4-FFF2-40B4-BE49-F238E27FC236}">
                    <a16:creationId xmlns:a16="http://schemas.microsoft.com/office/drawing/2014/main" id="{EA0D12A2-5966-4908-9604-18C53D5C5DAA}"/>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7" name="Rectangle 136">
                <a:extLst>
                  <a:ext uri="{FF2B5EF4-FFF2-40B4-BE49-F238E27FC236}">
                    <a16:creationId xmlns:a16="http://schemas.microsoft.com/office/drawing/2014/main" id="{5647A2E1-24B4-49E0-A8FE-B965ABFEF8E5}"/>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8" name="Rectangle 137">
                <a:extLst>
                  <a:ext uri="{FF2B5EF4-FFF2-40B4-BE49-F238E27FC236}">
                    <a16:creationId xmlns:a16="http://schemas.microsoft.com/office/drawing/2014/main" id="{F4435F2A-90AB-45F2-8C46-3A936B311C52}"/>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9" name="Rectangle 138">
                <a:extLst>
                  <a:ext uri="{FF2B5EF4-FFF2-40B4-BE49-F238E27FC236}">
                    <a16:creationId xmlns:a16="http://schemas.microsoft.com/office/drawing/2014/main" id="{1E695660-B0ED-48FD-A94D-36DA4D9689B6}"/>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0" name="Rectangle 139">
                <a:extLst>
                  <a:ext uri="{FF2B5EF4-FFF2-40B4-BE49-F238E27FC236}">
                    <a16:creationId xmlns:a16="http://schemas.microsoft.com/office/drawing/2014/main" id="{4FBA28A9-F460-49F3-BAB5-C1B21F1AD285}"/>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1" name="Rectangle 140">
                <a:extLst>
                  <a:ext uri="{FF2B5EF4-FFF2-40B4-BE49-F238E27FC236}">
                    <a16:creationId xmlns:a16="http://schemas.microsoft.com/office/drawing/2014/main" id="{0D23EE56-2F96-4079-9054-BD9FD1069139}"/>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117" name="Group 116">
              <a:extLst>
                <a:ext uri="{FF2B5EF4-FFF2-40B4-BE49-F238E27FC236}">
                  <a16:creationId xmlns:a16="http://schemas.microsoft.com/office/drawing/2014/main" id="{EDFF5235-C7F9-4ABB-96D7-6281AA41811D}"/>
                </a:ext>
              </a:extLst>
            </p:cNvPr>
            <p:cNvGrpSpPr/>
            <p:nvPr/>
          </p:nvGrpSpPr>
          <p:grpSpPr>
            <a:xfrm>
              <a:off x="971112" y="0"/>
              <a:ext cx="10247475" cy="6858000"/>
              <a:chOff x="971112" y="0"/>
              <a:chExt cx="10247475" cy="6858000"/>
            </a:xfrm>
          </p:grpSpPr>
          <p:cxnSp>
            <p:nvCxnSpPr>
              <p:cNvPr id="118" name="Straight Connector 117">
                <a:extLst>
                  <a:ext uri="{FF2B5EF4-FFF2-40B4-BE49-F238E27FC236}">
                    <a16:creationId xmlns:a16="http://schemas.microsoft.com/office/drawing/2014/main" id="{C7DD2F7B-BE31-4803-BCA1-607D56E9471A}"/>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081A846-7187-4507-9393-3B4E55B5093E}"/>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07EB80E-A11B-4E70-9F1F-30E674B87C85}"/>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037F5E1-2F3A-4E49-82B7-6F7A79E04FC7}"/>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20A005B-0DB6-4BF9-9BFD-365D4D73FEA8}"/>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379026A-BA76-4682-9F78-BCF9AA8F1951}"/>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8EAB51C-CE73-4741-AD1A-976C2EB5DCA5}"/>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50CE16-85E5-40C6-97F8-1F71B9AF5553}"/>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EFDFBAA-B8B5-4FC2-96E1-96830A0F6287}"/>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3A4183C-D50B-46CE-8DA4-D2A94E459E4F}"/>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C4C5930-3757-4CFF-AB6C-4D4C1BC56824}"/>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4CC1E57-EFF5-4388-B3C4-8792BF919A65}"/>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3D6683F1-C217-0793-BBAA-742FB626DA84}"/>
              </a:ext>
            </a:extLst>
          </p:cNvPr>
          <p:cNvGrpSpPr/>
          <p:nvPr userDrawn="1"/>
        </p:nvGrpSpPr>
        <p:grpSpPr>
          <a:xfrm>
            <a:off x="-127" y="0"/>
            <a:ext cx="12189079" cy="6858000"/>
            <a:chOff x="-127" y="0"/>
            <a:chExt cx="12189079" cy="6858000"/>
          </a:xfrm>
        </p:grpSpPr>
        <p:grpSp>
          <p:nvGrpSpPr>
            <p:cNvPr id="94" name="Group 93">
              <a:extLst>
                <a:ext uri="{FF2B5EF4-FFF2-40B4-BE49-F238E27FC236}">
                  <a16:creationId xmlns:a16="http://schemas.microsoft.com/office/drawing/2014/main" id="{60739600-5407-4BC0-C232-57FF38C7A503}"/>
                </a:ext>
              </a:extLst>
            </p:cNvPr>
            <p:cNvGrpSpPr/>
            <p:nvPr/>
          </p:nvGrpSpPr>
          <p:grpSpPr>
            <a:xfrm>
              <a:off x="-127" y="0"/>
              <a:ext cx="12189079" cy="6858000"/>
              <a:chOff x="-127" y="-4574"/>
              <a:chExt cx="12189079" cy="6858000"/>
            </a:xfrm>
          </p:grpSpPr>
          <p:grpSp>
            <p:nvGrpSpPr>
              <p:cNvPr id="210" name="Group 209">
                <a:extLst>
                  <a:ext uri="{FF2B5EF4-FFF2-40B4-BE49-F238E27FC236}">
                    <a16:creationId xmlns:a16="http://schemas.microsoft.com/office/drawing/2014/main" id="{3A3E5FC4-62A9-559F-5CEF-C9ECF65B7EAF}"/>
                  </a:ext>
                </a:extLst>
              </p:cNvPr>
              <p:cNvGrpSpPr/>
              <p:nvPr/>
            </p:nvGrpSpPr>
            <p:grpSpPr>
              <a:xfrm>
                <a:off x="0" y="-4574"/>
                <a:ext cx="12188952" cy="6858000"/>
                <a:chOff x="12729307" y="-4574"/>
                <a:chExt cx="12188952" cy="6858000"/>
              </a:xfrm>
            </p:grpSpPr>
            <p:cxnSp>
              <p:nvCxnSpPr>
                <p:cNvPr id="252" name="Straight Connector 251">
                  <a:extLst>
                    <a:ext uri="{FF2B5EF4-FFF2-40B4-BE49-F238E27FC236}">
                      <a16:creationId xmlns:a16="http://schemas.microsoft.com/office/drawing/2014/main" id="{2925A33D-CB30-DC50-F326-7DDC398B2C1F}"/>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BD69865-3EAD-CBA4-FB8B-4BA8D8BD3FD4}"/>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3B92AB9-B0DB-5509-CF6F-0298F865CB68}"/>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7AE4DF1-BCAE-20EB-A02E-E611B2E74EB5}"/>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EB428DB-EC7F-D5CB-1E9E-F68663CBB6CC}"/>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005696C-FF6C-3091-E174-169C26A649E1}"/>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625FF3F-1B79-20C6-03CB-CCFF4468B25B}"/>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697EE326-0230-0347-5B3C-25C1AE1E110F}"/>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17651D6C-9114-EE86-10C5-03FE820E20D8}"/>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74FEBBC-8A0A-AE65-6C70-218960372BED}"/>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F64A8AA-06C1-EA70-FCA5-DC11C2ED1050}"/>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FD82BEE-94F8-383A-909B-4FF835FC2187}"/>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F2C95BAC-A701-19A2-9420-1D814AE0A87B}"/>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82398B0-6702-AA86-3DFD-33B8A8E77749}"/>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063FBE-69B0-7F86-99C7-01677E3CE5DC}"/>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CED204F-D018-0736-945D-BB045C7B2599}"/>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2C887E1B-FEDE-B418-9D94-CAADD49251D6}"/>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C22BA22-4E82-D2C9-33B4-8495EF405048}"/>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7CBD0E-7EF3-FE74-17C3-D8207474B2C6}"/>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5B30FDE-7896-737E-7D7C-ABB41D2C6AEE}"/>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525F853-7D7E-E89C-0097-DB18F6BDE4CC}"/>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11" name="Group 210">
                <a:extLst>
                  <a:ext uri="{FF2B5EF4-FFF2-40B4-BE49-F238E27FC236}">
                    <a16:creationId xmlns:a16="http://schemas.microsoft.com/office/drawing/2014/main" id="{2461FDCF-650A-B0A4-262A-3CB94646EFD2}"/>
                  </a:ext>
                </a:extLst>
              </p:cNvPr>
              <p:cNvGrpSpPr/>
              <p:nvPr/>
            </p:nvGrpSpPr>
            <p:grpSpPr>
              <a:xfrm>
                <a:off x="-127" y="109726"/>
                <a:ext cx="12188952" cy="6629400"/>
                <a:chOff x="12729307" y="109726"/>
                <a:chExt cx="12188952" cy="6629400"/>
              </a:xfrm>
            </p:grpSpPr>
            <p:cxnSp>
              <p:nvCxnSpPr>
                <p:cNvPr id="212" name="Straight Connector 211">
                  <a:extLst>
                    <a:ext uri="{FF2B5EF4-FFF2-40B4-BE49-F238E27FC236}">
                      <a16:creationId xmlns:a16="http://schemas.microsoft.com/office/drawing/2014/main" id="{719F67EF-8459-F555-F6F8-C348C3F83D0E}"/>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C25B6B2-273E-7A34-C815-205B0528E5A4}"/>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D1632DC-90BB-EB72-A209-E75B8645FF08}"/>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2C6D414-5B9A-F2A5-FF9D-FC32BB112AF1}"/>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EF285BB-6F2F-A193-A4FA-271773AFD8F8}"/>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23ED9FD-22F7-EB6D-B44C-7A68172DA3B5}"/>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777C688-E355-B84A-0FAB-2F9759D9F7C4}"/>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37FB03D-D4F7-ECD1-37FD-5A49A03BE59A}"/>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23D8860-3ACE-9C2B-FECE-E06BFEE6DAAE}"/>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18F380F-FC5F-DBB0-8591-E40B01D1BA5B}"/>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C94D337-5BD7-3069-00A7-6410DC7CB662}"/>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EFDC2DA-961A-08BA-6275-4A1D9214382E}"/>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D7E1647-E70F-DD21-427E-2B41A2003A00}"/>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09DF475-9B96-2517-DCF2-F300EB4A5FBF}"/>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647C890-674B-C732-DE0A-3D281D7C5217}"/>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E0660C0-0738-0B1A-C713-097BC39670B9}"/>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C888382-D2D0-465F-68B9-BFD2E5F3D12A}"/>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F0C416B-D42D-6C08-BA4D-57F5F8FDCF84}"/>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B6C5DB8-A831-252D-EF06-79E46B5E8AF8}"/>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79D507D-AC27-A2C5-5D02-A3EE780BBF24}"/>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9CBAF4C-AA0F-D243-18D8-E4E9C0D34E01}"/>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1FE0B17-1AA2-E339-8E4E-F9570D8DAA8B}"/>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BA6D870-408C-C8EE-84FD-05491AEF8716}"/>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645D43D-D4B6-E613-DD59-F5959CF15994}"/>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043E18B-0D4D-436B-5771-94C7E56343A8}"/>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E8E7298-470B-42B7-2B3B-8AABD3E894FB}"/>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46459CA-432A-52E6-3AB0-062D94B56537}"/>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FADE218-50AA-564C-9CD8-10F21DFFCDB9}"/>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F1DFFC2-EA5E-3C82-FC16-05229F9C8E3F}"/>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422131-6C94-8823-88FF-C8C4C766E60D}"/>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F9B430D-B482-0A87-31AD-8E1D6C8F5B3F}"/>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11FF104-7244-1150-AEB9-A84A99D70057}"/>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36B297D-388F-C330-2CC1-ECA86B26CA49}"/>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7A41234-8D1B-FA98-2436-7349BFD1E7DB}"/>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2C03B84-C226-A5C5-7CFC-11885A03EA34}"/>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025C1AF-7A6C-213A-9468-B65DEBFE8E0C}"/>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7B0CAB2-422E-7CFB-34D9-82141D025443}"/>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26018267-48B5-73D3-F5CA-72F6762B374F}"/>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4EF93EB-5FAE-8005-A6D9-108E9C9E7ED7}"/>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417B9D5-C112-B0A7-FEA6-3AB852BBE930}"/>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F706724-CF0D-2AD3-70CE-10B47C4C2D74}"/>
                </a:ext>
              </a:extLst>
            </p:cNvPr>
            <p:cNvGrpSpPr/>
            <p:nvPr/>
          </p:nvGrpSpPr>
          <p:grpSpPr>
            <a:xfrm>
              <a:off x="608885" y="458152"/>
              <a:ext cx="10971928" cy="5713421"/>
              <a:chOff x="608885" y="452764"/>
              <a:chExt cx="10971928" cy="5718810"/>
            </a:xfrm>
          </p:grpSpPr>
          <p:sp>
            <p:nvSpPr>
              <p:cNvPr id="109" name="Rectangle 108">
                <a:extLst>
                  <a:ext uri="{FF2B5EF4-FFF2-40B4-BE49-F238E27FC236}">
                    <a16:creationId xmlns:a16="http://schemas.microsoft.com/office/drawing/2014/main" id="{168963FE-85AA-AAC0-DA17-B5D61665428F}"/>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0" name="Rectangle 109">
                <a:extLst>
                  <a:ext uri="{FF2B5EF4-FFF2-40B4-BE49-F238E27FC236}">
                    <a16:creationId xmlns:a16="http://schemas.microsoft.com/office/drawing/2014/main" id="{92D4643F-58B8-1116-B39F-603F31642342}"/>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1" name="Rectangle 110">
                <a:extLst>
                  <a:ext uri="{FF2B5EF4-FFF2-40B4-BE49-F238E27FC236}">
                    <a16:creationId xmlns:a16="http://schemas.microsoft.com/office/drawing/2014/main" id="{678A6386-B8F7-CC34-5698-A88B7FB9A02E}"/>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2" name="Rectangle 111">
                <a:extLst>
                  <a:ext uri="{FF2B5EF4-FFF2-40B4-BE49-F238E27FC236}">
                    <a16:creationId xmlns:a16="http://schemas.microsoft.com/office/drawing/2014/main" id="{BD7796C9-BAE1-A71D-1DAF-255B5AFEA0E4}"/>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3" name="Rectangle 112">
                <a:extLst>
                  <a:ext uri="{FF2B5EF4-FFF2-40B4-BE49-F238E27FC236}">
                    <a16:creationId xmlns:a16="http://schemas.microsoft.com/office/drawing/2014/main" id="{C58D4754-6014-ADB1-D277-ECF8C8734BFB}"/>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4" name="Rectangle 113">
                <a:extLst>
                  <a:ext uri="{FF2B5EF4-FFF2-40B4-BE49-F238E27FC236}">
                    <a16:creationId xmlns:a16="http://schemas.microsoft.com/office/drawing/2014/main" id="{00B38C09-699F-F62E-5955-33BF07453BCC}"/>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5" name="Rectangle 114">
                <a:extLst>
                  <a:ext uri="{FF2B5EF4-FFF2-40B4-BE49-F238E27FC236}">
                    <a16:creationId xmlns:a16="http://schemas.microsoft.com/office/drawing/2014/main" id="{CCE10C63-367B-902A-0952-DF182EDD62F3}"/>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5" name="Rectangle 204">
                <a:extLst>
                  <a:ext uri="{FF2B5EF4-FFF2-40B4-BE49-F238E27FC236}">
                    <a16:creationId xmlns:a16="http://schemas.microsoft.com/office/drawing/2014/main" id="{03257C54-9C82-5DC9-27D1-72BFC4E46D43}"/>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6" name="Rectangle 205">
                <a:extLst>
                  <a:ext uri="{FF2B5EF4-FFF2-40B4-BE49-F238E27FC236}">
                    <a16:creationId xmlns:a16="http://schemas.microsoft.com/office/drawing/2014/main" id="{9AC0A1F4-0E48-0BE2-0D43-F27362C5004B}"/>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7" name="Rectangle 206">
                <a:extLst>
                  <a:ext uri="{FF2B5EF4-FFF2-40B4-BE49-F238E27FC236}">
                    <a16:creationId xmlns:a16="http://schemas.microsoft.com/office/drawing/2014/main" id="{EFFA4078-36B3-B28E-94B6-B677DD73E6CD}"/>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8" name="Rectangle 207">
                <a:extLst>
                  <a:ext uri="{FF2B5EF4-FFF2-40B4-BE49-F238E27FC236}">
                    <a16:creationId xmlns:a16="http://schemas.microsoft.com/office/drawing/2014/main" id="{64558983-D989-DAB1-6586-E5AA98640BD4}"/>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9" name="Rectangle 208">
                <a:extLst>
                  <a:ext uri="{FF2B5EF4-FFF2-40B4-BE49-F238E27FC236}">
                    <a16:creationId xmlns:a16="http://schemas.microsoft.com/office/drawing/2014/main" id="{647F8E56-A9BE-7C45-1992-0BF30CF2CDCC}"/>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6" name="Group 95">
              <a:extLst>
                <a:ext uri="{FF2B5EF4-FFF2-40B4-BE49-F238E27FC236}">
                  <a16:creationId xmlns:a16="http://schemas.microsoft.com/office/drawing/2014/main" id="{DC965D49-F668-B5AE-6678-C08F4E4F969E}"/>
                </a:ext>
              </a:extLst>
            </p:cNvPr>
            <p:cNvGrpSpPr/>
            <p:nvPr/>
          </p:nvGrpSpPr>
          <p:grpSpPr>
            <a:xfrm>
              <a:off x="971112" y="0"/>
              <a:ext cx="10247475" cy="6858000"/>
              <a:chOff x="971112" y="0"/>
              <a:chExt cx="10247475" cy="6858000"/>
            </a:xfrm>
          </p:grpSpPr>
          <p:cxnSp>
            <p:nvCxnSpPr>
              <p:cNvPr id="97" name="Straight Connector 96">
                <a:extLst>
                  <a:ext uri="{FF2B5EF4-FFF2-40B4-BE49-F238E27FC236}">
                    <a16:creationId xmlns:a16="http://schemas.microsoft.com/office/drawing/2014/main" id="{68FC7EA2-2B38-CE42-DAA6-46E2A2926DE6}"/>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CF6B670-375B-631E-06B7-676EC936DBF1}"/>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900D511-7CD5-18DD-B2E4-01EC2641C1A4}"/>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CD0CADB-7AA4-7136-279B-EB3286BD7B1E}"/>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0543C8-3821-531D-C182-A40FA7C373F8}"/>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1DE8E4F-ECD1-FF09-43AC-0BC79322255F}"/>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5A17C5-CF87-DC48-AEC8-07A272BB49A3}"/>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5D82971-CD13-3A45-EB30-B6E74B4D533F}"/>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7D7205F-C518-C859-E322-450921B1071F}"/>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7C384DA-8CD6-18EC-FEA4-3875E8E25EB9}"/>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14746B-23CC-4D09-1AF1-941D3120804D}"/>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FDA74A-1717-9662-CBA4-98E1317A18C5}"/>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358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1_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p:nvSpPr>
        <p:spPr>
          <a:xfrm>
            <a:off x="606392" y="1084246"/>
            <a:ext cx="10876547" cy="4880008"/>
          </a:xfrm>
          <a:prstGeom prst="rect">
            <a:avLst/>
          </a:prstGeom>
          <a:noFill/>
        </p:spPr>
        <p:txBody>
          <a:bodyPr wrap="square" lIns="0" tIns="0" rIns="0" bIns="0" rtlCol="0" anchor="ctr">
            <a:noAutofit/>
          </a:bodyPr>
          <a:lstStyle/>
          <a:p>
            <a:pPr algn="ctr">
              <a:lnSpc>
                <a:spcPct val="90000"/>
              </a:lnSpc>
              <a:spcAft>
                <a:spcPts val="3000"/>
              </a:spcAft>
            </a:pPr>
            <a:r>
              <a:rPr lang="en-US" sz="11000" spc="0">
                <a:solidFill>
                  <a:schemeClr val="bg1"/>
                </a:solidFill>
                <a:latin typeface="+mj-lt"/>
              </a:rPr>
              <a:t>DO NOT USE </a:t>
            </a:r>
            <a:endParaRPr lang="en-US" sz="11000" spc="300">
              <a:solidFill>
                <a:schemeClr val="bg1"/>
              </a:solidFill>
              <a:latin typeface="+mj-lt"/>
            </a:endParaRPr>
          </a:p>
          <a:p>
            <a:pPr algn="ctr">
              <a:lnSpc>
                <a:spcPct val="90000"/>
              </a:lnSpc>
            </a:pPr>
            <a:r>
              <a:rPr lang="en-US" sz="4400" spc="0">
                <a:solidFill>
                  <a:schemeClr val="bg1"/>
                </a:solidFill>
              </a:rPr>
              <a:t>All layouts past this are </a:t>
            </a:r>
            <a:r>
              <a:rPr lang="en-US" sz="4400" spc="0">
                <a:solidFill>
                  <a:schemeClr val="bg1"/>
                </a:solidFill>
                <a:latin typeface="Metropolis Semi Bold" panose="00000700000000000000" pitchFamily="2" charset="0"/>
              </a:rPr>
              <a:t>not</a:t>
            </a:r>
            <a:br>
              <a:rPr lang="en-US" sz="4400" spc="0">
                <a:solidFill>
                  <a:schemeClr val="bg1"/>
                </a:solidFill>
                <a:latin typeface="Metropolis Semi Bold" panose="00000700000000000000" pitchFamily="2" charset="0"/>
              </a:rPr>
            </a:br>
            <a:r>
              <a:rPr lang="en-US" sz="4400" spc="0">
                <a:solidFill>
                  <a:schemeClr val="bg1"/>
                </a:solidFill>
                <a:latin typeface="Metropolis Semi Bold" panose="00000700000000000000" pitchFamily="2" charset="0"/>
              </a:rPr>
              <a:t>part of this template</a:t>
            </a:r>
          </a:p>
        </p:txBody>
      </p:sp>
      <p:sp>
        <p:nvSpPr>
          <p:cNvPr id="4" name="Rectangle 3">
            <a:extLst>
              <a:ext uri="{FF2B5EF4-FFF2-40B4-BE49-F238E27FC236}">
                <a16:creationId xmlns:a16="http://schemas.microsoft.com/office/drawing/2014/main" id="{4E86A546-0927-22B6-2A68-5F56B6824FB5}"/>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7" name="TextBox 6">
            <a:extLst>
              <a:ext uri="{FF2B5EF4-FFF2-40B4-BE49-F238E27FC236}">
                <a16:creationId xmlns:a16="http://schemas.microsoft.com/office/drawing/2014/main" id="{80ED527F-D75A-337A-9C68-479FB0C4A3C3}"/>
              </a:ext>
            </a:extLst>
          </p:cNvPr>
          <p:cNvSpPr txBox="1"/>
          <p:nvPr userDrawn="1"/>
        </p:nvSpPr>
        <p:spPr>
          <a:xfrm>
            <a:off x="606392" y="1084246"/>
            <a:ext cx="10876547" cy="4880008"/>
          </a:xfrm>
          <a:prstGeom prst="rect">
            <a:avLst/>
          </a:prstGeom>
          <a:noFill/>
        </p:spPr>
        <p:txBody>
          <a:bodyPr wrap="square" lIns="0" tIns="0" rIns="0" bIns="0" rtlCol="0" anchor="ctr">
            <a:noAutofit/>
          </a:bodyPr>
          <a:lstStyle/>
          <a:p>
            <a:pPr algn="ctr">
              <a:lnSpc>
                <a:spcPct val="90000"/>
              </a:lnSpc>
              <a:spcAft>
                <a:spcPts val="3000"/>
              </a:spcAft>
            </a:pPr>
            <a:r>
              <a:rPr lang="en-US" sz="11000" spc="0">
                <a:solidFill>
                  <a:schemeClr val="bg1"/>
                </a:solidFill>
                <a:latin typeface="+mj-lt"/>
              </a:rPr>
              <a:t>DO NOT USE </a:t>
            </a:r>
            <a:endParaRPr lang="en-US" sz="11000" spc="300">
              <a:solidFill>
                <a:schemeClr val="bg1"/>
              </a:solidFill>
              <a:latin typeface="+mj-lt"/>
            </a:endParaRPr>
          </a:p>
          <a:p>
            <a:pPr algn="ctr">
              <a:lnSpc>
                <a:spcPct val="90000"/>
              </a:lnSpc>
            </a:pPr>
            <a:r>
              <a:rPr lang="en-US" sz="4400" spc="0">
                <a:solidFill>
                  <a:schemeClr val="bg1"/>
                </a:solidFill>
              </a:rPr>
              <a:t>All layouts past this are </a:t>
            </a:r>
            <a:r>
              <a:rPr lang="en-US" sz="4400" spc="0">
                <a:solidFill>
                  <a:schemeClr val="bg1"/>
                </a:solidFill>
                <a:latin typeface="Metropolis Semi Bold" panose="00000700000000000000" pitchFamily="2" charset="0"/>
              </a:rPr>
              <a:t>not</a:t>
            </a:r>
            <a:br>
              <a:rPr lang="en-US" sz="4400" spc="0">
                <a:solidFill>
                  <a:schemeClr val="bg1"/>
                </a:solidFill>
                <a:latin typeface="Metropolis Semi Bold" panose="00000700000000000000" pitchFamily="2" charset="0"/>
              </a:rPr>
            </a:br>
            <a:r>
              <a:rPr lang="en-US" sz="4400" spc="0">
                <a:solidFill>
                  <a:schemeClr val="bg1"/>
                </a:solidFill>
                <a:latin typeface="Metropolis Semi Bold" panose="00000700000000000000" pitchFamily="2" charset="0"/>
              </a:rPr>
              <a:t>part of this template</a:t>
            </a:r>
          </a:p>
        </p:txBody>
      </p:sp>
    </p:spTree>
    <p:extLst>
      <p:ext uri="{BB962C8B-B14F-4D97-AF65-F5344CB8AC3E}">
        <p14:creationId xmlns:p14="http://schemas.microsoft.com/office/powerpoint/2010/main" val="36923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2_Title, Subtitle and Content">
  <p:cSld name="2_Title, Subtitle and Content">
    <p:spTree>
      <p:nvGrpSpPr>
        <p:cNvPr id="1" name="Shape 90"/>
        <p:cNvGrpSpPr/>
        <p:nvPr/>
      </p:nvGrpSpPr>
      <p:grpSpPr>
        <a:xfrm>
          <a:off x="0" y="0"/>
          <a:ext cx="0" cy="0"/>
          <a:chOff x="0" y="0"/>
          <a:chExt cx="0" cy="0"/>
        </a:xfrm>
      </p:grpSpPr>
      <p:sp>
        <p:nvSpPr>
          <p:cNvPr id="91" name="Google Shape;91;p9"/>
          <p:cNvSpPr txBox="1">
            <a:spLocks noGrp="1"/>
          </p:cNvSpPr>
          <p:nvPr>
            <p:ph type="body" idx="1"/>
          </p:nvPr>
        </p:nvSpPr>
        <p:spPr>
          <a:xfrm>
            <a:off x="579809" y="1600201"/>
            <a:ext cx="10972800" cy="4572000"/>
          </a:xfrm>
          <a:prstGeom prst="rect">
            <a:avLst/>
          </a:prstGeom>
          <a:noFill/>
          <a:ln>
            <a:noFill/>
          </a:ln>
        </p:spPr>
        <p:txBody>
          <a:bodyPr spcFirstLastPara="1" wrap="square" lIns="0" tIns="0" rIns="0" bIns="0" anchor="t" anchorCtr="0">
            <a:noAutofit/>
          </a:bodyPr>
          <a:lstStyle>
            <a:lvl1pPr marL="457063" lvl="0" indent="-342797" algn="l">
              <a:lnSpc>
                <a:spcPct val="100000"/>
              </a:lnSpc>
              <a:spcBef>
                <a:spcPts val="1500"/>
              </a:spcBef>
              <a:spcAft>
                <a:spcPts val="0"/>
              </a:spcAft>
              <a:buSzPts val="1800"/>
              <a:buChar char="​"/>
              <a:defRPr b="0" i="0">
                <a:latin typeface="Metropolis" pitchFamily="2" charset="77"/>
              </a:defRPr>
            </a:lvl1pPr>
            <a:lvl2pPr marL="914126" lvl="1" indent="-331370" algn="l">
              <a:lnSpc>
                <a:spcPct val="100000"/>
              </a:lnSpc>
              <a:spcBef>
                <a:spcPts val="300"/>
              </a:spcBef>
              <a:spcAft>
                <a:spcPts val="0"/>
              </a:spcAft>
              <a:buSzPts val="1620"/>
              <a:buChar char="•"/>
              <a:defRPr/>
            </a:lvl2pPr>
            <a:lvl3pPr marL="1371189" lvl="2" indent="-331370" algn="l">
              <a:lnSpc>
                <a:spcPct val="100000"/>
              </a:lnSpc>
              <a:spcBef>
                <a:spcPts val="300"/>
              </a:spcBef>
              <a:spcAft>
                <a:spcPts val="0"/>
              </a:spcAft>
              <a:buSzPts val="1620"/>
              <a:buChar char="–"/>
              <a:defRPr/>
            </a:lvl3pPr>
            <a:lvl4pPr marL="1828251" lvl="3" indent="-331370" algn="l">
              <a:lnSpc>
                <a:spcPct val="100000"/>
              </a:lnSpc>
              <a:spcBef>
                <a:spcPts val="300"/>
              </a:spcBef>
              <a:spcAft>
                <a:spcPts val="0"/>
              </a:spcAft>
              <a:buSzPts val="1620"/>
              <a:buChar char="•"/>
              <a:defRPr/>
            </a:lvl4pPr>
            <a:lvl5pPr marL="2285314" lvl="4" indent="-308517" algn="l">
              <a:lnSpc>
                <a:spcPct val="100000"/>
              </a:lnSpc>
              <a:spcBef>
                <a:spcPts val="300"/>
              </a:spcBef>
              <a:spcAft>
                <a:spcPts val="0"/>
              </a:spcAft>
              <a:buSzPts val="1260"/>
              <a:buChar char="–"/>
              <a:defRPr/>
            </a:lvl5pPr>
            <a:lvl6pPr marL="2742377" lvl="5" indent="-342797" algn="l">
              <a:lnSpc>
                <a:spcPct val="100000"/>
              </a:lnSpc>
              <a:spcBef>
                <a:spcPts val="1799"/>
              </a:spcBef>
              <a:spcAft>
                <a:spcPts val="0"/>
              </a:spcAft>
              <a:buSzPts val="1800"/>
              <a:buAutoNum type="arabicPeriod"/>
              <a:defRPr/>
            </a:lvl6pPr>
            <a:lvl7pPr marL="3199440" lvl="6" indent="-331371" algn="l">
              <a:lnSpc>
                <a:spcPct val="100000"/>
              </a:lnSpc>
              <a:spcBef>
                <a:spcPts val="300"/>
              </a:spcBef>
              <a:spcAft>
                <a:spcPts val="0"/>
              </a:spcAft>
              <a:buSzPts val="1620"/>
              <a:buAutoNum type="alphaLcPeriod"/>
              <a:defRPr/>
            </a:lvl7pPr>
            <a:lvl8pPr marL="3656503" lvl="7" indent="-331371" algn="l">
              <a:lnSpc>
                <a:spcPct val="90000"/>
              </a:lnSpc>
              <a:spcBef>
                <a:spcPts val="600"/>
              </a:spcBef>
              <a:spcAft>
                <a:spcPts val="0"/>
              </a:spcAft>
              <a:buSzPts val="1620"/>
              <a:buAutoNum type="romanLcPeriod"/>
              <a:defRPr/>
            </a:lvl8pPr>
            <a:lvl9pPr marL="4113566" lvl="8" indent="-331371" algn="l">
              <a:lnSpc>
                <a:spcPct val="100000"/>
              </a:lnSpc>
              <a:spcBef>
                <a:spcPts val="1799"/>
              </a:spcBef>
              <a:spcAft>
                <a:spcPts val="0"/>
              </a:spcAft>
              <a:buSzPts val="1620"/>
              <a:buAutoNum type="alphaUcPeriod"/>
              <a:defRPr/>
            </a:lvl9pPr>
          </a:lstStyle>
          <a:p>
            <a:endParaRPr/>
          </a:p>
        </p:txBody>
      </p:sp>
      <p:sp>
        <p:nvSpPr>
          <p:cNvPr id="92" name="Google Shape;92;p9"/>
          <p:cNvSpPr txBox="1"/>
          <p:nvPr/>
        </p:nvSpPr>
        <p:spPr>
          <a:xfrm>
            <a:off x="11490941" y="6388101"/>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1"/>
                </a:solidFill>
                <a:latin typeface="Arial"/>
                <a:ea typeface="Arial"/>
                <a:cs typeface="Arial"/>
                <a:sym typeface="Arial"/>
              </a:rPr>
              <a:pPr marL="0" marR="0" lvl="0" indent="0" algn="r" rtl="0">
                <a:lnSpc>
                  <a:spcPct val="90000"/>
                </a:lnSpc>
                <a:spcBef>
                  <a:spcPts val="0"/>
                </a:spcBef>
                <a:spcAft>
                  <a:spcPts val="0"/>
                </a:spcAft>
                <a:buNone/>
              </a:pPr>
              <a:t>‹#›</a:t>
            </a:fld>
            <a:endParaRPr sz="1799">
              <a:solidFill>
                <a:schemeClr val="dk1"/>
              </a:solidFill>
              <a:latin typeface="Arial"/>
              <a:ea typeface="Arial"/>
              <a:cs typeface="Arial"/>
              <a:sym typeface="Arial"/>
            </a:endParaRPr>
          </a:p>
        </p:txBody>
      </p:sp>
      <p:sp>
        <p:nvSpPr>
          <p:cNvPr id="93" name="Google Shape;93;p9"/>
          <p:cNvSpPr txBox="1">
            <a:spLocks noGrp="1"/>
          </p:cNvSpPr>
          <p:nvPr>
            <p:ph type="subTitle" idx="2"/>
          </p:nvPr>
        </p:nvSpPr>
        <p:spPr>
          <a:xfrm>
            <a:off x="579809" y="811830"/>
            <a:ext cx="10987800" cy="247800"/>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1800"/>
              <a:buNone/>
              <a:defRPr sz="1999" b="0" i="0">
                <a:solidFill>
                  <a:schemeClr val="accent4"/>
                </a:solidFill>
                <a:latin typeface="Metropolis Light" pitchFamily="2" charset="77"/>
              </a:defRPr>
            </a:lvl1pPr>
            <a:lvl2pPr lvl="1" algn="ctr">
              <a:lnSpc>
                <a:spcPct val="100000"/>
              </a:lnSpc>
              <a:spcBef>
                <a:spcPts val="300"/>
              </a:spcBef>
              <a:spcAft>
                <a:spcPts val="0"/>
              </a:spcAft>
              <a:buSzPts val="1800"/>
              <a:buNone/>
              <a:defRPr sz="1999"/>
            </a:lvl2pPr>
            <a:lvl3pPr lvl="2" algn="ctr">
              <a:lnSpc>
                <a:spcPct val="100000"/>
              </a:lnSpc>
              <a:spcBef>
                <a:spcPts val="300"/>
              </a:spcBef>
              <a:spcAft>
                <a:spcPts val="0"/>
              </a:spcAft>
              <a:buSzPts val="1620"/>
              <a:buNone/>
              <a:defRPr sz="1799"/>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799"/>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799"/>
              </a:spcBef>
              <a:spcAft>
                <a:spcPts val="0"/>
              </a:spcAft>
              <a:buSzPts val="1440"/>
              <a:buNone/>
              <a:defRPr sz="1600"/>
            </a:lvl9pPr>
          </a:lstStyle>
          <a:p>
            <a:endParaRPr/>
          </a:p>
        </p:txBody>
      </p:sp>
      <p:sp>
        <p:nvSpPr>
          <p:cNvPr id="94" name="Google Shape;94;p9"/>
          <p:cNvSpPr txBox="1">
            <a:spLocks noGrp="1"/>
          </p:cNvSpPr>
          <p:nvPr>
            <p:ph type="title"/>
          </p:nvPr>
        </p:nvSpPr>
        <p:spPr>
          <a:xfrm>
            <a:off x="579809" y="412751"/>
            <a:ext cx="11001000"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None/>
              <a:defRPr b="0" i="0">
                <a:latin typeface="Metropolis Light" pitchFamily="2" charset="77"/>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05668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_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406098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91072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VMworld2021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DEBC-E35E-2844-88EB-6382C5BD44B2}"/>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312B300-8136-1A46-B8B4-4E027C406D3A}"/>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953D6B61-F419-BC42-9946-6DC615CAEBA0}"/>
              </a:ext>
            </a:extLst>
          </p:cNvPr>
          <p:cNvSpPr>
            <a:spLocks noGrp="1"/>
          </p:cNvSpPr>
          <p:nvPr>
            <p:ph type="sldNum" sz="quarter" idx="11"/>
          </p:nvPr>
        </p:nvSpPr>
        <p:spPr/>
        <p:txBody>
          <a:bodyPr/>
          <a:lstStyle/>
          <a:p>
            <a:fld id="{3BD295A3-96FB-4E80-91AF-4225D266C57B}" type="slidenum">
              <a:rPr lang="en-US" smtClean="0"/>
              <a:t>‹#›</a:t>
            </a:fld>
            <a:endParaRPr lang="en-US"/>
          </a:p>
        </p:txBody>
      </p:sp>
    </p:spTree>
    <p:extLst>
      <p:ext uri="{BB962C8B-B14F-4D97-AF65-F5344CB8AC3E}">
        <p14:creationId xmlns:p14="http://schemas.microsoft.com/office/powerpoint/2010/main" val="43026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494F1AFB-CF5E-3C46-B324-A80949A3F5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0892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200">
                <a:solidFill>
                  <a:schemeClr val="tx2"/>
                </a:solidFill>
              </a:defRPr>
            </a:lvl1pPr>
          </a:lstStyle>
          <a:p>
            <a:pPr lvl="0"/>
            <a:r>
              <a:rPr lang="en-US"/>
              <a:t>Date</a:t>
            </a:r>
          </a:p>
        </p:txBody>
      </p:sp>
    </p:spTree>
    <p:extLst>
      <p:ext uri="{BB962C8B-B14F-4D97-AF65-F5344CB8AC3E}">
        <p14:creationId xmlns:p14="http://schemas.microsoft.com/office/powerpoint/2010/main" val="152979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Speaker Name and pronouns">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Role at VMwar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sp>
        <p:nvSpPr>
          <p:cNvPr id="16" name="Date">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5402202" cy="267221"/>
          </a:xfrm>
        </p:spPr>
        <p:txBody>
          <a:bodyPr/>
          <a:lstStyle>
            <a:lvl1pPr algn="l">
              <a:buNone/>
              <a:defRPr sz="12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8139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Speaker Name and pronouns">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Role at VMwar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a:t>Role / Division at VMware</a:t>
            </a:r>
          </a:p>
        </p:txBody>
      </p:sp>
      <p:sp>
        <p:nvSpPr>
          <p:cNvPr id="16" name="Date">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5402202" cy="267221"/>
          </a:xfrm>
        </p:spPr>
        <p:txBody>
          <a:bodyPr/>
          <a:lstStyle>
            <a:lvl1pPr algn="l">
              <a:buNone/>
              <a:defRPr sz="12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35263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10289" y="1318585"/>
            <a:ext cx="2102431" cy="381000"/>
          </a:xfrm>
        </p:spPr>
        <p:txBody>
          <a:bodyPr/>
          <a:lstStyle>
            <a:lvl1pPr>
              <a:defRPr lang="en-US" sz="3200" kern="1200" dirty="0">
                <a:solidFill>
                  <a:schemeClr val="accent2"/>
                </a:solidFill>
                <a:latin typeface="+mj-lt"/>
                <a:ea typeface="+mn-ea"/>
                <a:cs typeface="+mn-cs"/>
              </a:defRPr>
            </a:lvl1pPr>
          </a:lstStyle>
          <a:p>
            <a:r>
              <a:rPr lang="en-US"/>
              <a:t>Agenda</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text </a:t>
            </a:r>
            <a:br>
              <a:rPr lang="en-US"/>
            </a:br>
            <a:r>
              <a:rPr lang="en-US"/>
              <a:t>Second level</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167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07991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2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3473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3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4736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7_Section Header with Photo">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9153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8_Section Header with Photo">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2220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8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6971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0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630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1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51612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3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5425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2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5716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8896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1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97018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2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8060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_Quote with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243840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23841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9646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77287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70562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wo-Content Balanced – Colo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683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marL="1147763" indent="0">
              <a:buNone/>
              <a:defRPr lang="en-US" sz="1200" dirty="0"/>
            </a:lvl6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spcBef>
                <a:spcPts val="1500"/>
              </a:spcBef>
            </a:pPr>
            <a:r>
              <a:rPr lang="en-US"/>
              <a:t>Click to add text</a:t>
            </a:r>
          </a:p>
          <a:p>
            <a:pPr lvl="1">
              <a:spcBef>
                <a:spcPts val="300"/>
              </a:spcBef>
            </a:pPr>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6345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8964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09113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2689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140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326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5313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28906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85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3220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93488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4191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2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8738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040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07465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2786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Big Statement with Ico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306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Big Statement with Icon – Gree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89202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Big Statement with Icon – Purple">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198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9285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03893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0868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66160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96650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95923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78625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76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65177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50/50 Split Layout">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1A892296-4369-1CF8-025E-F7F892E359C4}"/>
              </a:ext>
            </a:extLst>
          </p:cNvPr>
          <p:cNvPicPr>
            <a:picLocks noChangeAspect="1"/>
          </p:cNvPicPr>
          <p:nvPr/>
        </p:nvPicPr>
        <p:blipFill>
          <a:blip r:embed="rId2"/>
          <a:stretch>
            <a:fillRect/>
          </a:stretch>
        </p:blipFill>
        <p:spPr>
          <a:xfrm>
            <a:off x="0" y="560"/>
            <a:ext cx="12188825" cy="6856880"/>
          </a:xfrm>
          <a:prstGeom prst="rect">
            <a:avLst/>
          </a:prstGeom>
        </p:spPr>
      </p:pic>
      <p:sp>
        <p:nvSpPr>
          <p:cNvPr id="6" name="Title">
            <a:extLst>
              <a:ext uri="{FF2B5EF4-FFF2-40B4-BE49-F238E27FC236}">
                <a16:creationId xmlns:a16="http://schemas.microsoft.com/office/drawing/2014/main" id="{4D11E31A-D6EF-4433-B52E-2EC9B3888FF7}"/>
              </a:ext>
            </a:extLst>
          </p:cNvPr>
          <p:cNvSpPr>
            <a:spLocks noGrp="1"/>
          </p:cNvSpPr>
          <p:nvPr>
            <p:ph type="body" sz="quarter" idx="19" hasCustomPrompt="1"/>
          </p:nvPr>
        </p:nvSpPr>
        <p:spPr>
          <a:xfrm>
            <a:off x="618067" y="1892299"/>
            <a:ext cx="4224338" cy="2166938"/>
          </a:xfrm>
        </p:spPr>
        <p:txBody>
          <a:bodyPr anchor="b" anchorCtr="0"/>
          <a:lstStyle>
            <a:lvl1pPr marL="0" algn="l" defTabSz="914400" rtl="0" eaLnBrk="1" latinLnBrk="0" hangingPunct="1">
              <a:lnSpc>
                <a:spcPct val="93000"/>
              </a:lnSpc>
              <a:spcAft>
                <a:spcPts val="200"/>
              </a:spcAft>
              <a:defRPr lang="en-US" sz="4400" kern="1200" dirty="0">
                <a:solidFill>
                  <a:schemeClr val="tx2"/>
                </a:solidFill>
                <a:latin typeface="+mj-lt"/>
                <a:ea typeface="+mn-ea"/>
                <a:cs typeface="+mn-cs"/>
              </a:defRPr>
            </a:lvl1pPr>
          </a:lstStyle>
          <a:p>
            <a:pPr lvl="0"/>
            <a:r>
              <a:rPr lang="en-US"/>
              <a:t>Click Here</a:t>
            </a:r>
            <a:br>
              <a:rPr lang="en-US"/>
            </a:br>
            <a:r>
              <a:rPr lang="en-US"/>
              <a:t>to Add Title</a:t>
            </a:r>
          </a:p>
        </p:txBody>
      </p:sp>
      <p:sp>
        <p:nvSpPr>
          <p:cNvPr id="18" name="Subtitle">
            <a:extLst>
              <a:ext uri="{FF2B5EF4-FFF2-40B4-BE49-F238E27FC236}">
                <a16:creationId xmlns:a16="http://schemas.microsoft.com/office/drawing/2014/main" id="{AE6131F6-C428-489B-94B0-3096FF145DF0}"/>
              </a:ext>
            </a:extLst>
          </p:cNvPr>
          <p:cNvSpPr>
            <a:spLocks noGrp="1"/>
          </p:cNvSpPr>
          <p:nvPr>
            <p:ph type="body" sz="quarter" idx="20" hasCustomPrompt="1"/>
          </p:nvPr>
        </p:nvSpPr>
        <p:spPr>
          <a:xfrm>
            <a:off x="610130" y="4085696"/>
            <a:ext cx="4275137" cy="533400"/>
          </a:xfrm>
        </p:spPr>
        <p:txBody>
          <a:bodyPr/>
          <a:lstStyle>
            <a:lvl1pPr marL="41275" indent="1588" algn="l" defTabSz="914400" rtl="0" eaLnBrk="1" latinLnBrk="0" hangingPunct="1">
              <a:lnSpc>
                <a:spcPct val="90000"/>
              </a:lnSpc>
              <a:spcBef>
                <a:spcPct val="0"/>
              </a:spcBef>
              <a:defRPr lang="en-US" sz="1600" kern="1200" dirty="0">
                <a:solidFill>
                  <a:schemeClr val="tx1"/>
                </a:solidFill>
                <a:latin typeface="+mn-lt"/>
                <a:ea typeface="+mn-ea"/>
                <a:cs typeface="+mn-cs"/>
              </a:defRPr>
            </a:lvl1pPr>
          </a:lstStyle>
          <a:p>
            <a:pPr lvl="0"/>
            <a:r>
              <a:rPr lang="en-US"/>
              <a:t>Click here to add optional subtitle</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680200" y="1202267"/>
            <a:ext cx="4954871" cy="4580466"/>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 </a:t>
            </a:r>
          </a:p>
        </p:txBody>
      </p:sp>
      <p:sp>
        <p:nvSpPr>
          <p:cNvPr id="2" name="Freeform: Shape 1">
            <a:extLst>
              <a:ext uri="{FF2B5EF4-FFF2-40B4-BE49-F238E27FC236}">
                <a16:creationId xmlns:a16="http://schemas.microsoft.com/office/drawing/2014/main" id="{166C2352-4BF7-C555-AC87-A4D6F2537CC4}"/>
              </a:ext>
            </a:extLst>
          </p:cNvPr>
          <p:cNvSpPr/>
          <p:nvPr/>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3" name="Freeform: Shape 2">
            <a:extLst>
              <a:ext uri="{FF2B5EF4-FFF2-40B4-BE49-F238E27FC236}">
                <a16:creationId xmlns:a16="http://schemas.microsoft.com/office/drawing/2014/main" id="{57AB0F9F-3042-9EB5-B43B-F1B8FAA6A7F7}"/>
              </a:ext>
            </a:extLst>
          </p:cNvPr>
          <p:cNvSpPr/>
          <p:nvPr/>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F32FFDEB-9851-5800-CA91-05E0E4FA3DBF}"/>
              </a:ext>
            </a:extLst>
          </p:cNvPr>
          <p:cNvSpPr/>
          <p:nvPr/>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pic>
        <p:nvPicPr>
          <p:cNvPr id="9" name="Picture 8" descr="Shape&#10;&#10;Description automatically generated">
            <a:extLst>
              <a:ext uri="{FF2B5EF4-FFF2-40B4-BE49-F238E27FC236}">
                <a16:creationId xmlns:a16="http://schemas.microsoft.com/office/drawing/2014/main" id="{9BE02673-BB8E-D86F-F1DB-E88095DA07C0}"/>
              </a:ext>
            </a:extLst>
          </p:cNvPr>
          <p:cNvPicPr>
            <a:picLocks noChangeAspect="1"/>
          </p:cNvPicPr>
          <p:nvPr userDrawn="1"/>
        </p:nvPicPr>
        <p:blipFill>
          <a:blip r:embed="rId2"/>
          <a:stretch>
            <a:fillRect/>
          </a:stretch>
        </p:blipFill>
        <p:spPr>
          <a:xfrm>
            <a:off x="0" y="560"/>
            <a:ext cx="12188825" cy="6856880"/>
          </a:xfrm>
          <a:prstGeom prst="rect">
            <a:avLst/>
          </a:prstGeom>
        </p:spPr>
      </p:pic>
      <p:sp>
        <p:nvSpPr>
          <p:cNvPr id="10" name="Freeform: Shape 9">
            <a:extLst>
              <a:ext uri="{FF2B5EF4-FFF2-40B4-BE49-F238E27FC236}">
                <a16:creationId xmlns:a16="http://schemas.microsoft.com/office/drawing/2014/main" id="{B9871983-F262-41E3-E4A4-0489F479A2AA}"/>
              </a:ext>
            </a:extLst>
          </p:cNvPr>
          <p:cNvSpPr/>
          <p:nvPr userDrawn="1"/>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4EBE93BD-E526-9131-02C6-6354BA1553B3}"/>
              </a:ext>
            </a:extLst>
          </p:cNvPr>
          <p:cNvSpPr/>
          <p:nvPr userDrawn="1"/>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F50267C2-CF36-3A85-1CB3-40B13D15BA0F}"/>
              </a:ext>
            </a:extLst>
          </p:cNvPr>
          <p:cNvSpPr/>
          <p:nvPr userDrawn="1"/>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spTree>
    <p:extLst>
      <p:ext uri="{BB962C8B-B14F-4D97-AF65-F5344CB8AC3E}">
        <p14:creationId xmlns:p14="http://schemas.microsoft.com/office/powerpoint/2010/main" val="25423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700" dirty="0">
                <a:solidFill>
                  <a:schemeClr val="bg1"/>
                </a:solidFill>
                <a:latin typeface="+mj-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Arial" panose="020B0604020202020204" pitchFamily="34" charset="0"/>
              </a:rPr>
              <a:t>│</a:t>
            </a:r>
            <a:r>
              <a:rPr lang="en-US" sz="800" kern="1200" dirty="0">
                <a:solidFill>
                  <a:schemeClr val="bg1"/>
                </a:solidFill>
                <a:latin typeface="+mn-lt"/>
                <a:ea typeface="Verdana" panose="020B0604030504040204" pitchFamily="34" charset="0"/>
                <a:cs typeface="Verdana" panose="020B0604030504040204" pitchFamily="34" charset="0"/>
              </a:rPr>
              <a:t> </a:t>
            </a:r>
            <a:r>
              <a:rPr lang="en-US" sz="800" dirty="0">
                <a:solidFill>
                  <a:schemeClr val="bg1"/>
                </a:solidFill>
                <a:latin typeface="+mj-lt"/>
                <a:ea typeface="Verdana" panose="020B0604030504040204" pitchFamily="34" charset="0"/>
                <a:cs typeface="Verdana" panose="020B0604030504040204" pitchFamily="34" charset="0"/>
              </a:rPr>
              <a:t>©2022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p:nvSpPr>
        <p:spPr bwMode="gray">
          <a:xfrm>
            <a:off x="609801" y="2064665"/>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p:nvSpPr>
        <p:spPr bwMode="gray">
          <a:xfrm>
            <a:off x="9744474" y="2064665"/>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4" name="Oval 23">
            <a:extLst>
              <a:ext uri="{FF2B5EF4-FFF2-40B4-BE49-F238E27FC236}">
                <a16:creationId xmlns:a16="http://schemas.microsoft.com/office/drawing/2014/main" id="{C551C90A-573F-4E4A-9359-5C7B0F546BF9}"/>
              </a:ext>
            </a:extLst>
          </p:cNvPr>
          <p:cNvSpPr/>
          <p:nvPr/>
        </p:nvSpPr>
        <p:spPr bwMode="gray">
          <a:xfrm>
            <a:off x="5201381" y="2064665"/>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sz="1799">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p:nvSpPr>
        <p:spPr bwMode="gray">
          <a:xfrm>
            <a:off x="2892453" y="2064665"/>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93" name="Oval 92">
            <a:extLst>
              <a:ext uri="{FF2B5EF4-FFF2-40B4-BE49-F238E27FC236}">
                <a16:creationId xmlns:a16="http://schemas.microsoft.com/office/drawing/2014/main" id="{026B9B36-08E7-4664-970C-13123F24C793}"/>
              </a:ext>
            </a:extLst>
          </p:cNvPr>
          <p:cNvSpPr/>
          <p:nvPr/>
        </p:nvSpPr>
        <p:spPr bwMode="gray">
          <a:xfrm>
            <a:off x="7464922" y="2064665"/>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1999">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1999">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15" name="Oval 14">
            <a:extLst>
              <a:ext uri="{FF2B5EF4-FFF2-40B4-BE49-F238E27FC236}">
                <a16:creationId xmlns:a16="http://schemas.microsoft.com/office/drawing/2014/main" id="{3E7FD236-FF56-4A1A-952A-F51DAC9271E8}"/>
              </a:ext>
            </a:extLst>
          </p:cNvPr>
          <p:cNvSpPr/>
          <p:nvPr userDrawn="1"/>
        </p:nvSpPr>
        <p:spPr bwMode="gray">
          <a:xfrm>
            <a:off x="609801" y="2064665"/>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18" name="Oval 17">
            <a:extLst>
              <a:ext uri="{FF2B5EF4-FFF2-40B4-BE49-F238E27FC236}">
                <a16:creationId xmlns:a16="http://schemas.microsoft.com/office/drawing/2014/main" id="{84532740-BFC2-4856-A470-BDA139E7DCA5}"/>
              </a:ext>
            </a:extLst>
          </p:cNvPr>
          <p:cNvSpPr/>
          <p:nvPr userDrawn="1"/>
        </p:nvSpPr>
        <p:spPr bwMode="gray">
          <a:xfrm>
            <a:off x="9744474" y="2064665"/>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9" name="Oval 18">
            <a:extLst>
              <a:ext uri="{FF2B5EF4-FFF2-40B4-BE49-F238E27FC236}">
                <a16:creationId xmlns:a16="http://schemas.microsoft.com/office/drawing/2014/main" id="{C9FA0C47-7867-4B0F-81FF-667553B04881}"/>
              </a:ext>
            </a:extLst>
          </p:cNvPr>
          <p:cNvSpPr/>
          <p:nvPr userDrawn="1"/>
        </p:nvSpPr>
        <p:spPr bwMode="gray">
          <a:xfrm>
            <a:off x="5201381" y="2064665"/>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sz="1799">
              <a:solidFill>
                <a:schemeClr val="bg1"/>
              </a:solidFill>
            </a:endParaRPr>
          </a:p>
        </p:txBody>
      </p:sp>
      <p:sp>
        <p:nvSpPr>
          <p:cNvPr id="20" name="Oval 19">
            <a:extLst>
              <a:ext uri="{FF2B5EF4-FFF2-40B4-BE49-F238E27FC236}">
                <a16:creationId xmlns:a16="http://schemas.microsoft.com/office/drawing/2014/main" id="{80FB03C7-D35F-4635-93CC-CED367B65DF3}"/>
              </a:ext>
            </a:extLst>
          </p:cNvPr>
          <p:cNvSpPr/>
          <p:nvPr userDrawn="1"/>
        </p:nvSpPr>
        <p:spPr bwMode="gray">
          <a:xfrm>
            <a:off x="2892453" y="2064665"/>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21" name="Oval 20">
            <a:extLst>
              <a:ext uri="{FF2B5EF4-FFF2-40B4-BE49-F238E27FC236}">
                <a16:creationId xmlns:a16="http://schemas.microsoft.com/office/drawing/2014/main" id="{DAA815F1-7CF3-4E01-92FB-6CFED3305BA5}"/>
              </a:ext>
            </a:extLst>
          </p:cNvPr>
          <p:cNvSpPr/>
          <p:nvPr userDrawn="1"/>
        </p:nvSpPr>
        <p:spPr bwMode="gray">
          <a:xfrm>
            <a:off x="7464922" y="2064665"/>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lt1"/>
              </a:solidFill>
            </a:endParaRPr>
          </a:p>
        </p:txBody>
      </p:sp>
      <p:sp>
        <p:nvSpPr>
          <p:cNvPr id="26" name="TextBox 25">
            <a:extLst>
              <a:ext uri="{FF2B5EF4-FFF2-40B4-BE49-F238E27FC236}">
                <a16:creationId xmlns:a16="http://schemas.microsoft.com/office/drawing/2014/main" id="{FF9FE63F-5453-457D-A871-0B0AC3093622}"/>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135098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Tree>
    <p:extLst>
      <p:ext uri="{BB962C8B-B14F-4D97-AF65-F5344CB8AC3E}">
        <p14:creationId xmlns:p14="http://schemas.microsoft.com/office/powerpoint/2010/main" val="191382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8C31-2C9F-C7CF-C42E-BE883A942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767297-82CA-5682-87FD-35AFFB2D87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25FBC-6B74-C82E-727C-F605D6B5C777}"/>
              </a:ext>
            </a:extLst>
          </p:cNvPr>
          <p:cNvSpPr>
            <a:spLocks noGrp="1"/>
          </p:cNvSpPr>
          <p:nvPr>
            <p:ph type="dt" sz="half" idx="10"/>
          </p:nvPr>
        </p:nvSpPr>
        <p:spPr/>
        <p:txBody>
          <a:bodyPr/>
          <a:lstStyle/>
          <a:p>
            <a:fld id="{5760A211-9DC0-4EDC-99D5-DCC7853B4193}" type="datetimeFigureOut">
              <a:rPr lang="en-US" smtClean="0"/>
              <a:t>9/26/2023</a:t>
            </a:fld>
            <a:endParaRPr lang="en-US"/>
          </a:p>
        </p:txBody>
      </p:sp>
      <p:sp>
        <p:nvSpPr>
          <p:cNvPr id="5" name="Footer Placeholder 4">
            <a:extLst>
              <a:ext uri="{FF2B5EF4-FFF2-40B4-BE49-F238E27FC236}">
                <a16:creationId xmlns:a16="http://schemas.microsoft.com/office/drawing/2014/main" id="{BE437067-ACF3-79FD-7268-577D9A35C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2D17F-1AC8-3773-2CB9-C67AE6D50C8C}"/>
              </a:ext>
            </a:extLst>
          </p:cNvPr>
          <p:cNvSpPr>
            <a:spLocks noGrp="1"/>
          </p:cNvSpPr>
          <p:nvPr>
            <p:ph type="sldNum" sz="quarter" idx="12"/>
          </p:nvPr>
        </p:nvSpPr>
        <p:spPr/>
        <p:txBody>
          <a:bodyPr/>
          <a:lstStyle/>
          <a:p>
            <a:fld id="{7D4DF6A6-E268-4137-8C10-D58775B79EA8}" type="slidenum">
              <a:rPr lang="en-US" smtClean="0"/>
              <a:t>‹#›</a:t>
            </a:fld>
            <a:endParaRPr lang="en-US"/>
          </a:p>
        </p:txBody>
      </p:sp>
    </p:spTree>
    <p:extLst>
      <p:ext uri="{BB962C8B-B14F-4D97-AF65-F5344CB8AC3E}">
        <p14:creationId xmlns:p14="http://schemas.microsoft.com/office/powerpoint/2010/main" val="14684834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5078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7581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65783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97608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69516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4370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2463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5229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81865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041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7657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07107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78598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88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205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743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2273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307008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68799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2506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4331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26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96976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89964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8019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4259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2474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7684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2119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8087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7350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307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689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29379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0732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26510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22097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88699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026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1444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06515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64554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6819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98780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4344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3.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4.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8" Type="http://schemas.openxmlformats.org/officeDocument/2006/relationships/image" Target="../media/image1.png"/><Relationship Id="rId5" Type="http://schemas.openxmlformats.org/officeDocument/2006/relationships/slideLayout" Target="../slideLayouts/slideLayout59.xml"/><Relationship Id="rId61" Type="http://schemas.openxmlformats.org/officeDocument/2006/relationships/image" Target="../media/image4.svg"/><Relationship Id="rId19" Type="http://schemas.openxmlformats.org/officeDocument/2006/relationships/slideLayout" Target="../slideLayouts/slideLayout7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slideLayout" Target="../slideLayouts/slideLayout110.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59" Type="http://schemas.openxmlformats.org/officeDocument/2006/relationships/image" Target="../media/image2.svg"/><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57" Type="http://schemas.openxmlformats.org/officeDocument/2006/relationships/theme" Target="../theme/theme2.xml"/><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60" Type="http://schemas.openxmlformats.org/officeDocument/2006/relationships/image" Target="../media/image3.png"/><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slideLayout" Target="../slideLayouts/slideLayout152.xml"/><Relationship Id="rId47" Type="http://schemas.openxmlformats.org/officeDocument/2006/relationships/slideLayout" Target="../slideLayouts/slideLayout157.xml"/><Relationship Id="rId50" Type="http://schemas.openxmlformats.org/officeDocument/2006/relationships/theme" Target="../theme/theme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9" Type="http://schemas.openxmlformats.org/officeDocument/2006/relationships/slideLayout" Target="../slideLayouts/slideLayout139.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45" Type="http://schemas.openxmlformats.org/officeDocument/2006/relationships/slideLayout" Target="../slideLayouts/slideLayout155.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49" Type="http://schemas.openxmlformats.org/officeDocument/2006/relationships/slideLayout" Target="../slideLayouts/slideLayout159.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4" Type="http://schemas.openxmlformats.org/officeDocument/2006/relationships/slideLayout" Target="../slideLayouts/slideLayout154.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slideLayout" Target="../slideLayouts/slideLayout153.xml"/><Relationship Id="rId48" Type="http://schemas.openxmlformats.org/officeDocument/2006/relationships/slideLayout" Target="../slideLayouts/slideLayout158.xml"/><Relationship Id="rId8" Type="http://schemas.openxmlformats.org/officeDocument/2006/relationships/slideLayout" Target="../slideLayouts/slideLayout118.xml"/><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46" Type="http://schemas.openxmlformats.org/officeDocument/2006/relationships/slideLayout" Target="../slideLayouts/slideLayout156.xml"/><Relationship Id="rId20" Type="http://schemas.openxmlformats.org/officeDocument/2006/relationships/slideLayout" Target="../slideLayouts/slideLayout130.xml"/><Relationship Id="rId41" Type="http://schemas.openxmlformats.org/officeDocument/2006/relationships/slideLayout" Target="../slideLayouts/slideLayout151.xml"/><Relationship Id="rId1" Type="http://schemas.openxmlformats.org/officeDocument/2006/relationships/slideLayout" Target="../slideLayouts/slideLayout111.xml"/><Relationship Id="rId6"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slideLayout" Target="../slideLayouts/slideLayout198.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42" Type="http://schemas.openxmlformats.org/officeDocument/2006/relationships/slideLayout" Target="../slideLayouts/slideLayout201.xml"/><Relationship Id="rId47" Type="http://schemas.openxmlformats.org/officeDocument/2006/relationships/slideLayout" Target="../slideLayouts/slideLayout206.xml"/><Relationship Id="rId50" Type="http://schemas.openxmlformats.org/officeDocument/2006/relationships/slideLayout" Target="../slideLayouts/slideLayout209.xml"/><Relationship Id="rId55" Type="http://schemas.openxmlformats.org/officeDocument/2006/relationships/image" Target="../media/image59.svg"/><Relationship Id="rId7" Type="http://schemas.openxmlformats.org/officeDocument/2006/relationships/slideLayout" Target="../slideLayouts/slideLayout16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9" Type="http://schemas.openxmlformats.org/officeDocument/2006/relationships/slideLayout" Target="../slideLayouts/slideLayout188.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40" Type="http://schemas.openxmlformats.org/officeDocument/2006/relationships/slideLayout" Target="../slideLayouts/slideLayout199.xml"/><Relationship Id="rId45" Type="http://schemas.openxmlformats.org/officeDocument/2006/relationships/slideLayout" Target="../slideLayouts/slideLayout204.xml"/><Relationship Id="rId53" Type="http://schemas.openxmlformats.org/officeDocument/2006/relationships/theme" Target="../theme/theme4.xml"/><Relationship Id="rId5" Type="http://schemas.openxmlformats.org/officeDocument/2006/relationships/slideLayout" Target="../slideLayouts/slideLayout164.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43" Type="http://schemas.openxmlformats.org/officeDocument/2006/relationships/slideLayout" Target="../slideLayouts/slideLayout202.xml"/><Relationship Id="rId48" Type="http://schemas.openxmlformats.org/officeDocument/2006/relationships/slideLayout" Target="../slideLayouts/slideLayout207.xml"/><Relationship Id="rId56" Type="http://schemas.openxmlformats.org/officeDocument/2006/relationships/image" Target="../media/image3.png"/><Relationship Id="rId8" Type="http://schemas.openxmlformats.org/officeDocument/2006/relationships/slideLayout" Target="../slideLayouts/slideLayout167.xml"/><Relationship Id="rId51" Type="http://schemas.openxmlformats.org/officeDocument/2006/relationships/slideLayout" Target="../slideLayouts/slideLayout210.xml"/><Relationship Id="rId3" Type="http://schemas.openxmlformats.org/officeDocument/2006/relationships/slideLayout" Target="../slideLayouts/slideLayout162.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46" Type="http://schemas.openxmlformats.org/officeDocument/2006/relationships/slideLayout" Target="../slideLayouts/slideLayout205.xml"/><Relationship Id="rId20" Type="http://schemas.openxmlformats.org/officeDocument/2006/relationships/slideLayout" Target="../slideLayouts/slideLayout179.xml"/><Relationship Id="rId41" Type="http://schemas.openxmlformats.org/officeDocument/2006/relationships/slideLayout" Target="../slideLayouts/slideLayout200.xml"/><Relationship Id="rId54" Type="http://schemas.openxmlformats.org/officeDocument/2006/relationships/image" Target="../media/image1.png"/><Relationship Id="rId1" Type="http://schemas.openxmlformats.org/officeDocument/2006/relationships/slideLayout" Target="../slideLayouts/slideLayout160.xml"/><Relationship Id="rId6" Type="http://schemas.openxmlformats.org/officeDocument/2006/relationships/slideLayout" Target="../slideLayouts/slideLayout165.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49" Type="http://schemas.openxmlformats.org/officeDocument/2006/relationships/slideLayout" Target="../slideLayouts/slideLayout208.xml"/><Relationship Id="rId57" Type="http://schemas.openxmlformats.org/officeDocument/2006/relationships/image" Target="../media/image4.svg"/><Relationship Id="rId10" Type="http://schemas.openxmlformats.org/officeDocument/2006/relationships/slideLayout" Target="../slideLayouts/slideLayout169.xml"/><Relationship Id="rId31" Type="http://schemas.openxmlformats.org/officeDocument/2006/relationships/slideLayout" Target="../slideLayouts/slideLayout190.xml"/><Relationship Id="rId44" Type="http://schemas.openxmlformats.org/officeDocument/2006/relationships/slideLayout" Target="../slideLayouts/slideLayout203.xml"/><Relationship Id="rId52"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3941" r:id="rId4"/>
    <p:sldLayoutId id="2147484082" r:id="rId5"/>
    <p:sldLayoutId id="2147484083" r:id="rId6"/>
    <p:sldLayoutId id="2147484084" r:id="rId7"/>
    <p:sldLayoutId id="2147484002" r:id="rId8"/>
    <p:sldLayoutId id="2147484003" r:id="rId9"/>
    <p:sldLayoutId id="2147484074" r:id="rId10"/>
    <p:sldLayoutId id="2147484075" r:id="rId11"/>
    <p:sldLayoutId id="2147484076" r:id="rId12"/>
    <p:sldLayoutId id="2147484077" r:id="rId13"/>
    <p:sldLayoutId id="2147484078"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85"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6" r:id="rId36"/>
    <p:sldLayoutId id="2147483971" r:id="rId37"/>
    <p:sldLayoutId id="2147483972" r:id="rId38"/>
    <p:sldLayoutId id="2147483973" r:id="rId39"/>
    <p:sldLayoutId id="2147484018" r:id="rId40"/>
    <p:sldLayoutId id="2147484019" r:id="rId41"/>
    <p:sldLayoutId id="2147484020" r:id="rId42"/>
    <p:sldLayoutId id="2147483977" r:id="rId43"/>
    <p:sldLayoutId id="2147483978" r:id="rId44"/>
    <p:sldLayoutId id="2147483979" r:id="rId45"/>
    <p:sldLayoutId id="2147483980" r:id="rId46"/>
    <p:sldLayoutId id="2147483981" r:id="rId47"/>
    <p:sldLayoutId id="2147483982" r:id="rId48"/>
    <p:sldLayoutId id="2147483983" r:id="rId49"/>
    <p:sldLayoutId id="2147483984" r:id="rId50"/>
    <p:sldLayoutId id="2147483985" r:id="rId51"/>
    <p:sldLayoutId id="2147484087" r:id="rId52"/>
    <p:sldLayoutId id="2147484088" r:id="rId53"/>
    <p:sldLayoutId id="2147484089"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1684598"/>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rgbClr val="041032"/>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952958"/>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 id="2147484171" r:id="rId24"/>
    <p:sldLayoutId id="2147484172" r:id="rId25"/>
    <p:sldLayoutId id="2147484173" r:id="rId26"/>
    <p:sldLayoutId id="2147484174" r:id="rId27"/>
    <p:sldLayoutId id="2147484175" r:id="rId28"/>
    <p:sldLayoutId id="2147484176" r:id="rId29"/>
    <p:sldLayoutId id="2147484177" r:id="rId30"/>
    <p:sldLayoutId id="2147484178" r:id="rId31"/>
    <p:sldLayoutId id="2147484179" r:id="rId32"/>
    <p:sldLayoutId id="2147484180" r:id="rId33"/>
    <p:sldLayoutId id="2147484181" r:id="rId34"/>
    <p:sldLayoutId id="2147484182" r:id="rId35"/>
    <p:sldLayoutId id="2147484183" r:id="rId36"/>
    <p:sldLayoutId id="2147484184" r:id="rId37"/>
    <p:sldLayoutId id="2147484185" r:id="rId38"/>
    <p:sldLayoutId id="2147484186" r:id="rId39"/>
    <p:sldLayoutId id="2147484187" r:id="rId40"/>
    <p:sldLayoutId id="2147484188" r:id="rId41"/>
    <p:sldLayoutId id="2147484189" r:id="rId42"/>
    <p:sldLayoutId id="2147484190" r:id="rId43"/>
    <p:sldLayoutId id="2147484191" r:id="rId44"/>
    <p:sldLayoutId id="2147484192" r:id="rId45"/>
    <p:sldLayoutId id="2147484193" r:id="rId46"/>
    <p:sldLayoutId id="2147484194" r:id="rId47"/>
    <p:sldLayoutId id="2147484195" r:id="rId48"/>
    <p:sldLayoutId id="2147484196"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6" cstate="screen">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492801830"/>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 id="2147484223" r:id="rId26"/>
    <p:sldLayoutId id="2147484224" r:id="rId27"/>
    <p:sldLayoutId id="2147484225" r:id="rId28"/>
    <p:sldLayoutId id="2147484226" r:id="rId29"/>
    <p:sldLayoutId id="2147484227" r:id="rId30"/>
    <p:sldLayoutId id="2147484228" r:id="rId31"/>
    <p:sldLayoutId id="2147484229" r:id="rId32"/>
    <p:sldLayoutId id="2147484230" r:id="rId33"/>
    <p:sldLayoutId id="2147484231" r:id="rId34"/>
    <p:sldLayoutId id="2147484232" r:id="rId35"/>
    <p:sldLayoutId id="2147484233" r:id="rId36"/>
    <p:sldLayoutId id="2147484234" r:id="rId37"/>
    <p:sldLayoutId id="2147484235" r:id="rId38"/>
    <p:sldLayoutId id="2147484236" r:id="rId39"/>
    <p:sldLayoutId id="2147484237" r:id="rId40"/>
    <p:sldLayoutId id="2147484238" r:id="rId41"/>
    <p:sldLayoutId id="2147484239" r:id="rId42"/>
    <p:sldLayoutId id="2147484240" r:id="rId43"/>
    <p:sldLayoutId id="2147484241" r:id="rId44"/>
    <p:sldLayoutId id="2147484242" r:id="rId45"/>
    <p:sldLayoutId id="2147484243" r:id="rId46"/>
    <p:sldLayoutId id="2147484244" r:id="rId47"/>
    <p:sldLayoutId id="2147484245" r:id="rId48"/>
    <p:sldLayoutId id="2147484246" r:id="rId49"/>
    <p:sldLayoutId id="2147484247" r:id="rId50"/>
    <p:sldLayoutId id="2147484248" r:id="rId51"/>
    <p:sldLayoutId id="2147484249"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0.xml.rels><?xml version="1.0" encoding="UTF-8" standalone="yes"?>
<Relationships xmlns="http://schemas.openxmlformats.org/package/2006/relationships"><Relationship Id="rId3" Type="http://schemas.openxmlformats.org/officeDocument/2006/relationships/hyperlink" Target="https://onevmw.sharepoint.com/:f:/t/UKISETeam/EpFm-LnJrmRCljNOSoWOHfoB83mluIVzdanF6zmUfP7MaQ?e=40X5WA" TargetMode="External"/><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hyperlink" Target="https://onevmw.sharepoint.com/:f:/r/teams/UKISETeam/Shared%20Documents/General/Aria%20Operations%20-%20Operationalise%20Aria/Custom%20Aria%20Ops%20Content?csf=1&amp;web=1&amp;e=PmZf8o"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20.xml"/><Relationship Id="rId5" Type="http://schemas.openxmlformats.org/officeDocument/2006/relationships/image" Target="../media/image131.sv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33.png"/></Relationships>
</file>

<file path=ppt/slides/_rels/slide1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svg"/><Relationship Id="rId18" Type="http://schemas.openxmlformats.org/officeDocument/2006/relationships/image" Target="../media/image150.png"/><Relationship Id="rId26" Type="http://schemas.openxmlformats.org/officeDocument/2006/relationships/image" Target="../media/image158.png"/><Relationship Id="rId3" Type="http://schemas.openxmlformats.org/officeDocument/2006/relationships/image" Target="../media/image135.svg"/><Relationship Id="rId21" Type="http://schemas.openxmlformats.org/officeDocument/2006/relationships/image" Target="../media/image153.png"/><Relationship Id="rId7" Type="http://schemas.openxmlformats.org/officeDocument/2006/relationships/image" Target="../media/image139.svg"/><Relationship Id="rId12" Type="http://schemas.openxmlformats.org/officeDocument/2006/relationships/image" Target="../media/image144.png"/><Relationship Id="rId17" Type="http://schemas.openxmlformats.org/officeDocument/2006/relationships/image" Target="../media/image149.svg"/><Relationship Id="rId25" Type="http://schemas.openxmlformats.org/officeDocument/2006/relationships/image" Target="../media/image157.png"/><Relationship Id="rId2" Type="http://schemas.openxmlformats.org/officeDocument/2006/relationships/image" Target="../media/image134.png"/><Relationship Id="rId16" Type="http://schemas.openxmlformats.org/officeDocument/2006/relationships/image" Target="../media/image148.png"/><Relationship Id="rId20" Type="http://schemas.openxmlformats.org/officeDocument/2006/relationships/image" Target="../media/image152.svg"/><Relationship Id="rId29" Type="http://schemas.openxmlformats.org/officeDocument/2006/relationships/image" Target="../media/image161.png"/><Relationship Id="rId1" Type="http://schemas.openxmlformats.org/officeDocument/2006/relationships/slideLayout" Target="../slideLayouts/slideLayout20.xml"/><Relationship Id="rId6" Type="http://schemas.openxmlformats.org/officeDocument/2006/relationships/image" Target="../media/image138.png"/><Relationship Id="rId11" Type="http://schemas.openxmlformats.org/officeDocument/2006/relationships/image" Target="../media/image143.svg"/><Relationship Id="rId24" Type="http://schemas.openxmlformats.org/officeDocument/2006/relationships/image" Target="../media/image156.png"/><Relationship Id="rId5" Type="http://schemas.openxmlformats.org/officeDocument/2006/relationships/image" Target="../media/image137.svg"/><Relationship Id="rId15" Type="http://schemas.openxmlformats.org/officeDocument/2006/relationships/image" Target="../media/image147.svg"/><Relationship Id="rId23" Type="http://schemas.openxmlformats.org/officeDocument/2006/relationships/image" Target="../media/image155.png"/><Relationship Id="rId28" Type="http://schemas.openxmlformats.org/officeDocument/2006/relationships/image" Target="../media/image160.png"/><Relationship Id="rId10" Type="http://schemas.openxmlformats.org/officeDocument/2006/relationships/image" Target="../media/image142.png"/><Relationship Id="rId19" Type="http://schemas.openxmlformats.org/officeDocument/2006/relationships/image" Target="../media/image151.png"/><Relationship Id="rId4" Type="http://schemas.openxmlformats.org/officeDocument/2006/relationships/image" Target="../media/image136.png"/><Relationship Id="rId9" Type="http://schemas.openxmlformats.org/officeDocument/2006/relationships/image" Target="../media/image141.svg"/><Relationship Id="rId14" Type="http://schemas.openxmlformats.org/officeDocument/2006/relationships/image" Target="../media/image146.png"/><Relationship Id="rId22" Type="http://schemas.openxmlformats.org/officeDocument/2006/relationships/image" Target="../media/image154.png"/><Relationship Id="rId27" Type="http://schemas.openxmlformats.org/officeDocument/2006/relationships/image" Target="../media/image159.png"/></Relationships>
</file>

<file path=ppt/slides/_rels/slide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165.png"/></Relationships>
</file>

<file path=ppt/slides/_rels/slide1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79.sv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78.png"/><Relationship Id="rId25" Type="http://schemas.openxmlformats.org/officeDocument/2006/relationships/image" Target="../media/image86.png"/><Relationship Id="rId2" Type="http://schemas.openxmlformats.org/officeDocument/2006/relationships/notesSlide" Target="../notesSlides/notesSlide2.xml"/><Relationship Id="rId16" Type="http://schemas.openxmlformats.org/officeDocument/2006/relationships/image" Target="../media/image77.svg"/><Relationship Id="rId20" Type="http://schemas.openxmlformats.org/officeDocument/2006/relationships/image" Target="../media/image81.svg"/><Relationship Id="rId29" Type="http://schemas.openxmlformats.org/officeDocument/2006/relationships/image" Target="../media/image90.svg"/><Relationship Id="rId1" Type="http://schemas.openxmlformats.org/officeDocument/2006/relationships/slideLayout" Target="../slideLayouts/slideLayout158.xml"/><Relationship Id="rId6" Type="http://schemas.openxmlformats.org/officeDocument/2006/relationships/image" Target="../media/image67.svg"/><Relationship Id="rId11" Type="http://schemas.openxmlformats.org/officeDocument/2006/relationships/image" Target="../media/image72.png"/><Relationship Id="rId24" Type="http://schemas.openxmlformats.org/officeDocument/2006/relationships/image" Target="../media/image85.sv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svg"/><Relationship Id="rId19" Type="http://schemas.openxmlformats.org/officeDocument/2006/relationships/image" Target="../media/image80.png"/><Relationship Id="rId31" Type="http://schemas.microsoft.com/office/2007/relationships/hdphoto" Target="../media/hdphoto1.wdp"/><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 Id="rId22" Type="http://schemas.openxmlformats.org/officeDocument/2006/relationships/image" Target="../media/image83.svg"/><Relationship Id="rId27" Type="http://schemas.openxmlformats.org/officeDocument/2006/relationships/image" Target="../media/image88.svg"/><Relationship Id="rId30" Type="http://schemas.openxmlformats.org/officeDocument/2006/relationships/image" Target="../media/image9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3" Type="http://schemas.openxmlformats.org/officeDocument/2006/relationships/image" Target="../media/image179.png"/><Relationship Id="rId18" Type="http://schemas.openxmlformats.org/officeDocument/2006/relationships/image" Target="../media/image184.png"/><Relationship Id="rId26" Type="http://schemas.openxmlformats.org/officeDocument/2006/relationships/image" Target="../media/image192.png"/><Relationship Id="rId39" Type="http://schemas.openxmlformats.org/officeDocument/2006/relationships/image" Target="../media/image205.svg"/><Relationship Id="rId21" Type="http://schemas.openxmlformats.org/officeDocument/2006/relationships/image" Target="../media/image187.png"/><Relationship Id="rId34" Type="http://schemas.openxmlformats.org/officeDocument/2006/relationships/image" Target="../media/image200.png"/><Relationship Id="rId7" Type="http://schemas.openxmlformats.org/officeDocument/2006/relationships/image" Target="../media/image173.png"/><Relationship Id="rId2" Type="http://schemas.openxmlformats.org/officeDocument/2006/relationships/notesSlide" Target="../notesSlides/notesSlide18.xml"/><Relationship Id="rId16" Type="http://schemas.openxmlformats.org/officeDocument/2006/relationships/image" Target="../media/image182.svg"/><Relationship Id="rId20" Type="http://schemas.openxmlformats.org/officeDocument/2006/relationships/image" Target="../media/image186.png"/><Relationship Id="rId29" Type="http://schemas.openxmlformats.org/officeDocument/2006/relationships/image" Target="../media/image195.svg"/><Relationship Id="rId41" Type="http://schemas.openxmlformats.org/officeDocument/2006/relationships/image" Target="../media/image207.svg"/><Relationship Id="rId1" Type="http://schemas.openxmlformats.org/officeDocument/2006/relationships/slideLayout" Target="../slideLayouts/slideLayout20.xml"/><Relationship Id="rId6" Type="http://schemas.openxmlformats.org/officeDocument/2006/relationships/image" Target="../media/image172.svg"/><Relationship Id="rId11" Type="http://schemas.openxmlformats.org/officeDocument/2006/relationships/image" Target="../media/image177.png"/><Relationship Id="rId24" Type="http://schemas.openxmlformats.org/officeDocument/2006/relationships/image" Target="../media/image190.png"/><Relationship Id="rId32" Type="http://schemas.openxmlformats.org/officeDocument/2006/relationships/image" Target="../media/image198.png"/><Relationship Id="rId37" Type="http://schemas.openxmlformats.org/officeDocument/2006/relationships/image" Target="../media/image203.svg"/><Relationship Id="rId40" Type="http://schemas.openxmlformats.org/officeDocument/2006/relationships/image" Target="../media/image206.png"/><Relationship Id="rId5" Type="http://schemas.openxmlformats.org/officeDocument/2006/relationships/image" Target="../media/image171.png"/><Relationship Id="rId15" Type="http://schemas.openxmlformats.org/officeDocument/2006/relationships/image" Target="../media/image181.png"/><Relationship Id="rId23" Type="http://schemas.openxmlformats.org/officeDocument/2006/relationships/image" Target="../media/image189.png"/><Relationship Id="rId28" Type="http://schemas.openxmlformats.org/officeDocument/2006/relationships/image" Target="../media/image194.png"/><Relationship Id="rId36" Type="http://schemas.openxmlformats.org/officeDocument/2006/relationships/image" Target="../media/image202.png"/><Relationship Id="rId10" Type="http://schemas.openxmlformats.org/officeDocument/2006/relationships/image" Target="../media/image176.svg"/><Relationship Id="rId19" Type="http://schemas.openxmlformats.org/officeDocument/2006/relationships/image" Target="../media/image185.png"/><Relationship Id="rId31" Type="http://schemas.openxmlformats.org/officeDocument/2006/relationships/image" Target="../media/image197.svg"/><Relationship Id="rId4" Type="http://schemas.openxmlformats.org/officeDocument/2006/relationships/image" Target="../media/image170.svg"/><Relationship Id="rId9" Type="http://schemas.openxmlformats.org/officeDocument/2006/relationships/image" Target="../media/image175.png"/><Relationship Id="rId14" Type="http://schemas.openxmlformats.org/officeDocument/2006/relationships/image" Target="../media/image180.svg"/><Relationship Id="rId22" Type="http://schemas.openxmlformats.org/officeDocument/2006/relationships/image" Target="../media/image188.png"/><Relationship Id="rId27" Type="http://schemas.openxmlformats.org/officeDocument/2006/relationships/image" Target="../media/image193.png"/><Relationship Id="rId30" Type="http://schemas.openxmlformats.org/officeDocument/2006/relationships/image" Target="../media/image196.png"/><Relationship Id="rId35" Type="http://schemas.openxmlformats.org/officeDocument/2006/relationships/image" Target="../media/image201.svg"/><Relationship Id="rId8" Type="http://schemas.openxmlformats.org/officeDocument/2006/relationships/image" Target="../media/image174.svg"/><Relationship Id="rId3" Type="http://schemas.openxmlformats.org/officeDocument/2006/relationships/image" Target="../media/image169.png"/><Relationship Id="rId12" Type="http://schemas.openxmlformats.org/officeDocument/2006/relationships/image" Target="../media/image178.svg"/><Relationship Id="rId17" Type="http://schemas.openxmlformats.org/officeDocument/2006/relationships/image" Target="../media/image183.png"/><Relationship Id="rId25" Type="http://schemas.openxmlformats.org/officeDocument/2006/relationships/image" Target="../media/image191.png"/><Relationship Id="rId33" Type="http://schemas.openxmlformats.org/officeDocument/2006/relationships/image" Target="../media/image199.svg"/><Relationship Id="rId38" Type="http://schemas.openxmlformats.org/officeDocument/2006/relationships/image" Target="../media/image204.png"/></Relationships>
</file>

<file path=ppt/slides/_rels/slide23.xml.rels><?xml version="1.0" encoding="UTF-8" standalone="yes"?>
<Relationships xmlns="http://schemas.openxmlformats.org/package/2006/relationships"><Relationship Id="rId8" Type="http://schemas.openxmlformats.org/officeDocument/2006/relationships/image" Target="../media/image212.svg"/><Relationship Id="rId13" Type="http://schemas.openxmlformats.org/officeDocument/2006/relationships/image" Target="../media/image217.png"/><Relationship Id="rId3" Type="http://schemas.openxmlformats.org/officeDocument/2006/relationships/image" Target="../media/image208.png"/><Relationship Id="rId7" Type="http://schemas.openxmlformats.org/officeDocument/2006/relationships/image" Target="../media/image130.png"/><Relationship Id="rId12" Type="http://schemas.openxmlformats.org/officeDocument/2006/relationships/image" Target="../media/image216.png"/><Relationship Id="rId17" Type="http://schemas.openxmlformats.org/officeDocument/2006/relationships/image" Target="../media/image221.svg"/><Relationship Id="rId2" Type="http://schemas.openxmlformats.org/officeDocument/2006/relationships/image" Target="../media/image121.png"/><Relationship Id="rId16" Type="http://schemas.openxmlformats.org/officeDocument/2006/relationships/image" Target="../media/image220.png"/><Relationship Id="rId1" Type="http://schemas.openxmlformats.org/officeDocument/2006/relationships/slideLayout" Target="../slideLayouts/slideLayout19.xml"/><Relationship Id="rId6" Type="http://schemas.openxmlformats.org/officeDocument/2006/relationships/image" Target="../media/image211.svg"/><Relationship Id="rId11" Type="http://schemas.openxmlformats.org/officeDocument/2006/relationships/image" Target="../media/image215.svg"/><Relationship Id="rId5" Type="http://schemas.openxmlformats.org/officeDocument/2006/relationships/image" Target="../media/image210.png"/><Relationship Id="rId15" Type="http://schemas.openxmlformats.org/officeDocument/2006/relationships/image" Target="../media/image219.svg"/><Relationship Id="rId10" Type="http://schemas.openxmlformats.org/officeDocument/2006/relationships/image" Target="../media/image214.png"/><Relationship Id="rId4" Type="http://schemas.openxmlformats.org/officeDocument/2006/relationships/image" Target="../media/image209.svg"/><Relationship Id="rId9" Type="http://schemas.openxmlformats.org/officeDocument/2006/relationships/image" Target="../media/image213.png"/><Relationship Id="rId14" Type="http://schemas.openxmlformats.org/officeDocument/2006/relationships/image" Target="../media/image2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notesSlide" Target="../notesSlides/notesSlide21.xml"/><Relationship Id="rId1" Type="http://schemas.openxmlformats.org/officeDocument/2006/relationships/slideLayout" Target="../slideLayouts/slideLayout108.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3" Type="http://schemas.openxmlformats.org/officeDocument/2006/relationships/image" Target="../media/image93.sv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4.png"/><Relationship Id="rId21" Type="http://schemas.openxmlformats.org/officeDocument/2006/relationships/image" Target="../media/image101.svg"/><Relationship Id="rId34" Type="http://schemas.openxmlformats.org/officeDocument/2006/relationships/image" Target="../media/image114.png"/><Relationship Id="rId7" Type="http://schemas.openxmlformats.org/officeDocument/2006/relationships/image" Target="../media/image88.svg"/><Relationship Id="rId12" Type="http://schemas.openxmlformats.org/officeDocument/2006/relationships/image" Target="../media/image92.png"/><Relationship Id="rId17" Type="http://schemas.openxmlformats.org/officeDocument/2006/relationships/image" Target="../media/image97.svg"/><Relationship Id="rId25" Type="http://schemas.openxmlformats.org/officeDocument/2006/relationships/image" Target="../media/image105.svg"/><Relationship Id="rId33" Type="http://schemas.openxmlformats.org/officeDocument/2006/relationships/image" Target="../media/image113.png"/><Relationship Id="rId2" Type="http://schemas.openxmlformats.org/officeDocument/2006/relationships/notesSlide" Target="../notesSlides/notesSlide5.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9.svg"/><Relationship Id="rId1" Type="http://schemas.openxmlformats.org/officeDocument/2006/relationships/slideLayout" Target="../slideLayouts/slideLayout20.xml"/><Relationship Id="rId6" Type="http://schemas.openxmlformats.org/officeDocument/2006/relationships/image" Target="../media/image87.png"/><Relationship Id="rId11" Type="http://schemas.microsoft.com/office/2007/relationships/hdphoto" Target="../media/hdphoto1.wdp"/><Relationship Id="rId24" Type="http://schemas.openxmlformats.org/officeDocument/2006/relationships/image" Target="../media/image104.png"/><Relationship Id="rId32" Type="http://schemas.openxmlformats.org/officeDocument/2006/relationships/image" Target="../media/image112.png"/><Relationship Id="rId5" Type="http://schemas.openxmlformats.org/officeDocument/2006/relationships/image" Target="../media/image86.png"/><Relationship Id="rId15" Type="http://schemas.openxmlformats.org/officeDocument/2006/relationships/image" Target="../media/image95.svg"/><Relationship Id="rId23" Type="http://schemas.openxmlformats.org/officeDocument/2006/relationships/image" Target="../media/image103.svg"/><Relationship Id="rId28" Type="http://schemas.openxmlformats.org/officeDocument/2006/relationships/image" Target="../media/image108.png"/><Relationship Id="rId10" Type="http://schemas.openxmlformats.org/officeDocument/2006/relationships/image" Target="../media/image91.png"/><Relationship Id="rId19" Type="http://schemas.openxmlformats.org/officeDocument/2006/relationships/image" Target="../media/image99.svg"/><Relationship Id="rId31" Type="http://schemas.openxmlformats.org/officeDocument/2006/relationships/image" Target="../media/image111.png"/><Relationship Id="rId4" Type="http://schemas.openxmlformats.org/officeDocument/2006/relationships/image" Target="../media/image85.svg"/><Relationship Id="rId9" Type="http://schemas.openxmlformats.org/officeDocument/2006/relationships/image" Target="../media/image90.sv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svg"/><Relationship Id="rId30" Type="http://schemas.openxmlformats.org/officeDocument/2006/relationships/image" Target="../media/image110.png"/><Relationship Id="rId35" Type="http://schemas.openxmlformats.org/officeDocument/2006/relationships/image" Target="../media/image115.png"/><Relationship Id="rId8" Type="http://schemas.openxmlformats.org/officeDocument/2006/relationships/image" Target="../media/image89.png"/></Relationships>
</file>

<file path=ppt/slides/_rels/slide6.xml.rels><?xml version="1.0" encoding="UTF-8" standalone="yes"?>
<Relationships xmlns="http://schemas.openxmlformats.org/package/2006/relationships"><Relationship Id="rId8" Type="http://schemas.openxmlformats.org/officeDocument/2006/relationships/hyperlink" Target="https://pathfinder.vmware.com/path/vrops_capacity_cost_mgmt" TargetMode="External"/><Relationship Id="rId3" Type="http://schemas.openxmlformats.org/officeDocument/2006/relationships/image" Target="../media/image116.png"/><Relationship Id="rId7" Type="http://schemas.openxmlformats.org/officeDocument/2006/relationships/image" Target="../media/image120.sv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hyperlink" Target="https://pathfinder.vmware.com/path/vrops_compliance" TargetMode="External"/><Relationship Id="rId4" Type="http://schemas.openxmlformats.org/officeDocument/2006/relationships/image" Target="../media/image117.png"/><Relationship Id="rId9" Type="http://schemas.openxmlformats.org/officeDocument/2006/relationships/hyperlink" Target="https://pathfinder.vmware.com/path/vrops_intelligence_remedi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tiff"/><Relationship Id="rId2" Type="http://schemas.openxmlformats.org/officeDocument/2006/relationships/notesSlide" Target="../notesSlides/notesSlide8.xml"/><Relationship Id="rId1" Type="http://schemas.openxmlformats.org/officeDocument/2006/relationships/slideLayout" Target="../slideLayouts/slideLayout53.xml"/><Relationship Id="rId6" Type="http://schemas.openxmlformats.org/officeDocument/2006/relationships/image" Target="../media/image125.tiff"/><Relationship Id="rId5" Type="http://schemas.openxmlformats.org/officeDocument/2006/relationships/image" Target="../media/image124.emf"/><Relationship Id="rId4" Type="http://schemas.openxmlformats.org/officeDocument/2006/relationships/image" Target="../media/image123.svg"/></Relationships>
</file>

<file path=ppt/slides/_rels/slide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2FF6B2-FA14-4654-8C91-A9B50E74A1DC}"/>
              </a:ext>
            </a:extLst>
          </p:cNvPr>
          <p:cNvSpPr>
            <a:spLocks noGrp="1"/>
          </p:cNvSpPr>
          <p:nvPr>
            <p:ph type="title"/>
          </p:nvPr>
        </p:nvSpPr>
        <p:spPr>
          <a:xfrm>
            <a:off x="479933" y="278953"/>
            <a:ext cx="10512862" cy="600394"/>
          </a:xfrm>
        </p:spPr>
        <p:txBody>
          <a:bodyPr>
            <a:normAutofit/>
          </a:bodyPr>
          <a:lstStyle/>
          <a:p>
            <a:r>
              <a:rPr lang="en-US" dirty="0"/>
              <a:t>Introduction</a:t>
            </a:r>
          </a:p>
        </p:txBody>
      </p:sp>
      <p:graphicFrame>
        <p:nvGraphicFramePr>
          <p:cNvPr id="31" name="Table 4">
            <a:extLst>
              <a:ext uri="{FF2B5EF4-FFF2-40B4-BE49-F238E27FC236}">
                <a16:creationId xmlns:a16="http://schemas.microsoft.com/office/drawing/2014/main" id="{01B7F49A-3902-45AD-A008-5F94452B75D7}"/>
              </a:ext>
            </a:extLst>
          </p:cNvPr>
          <p:cNvGraphicFramePr>
            <a:graphicFrameLocks noGrp="1"/>
          </p:cNvGraphicFramePr>
          <p:nvPr>
            <p:extLst>
              <p:ext uri="{D42A27DB-BD31-4B8C-83A1-F6EECF244321}">
                <p14:modId xmlns:p14="http://schemas.microsoft.com/office/powerpoint/2010/main" val="4197887041"/>
              </p:ext>
            </p:extLst>
          </p:nvPr>
        </p:nvGraphicFramePr>
        <p:xfrm>
          <a:off x="3369502" y="4037353"/>
          <a:ext cx="8696898" cy="2316456"/>
        </p:xfrm>
        <a:graphic>
          <a:graphicData uri="http://schemas.openxmlformats.org/drawingml/2006/table">
            <a:tbl>
              <a:tblPr firstRow="1" bandRow="1">
                <a:tableStyleId>{EB9631B5-78F2-41C9-869B-9F39066F8104}</a:tableStyleId>
              </a:tblPr>
              <a:tblGrid>
                <a:gridCol w="6888836">
                  <a:extLst>
                    <a:ext uri="{9D8B030D-6E8A-4147-A177-3AD203B41FA5}">
                      <a16:colId xmlns:a16="http://schemas.microsoft.com/office/drawing/2014/main" val="2114191259"/>
                    </a:ext>
                  </a:extLst>
                </a:gridCol>
                <a:gridCol w="1808062">
                  <a:extLst>
                    <a:ext uri="{9D8B030D-6E8A-4147-A177-3AD203B41FA5}">
                      <a16:colId xmlns:a16="http://schemas.microsoft.com/office/drawing/2014/main" val="3900667561"/>
                    </a:ext>
                  </a:extLst>
                </a:gridCol>
              </a:tblGrid>
              <a:tr h="2315877">
                <a:tc>
                  <a:txBody>
                    <a:bodyPr/>
                    <a:lstStyle/>
                    <a:p>
                      <a:pPr algn="l"/>
                      <a:r>
                        <a:rPr lang="en-US" sz="2000" b="1" dirty="0">
                          <a:solidFill>
                            <a:schemeClr val="accent2"/>
                          </a:solidFill>
                        </a:rPr>
                        <a:t>Kate </a:t>
                      </a:r>
                      <a:r>
                        <a:rPr lang="en-US" sz="2000" b="1" dirty="0" err="1">
                          <a:solidFill>
                            <a:schemeClr val="accent2"/>
                          </a:solidFill>
                        </a:rPr>
                        <a:t>Rychlik</a:t>
                      </a:r>
                      <a:endParaRPr lang="en-US" sz="2000" b="1" dirty="0">
                        <a:solidFill>
                          <a:schemeClr val="accent2"/>
                        </a:solidFill>
                      </a:endParaRPr>
                    </a:p>
                    <a:p>
                      <a:pPr algn="l"/>
                      <a:r>
                        <a:rPr lang="en-US" sz="1800" b="0" dirty="0">
                          <a:solidFill>
                            <a:schemeClr val="accent2"/>
                          </a:solidFill>
                        </a:rPr>
                        <a:t>Senior </a:t>
                      </a:r>
                      <a:r>
                        <a:rPr lang="en-US" sz="1800" b="0" dirty="0" err="1">
                          <a:solidFill>
                            <a:schemeClr val="accent2"/>
                          </a:solidFill>
                        </a:rPr>
                        <a:t>MultiCloud</a:t>
                      </a:r>
                      <a:r>
                        <a:rPr lang="en-US" sz="1800" b="0" dirty="0">
                          <a:solidFill>
                            <a:schemeClr val="accent2"/>
                          </a:solidFill>
                        </a:rPr>
                        <a:t> Management Specialist Solution Architect</a:t>
                      </a:r>
                      <a:br>
                        <a:rPr lang="en-US" sz="1800" b="0" dirty="0">
                          <a:solidFill>
                            <a:schemeClr val="accent2"/>
                          </a:solidFill>
                        </a:rPr>
                      </a:br>
                      <a:r>
                        <a:rPr lang="en-US" sz="1800" b="0" kern="1200" dirty="0">
                          <a:solidFill>
                            <a:schemeClr val="tx2"/>
                          </a:solidFill>
                          <a:latin typeface="+mn-lt"/>
                          <a:ea typeface="+mn-ea"/>
                          <a:cs typeface="+mn-cs"/>
                        </a:rPr>
                        <a:t>Aka. Kasia, Katia, </a:t>
                      </a:r>
                      <a:r>
                        <a:rPr lang="en-US" sz="1800" b="0" kern="1200" dirty="0" err="1">
                          <a:solidFill>
                            <a:schemeClr val="tx2"/>
                          </a:solidFill>
                          <a:latin typeface="+mn-lt"/>
                          <a:ea typeface="+mn-ea"/>
                          <a:cs typeface="+mn-cs"/>
                        </a:rPr>
                        <a:t>etc</a:t>
                      </a:r>
                      <a:endParaRPr lang="en-US" sz="1800" b="0" kern="1200" dirty="0">
                        <a:solidFill>
                          <a:schemeClr val="tx2"/>
                        </a:solidFill>
                        <a:latin typeface="+mn-lt"/>
                        <a:ea typeface="+mn-ea"/>
                        <a:cs typeface="+mn-cs"/>
                      </a:endParaRPr>
                    </a:p>
                    <a:p>
                      <a:pPr algn="l"/>
                      <a:r>
                        <a:rPr lang="en-US" sz="1800" b="0" kern="1200" dirty="0">
                          <a:solidFill>
                            <a:schemeClr val="tx2"/>
                          </a:solidFill>
                          <a:latin typeface="+mn-lt"/>
                          <a:ea typeface="+mn-ea"/>
                          <a:cs typeface="+mn-cs"/>
                        </a:rPr>
                        <a:t>2+ years in VMware</a:t>
                      </a:r>
                    </a:p>
                    <a:p>
                      <a:pPr algn="l"/>
                      <a:r>
                        <a:rPr lang="en-US" sz="1800" b="0" kern="1200" dirty="0">
                          <a:solidFill>
                            <a:schemeClr val="tx2"/>
                          </a:solidFill>
                          <a:latin typeface="+mn-lt"/>
                          <a:ea typeface="+mn-ea"/>
                          <a:cs typeface="+mn-cs"/>
                        </a:rPr>
                        <a:t>Based in Amsterdam, Netherland</a:t>
                      </a:r>
                    </a:p>
                    <a:p>
                      <a:pPr algn="l"/>
                      <a:r>
                        <a:rPr lang="en-US" sz="1800" b="0" kern="1200" dirty="0">
                          <a:solidFill>
                            <a:schemeClr val="tx2"/>
                          </a:solidFill>
                          <a:latin typeface="+mn-lt"/>
                          <a:ea typeface="+mn-ea"/>
                          <a:cs typeface="+mn-cs"/>
                        </a:rPr>
                        <a:t>Covers Benelux</a:t>
                      </a:r>
                    </a:p>
                    <a:p>
                      <a:pPr algn="l"/>
                      <a:r>
                        <a:rPr lang="en-US" sz="1800" b="0" kern="1200" dirty="0">
                          <a:solidFill>
                            <a:schemeClr val="tx2"/>
                          </a:solidFill>
                          <a:latin typeface="+mn-lt"/>
                          <a:ea typeface="+mn-ea"/>
                          <a:cs typeface="+mn-cs"/>
                        </a:rPr>
                        <a:t>Race cars, DIY, skiing, cooking &amp; baking</a:t>
                      </a:r>
                    </a:p>
                    <a:p>
                      <a:pPr algn="l"/>
                      <a:r>
                        <a:rPr lang="en-US" sz="1800" b="0" dirty="0">
                          <a:solidFill>
                            <a:schemeClr val="tx2"/>
                          </a:solidFill>
                          <a:latin typeface="Courier New" panose="02070309020205020404" pitchFamily="49" charset="0"/>
                          <a:cs typeface="Courier New" panose="02070309020205020404" pitchFamily="49" charset="0"/>
                        </a:rPr>
                        <a:t>@</a:t>
                      </a:r>
                      <a:r>
                        <a:rPr lang="nb-NO" sz="1800" b="0" i="0" u="none" strike="noStrike" kern="1200" dirty="0" err="1">
                          <a:solidFill>
                            <a:schemeClr val="tx2"/>
                          </a:solidFill>
                          <a:effectLst/>
                          <a:latin typeface="Courier New" panose="02070309020205020404" pitchFamily="49" charset="0"/>
                          <a:ea typeface="+mn-ea"/>
                          <a:cs typeface="Courier New" panose="02070309020205020404" pitchFamily="49" charset="0"/>
                        </a:rPr>
                        <a:t>krychlik</a:t>
                      </a:r>
                      <a:endParaRPr lang="en-US" sz="1800" b="0" dirty="0">
                        <a:solidFill>
                          <a:schemeClr val="tx2"/>
                        </a:solidFill>
                        <a:latin typeface="Courier New" panose="02070309020205020404" pitchFamily="49" charset="0"/>
                        <a:cs typeface="Courier New" panose="02070309020205020404" pitchFamily="49" charset="0"/>
                      </a:endParaRP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2"/>
                        </a:solidFill>
                      </a:endParaRP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878829"/>
                  </a:ext>
                </a:extLst>
              </a:tr>
            </a:tbl>
          </a:graphicData>
        </a:graphic>
      </p:graphicFrame>
      <p:graphicFrame>
        <p:nvGraphicFramePr>
          <p:cNvPr id="32" name="Table 4">
            <a:extLst>
              <a:ext uri="{FF2B5EF4-FFF2-40B4-BE49-F238E27FC236}">
                <a16:creationId xmlns:a16="http://schemas.microsoft.com/office/drawing/2014/main" id="{6779BBA7-AD6B-4733-9EB9-59C326BD4469}"/>
              </a:ext>
            </a:extLst>
          </p:cNvPr>
          <p:cNvGraphicFramePr>
            <a:graphicFrameLocks noGrp="1"/>
          </p:cNvGraphicFramePr>
          <p:nvPr>
            <p:extLst>
              <p:ext uri="{D42A27DB-BD31-4B8C-83A1-F6EECF244321}">
                <p14:modId xmlns:p14="http://schemas.microsoft.com/office/powerpoint/2010/main" val="1187109959"/>
              </p:ext>
            </p:extLst>
          </p:nvPr>
        </p:nvGraphicFramePr>
        <p:xfrm>
          <a:off x="3369499" y="1294851"/>
          <a:ext cx="8696898" cy="2316456"/>
        </p:xfrm>
        <a:graphic>
          <a:graphicData uri="http://schemas.openxmlformats.org/drawingml/2006/table">
            <a:tbl>
              <a:tblPr firstRow="1" bandRow="1">
                <a:tableStyleId>{EB9631B5-78F2-41C9-869B-9F39066F8104}</a:tableStyleId>
              </a:tblPr>
              <a:tblGrid>
                <a:gridCol w="8152352">
                  <a:extLst>
                    <a:ext uri="{9D8B030D-6E8A-4147-A177-3AD203B41FA5}">
                      <a16:colId xmlns:a16="http://schemas.microsoft.com/office/drawing/2014/main" val="2114191259"/>
                    </a:ext>
                  </a:extLst>
                </a:gridCol>
                <a:gridCol w="544546">
                  <a:extLst>
                    <a:ext uri="{9D8B030D-6E8A-4147-A177-3AD203B41FA5}">
                      <a16:colId xmlns:a16="http://schemas.microsoft.com/office/drawing/2014/main" val="3900667561"/>
                    </a:ext>
                  </a:extLst>
                </a:gridCol>
              </a:tblGrid>
              <a:tr h="23158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2"/>
                          </a:solidFill>
                        </a:rPr>
                        <a:t>BENGT GRØNÅS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accent2"/>
                          </a:solidFill>
                        </a:rPr>
                        <a:t>Senior Solutions Engineer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8+ years in VMware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Based in Oslo, Norway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Covers Nordics and Baltics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Often a Lab Captain at </a:t>
                      </a:r>
                      <a:r>
                        <a:rPr lang="en-US" sz="1800" b="0" dirty="0" err="1">
                          <a:solidFill>
                            <a:schemeClr val="tx2"/>
                          </a:solidFill>
                        </a:rPr>
                        <a:t>Vmware</a:t>
                      </a:r>
                      <a:r>
                        <a:rPr lang="en-US" sz="1800" b="0" dirty="0">
                          <a:solidFill>
                            <a:schemeClr val="tx2"/>
                          </a:solidFill>
                        </a:rPr>
                        <a:t> Explore / VMworld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rPr>
                        <a:t>Music production, long travels; hiking, motorcycle, chess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800" b="0" dirty="0">
                          <a:solidFill>
                            <a:schemeClr val="tx2"/>
                          </a:solidFill>
                          <a:latin typeface="Courier New" panose="02070309020205020404" pitchFamily="49" charset="0"/>
                          <a:cs typeface="Courier New" panose="02070309020205020404" pitchFamily="49" charset="0"/>
                        </a:rPr>
                        <a:t>@bgronas </a:t>
                      </a:r>
                    </a:p>
                  </a:txBody>
                  <a:tcPr marL="91416" marR="91416" marT="45708" marB="45708">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2"/>
                        </a:solidFill>
                      </a:endParaRPr>
                    </a:p>
                  </a:txBody>
                  <a:tcPr marL="91416" marR="91416" marT="45708" marB="45708"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878829"/>
                  </a:ext>
                </a:extLst>
              </a:tr>
            </a:tbl>
          </a:graphicData>
        </a:graphic>
      </p:graphicFrame>
      <p:pic>
        <p:nvPicPr>
          <p:cNvPr id="9" name="Picture 8">
            <a:extLst>
              <a:ext uri="{FF2B5EF4-FFF2-40B4-BE49-F238E27FC236}">
                <a16:creationId xmlns:a16="http://schemas.microsoft.com/office/drawing/2014/main" id="{DD228501-5947-0C5E-F9DA-ED6017CFB5AD}"/>
              </a:ext>
            </a:extLst>
          </p:cNvPr>
          <p:cNvPicPr>
            <a:picLocks noChangeAspect="1"/>
          </p:cNvPicPr>
          <p:nvPr/>
        </p:nvPicPr>
        <p:blipFill>
          <a:blip r:embed="rId3"/>
          <a:stretch>
            <a:fillRect/>
          </a:stretch>
        </p:blipFill>
        <p:spPr>
          <a:xfrm>
            <a:off x="1272193" y="1552608"/>
            <a:ext cx="1811109" cy="181110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30" name="Picture 6">
            <a:extLst>
              <a:ext uri="{FF2B5EF4-FFF2-40B4-BE49-F238E27FC236}">
                <a16:creationId xmlns:a16="http://schemas.microsoft.com/office/drawing/2014/main" id="{C8B355AC-66E5-1759-F634-9A793F1FB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34" y="1294851"/>
            <a:ext cx="1063446" cy="773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Kate Rychlik">
            <a:extLst>
              <a:ext uri="{FF2B5EF4-FFF2-40B4-BE49-F238E27FC236}">
                <a16:creationId xmlns:a16="http://schemas.microsoft.com/office/drawing/2014/main" id="{A431A132-A83A-2A14-9360-A533E478A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2192" y="4036978"/>
            <a:ext cx="1811109" cy="1811109"/>
          </a:xfrm>
          <a:prstGeom prst="ellipse">
            <a:avLst/>
          </a:prstGeom>
          <a:ln w="63500" cap="rnd">
            <a:solidFill>
              <a:srgbClr val="333333">
                <a:alpha val="10000"/>
              </a:srgbClr>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2690167-8665-0B8D-7288-5EF924DF520F}"/>
              </a:ext>
            </a:extLst>
          </p:cNvPr>
          <p:cNvGrpSpPr/>
          <p:nvPr/>
        </p:nvGrpSpPr>
        <p:grpSpPr>
          <a:xfrm>
            <a:off x="479933" y="3716407"/>
            <a:ext cx="1063446" cy="773547"/>
            <a:chOff x="449419" y="3611306"/>
            <a:chExt cx="1063446" cy="674822"/>
          </a:xfrm>
        </p:grpSpPr>
        <p:pic>
          <p:nvPicPr>
            <p:cNvPr id="1026" name="Picture 2" descr="Flag of Poland - Wikipedia">
              <a:extLst>
                <a:ext uri="{FF2B5EF4-FFF2-40B4-BE49-F238E27FC236}">
                  <a16:creationId xmlns:a16="http://schemas.microsoft.com/office/drawing/2014/main" id="{67C87543-5CE9-1FA1-8C7B-F2F442777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19" y="3621474"/>
              <a:ext cx="1063446" cy="6646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440632-1129-45ED-7D92-2BF74FA57E39}"/>
                </a:ext>
              </a:extLst>
            </p:cNvPr>
            <p:cNvSpPr/>
            <p:nvPr/>
          </p:nvSpPr>
          <p:spPr>
            <a:xfrm>
              <a:off x="449419" y="3611306"/>
              <a:ext cx="1063446" cy="674821"/>
            </a:xfrm>
            <a:prstGeom prst="rect">
              <a:avLst/>
            </a:prstGeom>
            <a:no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nb-NO" sz="1200">
                <a:solidFill>
                  <a:schemeClr val="bg1"/>
                </a:solidFill>
              </a:endParaRPr>
            </a:p>
          </p:txBody>
        </p:sp>
      </p:grpSp>
    </p:spTree>
    <p:extLst>
      <p:ext uri="{BB962C8B-B14F-4D97-AF65-F5344CB8AC3E}">
        <p14:creationId xmlns:p14="http://schemas.microsoft.com/office/powerpoint/2010/main" val="258786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6816AF-A167-4ED9-8509-BBD6E02B0296}"/>
              </a:ext>
            </a:extLst>
          </p:cNvPr>
          <p:cNvSpPr>
            <a:spLocks noGrp="1"/>
          </p:cNvSpPr>
          <p:nvPr>
            <p:ph sz="quarter" idx="4294967295"/>
          </p:nvPr>
        </p:nvSpPr>
        <p:spPr>
          <a:xfrm>
            <a:off x="252184" y="1337460"/>
            <a:ext cx="3347166" cy="4842739"/>
          </a:xfrm>
        </p:spPr>
        <p:txBody>
          <a:bodyPr vert="horz" lIns="0" tIns="0" rIns="0" bIns="0" rtlCol="0" anchor="t">
            <a:noAutofit/>
          </a:bodyPr>
          <a:lstStyle/>
          <a:p>
            <a:pPr marL="285664" indent="-285664">
              <a:spcBef>
                <a:spcPts val="600"/>
              </a:spcBef>
              <a:spcAft>
                <a:spcPts val="600"/>
              </a:spcAft>
              <a:buFont typeface="Wingdings" panose="05000000000000000000" pitchFamily="2" charset="2"/>
              <a:buChar char="q"/>
            </a:pPr>
            <a:r>
              <a:rPr lang="en-IE" sz="1600" b="1" dirty="0"/>
              <a:t>Recommendations</a:t>
            </a:r>
            <a:r>
              <a:rPr lang="en-IE" sz="1600" dirty="0"/>
              <a:t>. Focus efforts on critical &amp; recent. </a:t>
            </a:r>
          </a:p>
          <a:p>
            <a:pPr marL="285664" indent="-285664">
              <a:spcBef>
                <a:spcPts val="600"/>
              </a:spcBef>
              <a:spcAft>
                <a:spcPts val="600"/>
              </a:spcAft>
              <a:buFont typeface="Wingdings" panose="05000000000000000000" pitchFamily="2" charset="2"/>
              <a:buChar char="q"/>
            </a:pPr>
            <a:r>
              <a:rPr lang="en-US" sz="1600" dirty="0"/>
              <a:t>Declutter the environment with </a:t>
            </a:r>
            <a:r>
              <a:rPr lang="en-US" sz="1600" b="1" dirty="0"/>
              <a:t>Reclamation</a:t>
            </a:r>
            <a:r>
              <a:rPr lang="en-US" sz="1600" dirty="0"/>
              <a:t>  </a:t>
            </a:r>
          </a:p>
          <a:p>
            <a:pPr marL="285664" indent="-285664">
              <a:spcBef>
                <a:spcPts val="600"/>
              </a:spcBef>
              <a:spcAft>
                <a:spcPts val="600"/>
              </a:spcAft>
              <a:buFont typeface="Wingdings" panose="05000000000000000000" pitchFamily="2" charset="2"/>
              <a:buChar char="q"/>
            </a:pPr>
            <a:r>
              <a:rPr lang="en-IE" sz="1600" dirty="0"/>
              <a:t>VM </a:t>
            </a:r>
            <a:r>
              <a:rPr lang="en-IE" sz="1600" b="1" dirty="0" err="1"/>
              <a:t>RightSizing</a:t>
            </a:r>
            <a:r>
              <a:rPr lang="en-IE" sz="1600" dirty="0"/>
              <a:t> –Group Bronze Class VM’s. Schedule rightsizing</a:t>
            </a:r>
          </a:p>
          <a:p>
            <a:pPr marL="285664" indent="-285664">
              <a:spcBef>
                <a:spcPts val="600"/>
              </a:spcBef>
              <a:spcAft>
                <a:spcPts val="600"/>
              </a:spcAft>
              <a:buClr>
                <a:srgbClr val="AAA9AC"/>
              </a:buClr>
              <a:buFont typeface="Wingdings" panose="05000000000000000000" pitchFamily="2" charset="2"/>
              <a:buChar char="q"/>
            </a:pPr>
            <a:r>
              <a:rPr lang="en-IE" sz="1600" dirty="0"/>
              <a:t>Common used dashboards – Good </a:t>
            </a:r>
            <a:r>
              <a:rPr lang="en-IE" sz="1600" b="1" dirty="0"/>
              <a:t>OOTB</a:t>
            </a:r>
            <a:r>
              <a:rPr lang="en-IE" sz="1600" dirty="0"/>
              <a:t> or custom dashboards</a:t>
            </a:r>
          </a:p>
          <a:p>
            <a:pPr marL="285664" indent="-285664">
              <a:spcBef>
                <a:spcPts val="600"/>
              </a:spcBef>
              <a:spcAft>
                <a:spcPts val="600"/>
              </a:spcAft>
              <a:buFont typeface="Wingdings" panose="05000000000000000000" pitchFamily="2" charset="2"/>
              <a:buChar char="q"/>
            </a:pPr>
            <a:r>
              <a:rPr lang="en-IE" sz="1600" dirty="0"/>
              <a:t>Capacity Planning – Time Remaining. Set up policies on 1 particular cluster for capacity planning. </a:t>
            </a:r>
          </a:p>
          <a:p>
            <a:pPr marL="285664" indent="-285664">
              <a:spcBef>
                <a:spcPts val="600"/>
              </a:spcBef>
              <a:spcAft>
                <a:spcPts val="600"/>
              </a:spcAft>
              <a:buFont typeface="Wingdings" panose="05000000000000000000" pitchFamily="2" charset="2"/>
              <a:buChar char="q"/>
            </a:pPr>
            <a:r>
              <a:rPr lang="en-IE" sz="1600" dirty="0"/>
              <a:t>Troubleshooting Proactive – Workbench</a:t>
            </a:r>
          </a:p>
        </p:txBody>
      </p:sp>
      <p:sp>
        <p:nvSpPr>
          <p:cNvPr id="4" name="Title 3">
            <a:extLst>
              <a:ext uri="{FF2B5EF4-FFF2-40B4-BE49-F238E27FC236}">
                <a16:creationId xmlns:a16="http://schemas.microsoft.com/office/drawing/2014/main" id="{209A6077-767A-4FF4-9710-F8138C325935}"/>
              </a:ext>
            </a:extLst>
          </p:cNvPr>
          <p:cNvSpPr>
            <a:spLocks noGrp="1"/>
          </p:cNvSpPr>
          <p:nvPr>
            <p:ph type="title" idx="4294967295"/>
          </p:nvPr>
        </p:nvSpPr>
        <p:spPr>
          <a:xfrm>
            <a:off x="252184" y="369404"/>
            <a:ext cx="10446883" cy="380901"/>
          </a:xfrm>
        </p:spPr>
        <p:txBody>
          <a:bodyPr/>
          <a:lstStyle/>
          <a:p>
            <a:r>
              <a:rPr lang="en-IE" dirty="0"/>
              <a:t>Initial Recommendations / Quick win</a:t>
            </a:r>
          </a:p>
        </p:txBody>
      </p:sp>
      <p:sp>
        <p:nvSpPr>
          <p:cNvPr id="11" name="TextBox 10">
            <a:extLst>
              <a:ext uri="{FF2B5EF4-FFF2-40B4-BE49-F238E27FC236}">
                <a16:creationId xmlns:a16="http://schemas.microsoft.com/office/drawing/2014/main" id="{703822B5-C129-186A-8FBC-D88575194B1B}"/>
              </a:ext>
            </a:extLst>
          </p:cNvPr>
          <p:cNvSpPr txBox="1"/>
          <p:nvPr/>
        </p:nvSpPr>
        <p:spPr>
          <a:xfrm>
            <a:off x="3706528" y="1337460"/>
            <a:ext cx="3966129" cy="3662541"/>
          </a:xfrm>
          <a:prstGeom prst="rect">
            <a:avLst/>
          </a:prstGeom>
          <a:noFill/>
        </p:spPr>
        <p:txBody>
          <a:bodyPr wrap="square" anchor="t">
            <a:spAutoFit/>
          </a:bodyPr>
          <a:lstStyle/>
          <a:p>
            <a:pPr marL="342797" indent="-342797">
              <a:spcBef>
                <a:spcPts val="600"/>
              </a:spcBef>
              <a:spcAft>
                <a:spcPts val="600"/>
              </a:spcAft>
              <a:buFont typeface="Wingdings" panose="05000000000000000000" pitchFamily="2" charset="2"/>
              <a:buChar char="q"/>
            </a:pPr>
            <a:r>
              <a:rPr lang="en-IE" sz="1600" dirty="0">
                <a:solidFill>
                  <a:schemeClr val="tx2"/>
                </a:solidFill>
              </a:rPr>
              <a:t>Dashboard Folder – List your favs</a:t>
            </a:r>
          </a:p>
          <a:p>
            <a:pPr marL="342797" indent="-342797">
              <a:spcBef>
                <a:spcPts val="600"/>
              </a:spcBef>
              <a:spcAft>
                <a:spcPts val="600"/>
              </a:spcAft>
              <a:buFont typeface="Wingdings" panose="05000000000000000000" pitchFamily="2" charset="2"/>
              <a:buChar char="q"/>
            </a:pPr>
            <a:r>
              <a:rPr lang="en-IE" sz="1600" dirty="0">
                <a:solidFill>
                  <a:schemeClr val="tx2"/>
                </a:solidFill>
              </a:rPr>
              <a:t>Custom Groups for application types etc.</a:t>
            </a:r>
          </a:p>
          <a:p>
            <a:pPr marL="342797" indent="-342797">
              <a:spcBef>
                <a:spcPts val="600"/>
              </a:spcBef>
              <a:spcAft>
                <a:spcPts val="600"/>
              </a:spcAft>
              <a:buFont typeface="Wingdings" panose="05000000000000000000" pitchFamily="2" charset="2"/>
              <a:buChar char="q"/>
            </a:pPr>
            <a:r>
              <a:rPr lang="en-US" sz="1600" dirty="0">
                <a:solidFill>
                  <a:schemeClr val="tx2"/>
                </a:solidFill>
              </a:rPr>
              <a:t>Adjust cost drivers to improve accuracy. Import env cost reports -</a:t>
            </a:r>
            <a:r>
              <a:rPr lang="en-US" sz="1600" dirty="0">
                <a:solidFill>
                  <a:schemeClr val="tx2"/>
                </a:solidFill>
                <a:ea typeface="+mn-lt"/>
                <a:cs typeface="+mn-lt"/>
              </a:rPr>
              <a:t> </a:t>
            </a:r>
            <a:r>
              <a:rPr lang="en-US" sz="1600" dirty="0">
                <a:solidFill>
                  <a:schemeClr val="tx2"/>
                </a:solidFill>
                <a:ea typeface="+mn-lt"/>
                <a:cs typeface="+mn-lt"/>
                <a:hlinkClick r:id="rId3">
                  <a:extLst>
                    <a:ext uri="{A12FA001-AC4F-418D-AE19-62706E023703}">
                      <ahyp:hlinkClr xmlns:ahyp="http://schemas.microsoft.com/office/drawing/2018/hyperlinkcolor" val="tx"/>
                    </a:ext>
                  </a:extLst>
                </a:hlinkClick>
              </a:rPr>
              <a:t>Reports</a:t>
            </a:r>
          </a:p>
          <a:p>
            <a:pPr marL="285664" indent="-285664">
              <a:spcBef>
                <a:spcPts val="600"/>
              </a:spcBef>
              <a:spcAft>
                <a:spcPts val="600"/>
              </a:spcAft>
              <a:buFont typeface="Wingdings" panose="05000000000000000000" pitchFamily="2" charset="2"/>
              <a:buChar char="q"/>
            </a:pPr>
            <a:r>
              <a:rPr lang="en-IE" sz="1600" dirty="0" err="1">
                <a:solidFill>
                  <a:schemeClr val="tx2"/>
                </a:solidFill>
              </a:rPr>
              <a:t>Showback</a:t>
            </a:r>
            <a:r>
              <a:rPr lang="en-IE" sz="1600" dirty="0">
                <a:solidFill>
                  <a:schemeClr val="tx2"/>
                </a:solidFill>
              </a:rPr>
              <a:t> and Sustainability (Waste Management) Reports to Senior Management + ESG Team</a:t>
            </a:r>
          </a:p>
          <a:p>
            <a:pPr marL="285664" indent="-285664">
              <a:spcBef>
                <a:spcPts val="600"/>
              </a:spcBef>
              <a:spcAft>
                <a:spcPts val="600"/>
              </a:spcAft>
              <a:buFont typeface="Wingdings" panose="05000000000000000000" pitchFamily="2" charset="2"/>
              <a:buChar char="q"/>
            </a:pPr>
            <a:r>
              <a:rPr lang="en-IE" sz="1600" dirty="0">
                <a:solidFill>
                  <a:schemeClr val="tx2"/>
                </a:solidFill>
              </a:rPr>
              <a:t>Config/Compliance Management Reports:  NTP, DNS, Power Management</a:t>
            </a:r>
          </a:p>
        </p:txBody>
      </p:sp>
      <p:sp>
        <p:nvSpPr>
          <p:cNvPr id="13" name="TextBox 12">
            <a:extLst>
              <a:ext uri="{FF2B5EF4-FFF2-40B4-BE49-F238E27FC236}">
                <a16:creationId xmlns:a16="http://schemas.microsoft.com/office/drawing/2014/main" id="{BA02E69C-78AE-C40C-C36E-B533A145EA95}"/>
              </a:ext>
            </a:extLst>
          </p:cNvPr>
          <p:cNvSpPr txBox="1"/>
          <p:nvPr/>
        </p:nvSpPr>
        <p:spPr>
          <a:xfrm>
            <a:off x="7779834" y="1337460"/>
            <a:ext cx="4274495" cy="5200069"/>
          </a:xfrm>
          <a:prstGeom prst="rect">
            <a:avLst/>
          </a:prstGeom>
          <a:noFill/>
        </p:spPr>
        <p:txBody>
          <a:bodyPr wrap="square" anchor="t">
            <a:spAutoFit/>
          </a:bodyPr>
          <a:lstStyle/>
          <a:p>
            <a:pPr marL="342797" indent="-342797">
              <a:spcBef>
                <a:spcPts val="600"/>
              </a:spcBef>
              <a:spcAft>
                <a:spcPts val="600"/>
              </a:spcAft>
              <a:buFont typeface="Wingdings" panose="05000000000000000000" pitchFamily="2" charset="2"/>
              <a:buChar char="q"/>
            </a:pPr>
            <a:r>
              <a:rPr lang="en-IE" sz="1600" dirty="0">
                <a:solidFill>
                  <a:schemeClr val="tx2"/>
                </a:solidFill>
              </a:rPr>
              <a:t>Integrate Storage Arrays from 3</a:t>
            </a:r>
            <a:r>
              <a:rPr lang="en-IE" sz="1600" baseline="30000" dirty="0">
                <a:solidFill>
                  <a:schemeClr val="tx2"/>
                </a:solidFill>
              </a:rPr>
              <a:t>rd</a:t>
            </a:r>
            <a:r>
              <a:rPr lang="en-IE" sz="1600" dirty="0">
                <a:solidFill>
                  <a:schemeClr val="tx2"/>
                </a:solidFill>
              </a:rPr>
              <a:t> Parties – Management Packs</a:t>
            </a:r>
          </a:p>
          <a:p>
            <a:pPr marL="285664" indent="-285664">
              <a:spcBef>
                <a:spcPts val="600"/>
              </a:spcBef>
              <a:spcAft>
                <a:spcPts val="600"/>
              </a:spcAft>
              <a:buFont typeface="Wingdings" panose="05000000000000000000" pitchFamily="2" charset="2"/>
              <a:buChar char="q"/>
            </a:pPr>
            <a:r>
              <a:rPr lang="en-US" sz="1600" dirty="0">
                <a:solidFill>
                  <a:schemeClr val="tx2"/>
                </a:solidFill>
              </a:rPr>
              <a:t>Capture legacy O/S's using configuration dashboards and reports </a:t>
            </a:r>
          </a:p>
          <a:p>
            <a:pPr marL="285664" indent="-285664">
              <a:spcBef>
                <a:spcPts val="600"/>
              </a:spcBef>
              <a:spcAft>
                <a:spcPts val="600"/>
              </a:spcAft>
              <a:buFont typeface="Wingdings" panose="05000000000000000000" pitchFamily="2" charset="2"/>
              <a:buChar char="q"/>
            </a:pPr>
            <a:r>
              <a:rPr lang="en-IE" sz="1600" dirty="0"/>
              <a:t>Outbound alert settings</a:t>
            </a:r>
            <a:endParaRPr lang="en-IE" sz="1600" dirty="0">
              <a:solidFill>
                <a:schemeClr val="tx2"/>
              </a:solidFill>
            </a:endParaRPr>
          </a:p>
          <a:p>
            <a:pPr marL="285664" indent="-285664">
              <a:spcBef>
                <a:spcPts val="600"/>
              </a:spcBef>
              <a:spcAft>
                <a:spcPts val="600"/>
              </a:spcAft>
              <a:buFont typeface="Wingdings" panose="05000000000000000000" pitchFamily="2" charset="2"/>
              <a:buChar char="q"/>
            </a:pPr>
            <a:r>
              <a:rPr lang="en-IE" sz="1600" dirty="0">
                <a:solidFill>
                  <a:schemeClr val="tx2"/>
                </a:solidFill>
              </a:rPr>
              <a:t>Change the default email payload to something more user friendly. See - </a:t>
            </a:r>
            <a:r>
              <a:rPr lang="en-IE" sz="1600" dirty="0">
                <a:solidFill>
                  <a:schemeClr val="tx2"/>
                </a:solidFill>
                <a:ea typeface="+mn-lt"/>
                <a:cs typeface="+mn-lt"/>
                <a:hlinkClick r:id="rId4">
                  <a:extLst>
                    <a:ext uri="{A12FA001-AC4F-418D-AE19-62706E023703}">
                      <ahyp:hlinkClr xmlns:ahyp="http://schemas.microsoft.com/office/drawing/2018/hyperlinkcolor" val="tx"/>
                    </a:ext>
                  </a:extLst>
                </a:hlinkClick>
              </a:rPr>
              <a:t>Custom Aria Ops Content</a:t>
            </a:r>
            <a:endParaRPr lang="en-IE" sz="1600" dirty="0">
              <a:solidFill>
                <a:schemeClr val="tx2"/>
              </a:solidFill>
              <a:ea typeface="+mn-lt"/>
              <a:cs typeface="+mn-lt"/>
            </a:endParaRPr>
          </a:p>
          <a:p>
            <a:pPr marL="285664" indent="-285664">
              <a:spcBef>
                <a:spcPts val="600"/>
              </a:spcBef>
              <a:spcAft>
                <a:spcPts val="600"/>
              </a:spcAft>
              <a:buFont typeface="Wingdings" panose="05000000000000000000" pitchFamily="2" charset="2"/>
              <a:buChar char="q"/>
            </a:pPr>
            <a:r>
              <a:rPr lang="en-IE" sz="1600" dirty="0">
                <a:solidFill>
                  <a:schemeClr val="tx2"/>
                </a:solidFill>
              </a:rPr>
              <a:t>Change the Home landing page to a more useable dashboard </a:t>
            </a:r>
            <a:r>
              <a:rPr lang="en-IE" sz="1600" dirty="0" err="1">
                <a:solidFill>
                  <a:schemeClr val="tx2"/>
                </a:solidFill>
              </a:rPr>
              <a:t>e.g</a:t>
            </a:r>
            <a:r>
              <a:rPr lang="en-IE" sz="1600" dirty="0">
                <a:solidFill>
                  <a:schemeClr val="tx2"/>
                </a:solidFill>
              </a:rPr>
              <a:t> vSphere Inventory</a:t>
            </a:r>
          </a:p>
          <a:p>
            <a:pPr marL="342797" indent="-342797">
              <a:spcBef>
                <a:spcPts val="600"/>
              </a:spcBef>
              <a:spcAft>
                <a:spcPts val="600"/>
              </a:spcAft>
              <a:buClr>
                <a:srgbClr val="AAA9AC"/>
              </a:buClr>
              <a:buFont typeface="Wingdings" panose="05000000000000000000" pitchFamily="2" charset="2"/>
              <a:buChar char="q"/>
            </a:pPr>
            <a:r>
              <a:rPr lang="en-IE" sz="1600" dirty="0">
                <a:solidFill>
                  <a:schemeClr val="tx2"/>
                </a:solidFill>
              </a:rPr>
              <a:t>Skyline Data MP – Feed Security Vulnerabilities to Aria Ops. Send as report to SecOps</a:t>
            </a:r>
          </a:p>
          <a:p>
            <a:pPr marL="285664" indent="-285664">
              <a:spcBef>
                <a:spcPts val="600"/>
              </a:spcBef>
              <a:spcAft>
                <a:spcPts val="600"/>
              </a:spcAft>
              <a:buFont typeface="Wingdings" panose="05000000000000000000" pitchFamily="2" charset="2"/>
              <a:buChar char="q"/>
            </a:pPr>
            <a:r>
              <a:rPr lang="en-US" sz="1600" dirty="0">
                <a:solidFill>
                  <a:schemeClr val="tx2"/>
                </a:solidFill>
              </a:rPr>
              <a:t>Enable a compliance pack. vSphere Security Guide vs the 100's line excel document = good start!</a:t>
            </a:r>
          </a:p>
        </p:txBody>
      </p:sp>
    </p:spTree>
    <p:extLst>
      <p:ext uri="{BB962C8B-B14F-4D97-AF65-F5344CB8AC3E}">
        <p14:creationId xmlns:p14="http://schemas.microsoft.com/office/powerpoint/2010/main" val="157362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636272-DDF3-43E1-8BDE-7E0B41DCF9F6}"/>
              </a:ext>
            </a:extLst>
          </p:cNvPr>
          <p:cNvSpPr>
            <a:spLocks noGrp="1"/>
          </p:cNvSpPr>
          <p:nvPr>
            <p:ph type="title"/>
          </p:nvPr>
        </p:nvSpPr>
        <p:spPr>
          <a:xfrm>
            <a:off x="471576" y="372632"/>
            <a:ext cx="11001004" cy="381000"/>
          </a:xfrm>
        </p:spPr>
        <p:txBody>
          <a:bodyPr/>
          <a:lstStyle/>
          <a:p>
            <a:r>
              <a:rPr lang="en-US"/>
              <a:t>Optimize &amp; Plan Capacity across Private, Hybrid and Public Clouds</a:t>
            </a:r>
          </a:p>
        </p:txBody>
      </p:sp>
      <p:sp>
        <p:nvSpPr>
          <p:cNvPr id="4" name="Slide Number Placeholder 3"/>
          <p:cNvSpPr>
            <a:spLocks noGrp="1"/>
          </p:cNvSpPr>
          <p:nvPr>
            <p:ph type="sldNum" sz="quarter" idx="4294967295"/>
          </p:nvPr>
        </p:nvSpPr>
        <p:spPr>
          <a:xfrm>
            <a:off x="9447213" y="7351713"/>
            <a:ext cx="2741612" cy="365125"/>
          </a:xfrm>
        </p:spPr>
        <p:txBody>
          <a:bodyPr/>
          <a:lstStyle/>
          <a:p>
            <a:fld id="{6EA6D8CF-3CDE-4807-BCD2-C9F2B831AAA5}" type="slidenum">
              <a:rPr lang="en-US" smtClean="0"/>
              <a:t>11</a:t>
            </a:fld>
            <a:endParaRPr lang="en-US"/>
          </a:p>
        </p:txBody>
      </p:sp>
      <p:grpSp>
        <p:nvGrpSpPr>
          <p:cNvPr id="30" name="Group 29">
            <a:extLst>
              <a:ext uri="{FF2B5EF4-FFF2-40B4-BE49-F238E27FC236}">
                <a16:creationId xmlns:a16="http://schemas.microsoft.com/office/drawing/2014/main" id="{0331AA3B-4149-4A6B-90C6-53E340A5B479}"/>
              </a:ext>
            </a:extLst>
          </p:cNvPr>
          <p:cNvGrpSpPr/>
          <p:nvPr/>
        </p:nvGrpSpPr>
        <p:grpSpPr>
          <a:xfrm>
            <a:off x="712790" y="1198568"/>
            <a:ext cx="2663878" cy="2802613"/>
            <a:chOff x="663747" y="2469644"/>
            <a:chExt cx="2664572" cy="3355714"/>
          </a:xfrm>
        </p:grpSpPr>
        <p:sp>
          <p:nvSpPr>
            <p:cNvPr id="36" name="Hexagon 35">
              <a:extLst>
                <a:ext uri="{FF2B5EF4-FFF2-40B4-BE49-F238E27FC236}">
                  <a16:creationId xmlns:a16="http://schemas.microsoft.com/office/drawing/2014/main" id="{CA5286B9-974F-43A9-8B8A-0F4ABDC8C2B7}"/>
                </a:ext>
              </a:extLst>
            </p:cNvPr>
            <p:cNvSpPr/>
            <p:nvPr/>
          </p:nvSpPr>
          <p:spPr>
            <a:xfrm rot="16200000">
              <a:off x="450583" y="2753200"/>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7" name="Rectangle 36">
              <a:extLst>
                <a:ext uri="{FF2B5EF4-FFF2-40B4-BE49-F238E27FC236}">
                  <a16:creationId xmlns:a16="http://schemas.microsoft.com/office/drawing/2014/main" id="{D7F29FFA-233E-4D8B-A677-0C3460BD126E}"/>
                </a:ext>
              </a:extLst>
            </p:cNvPr>
            <p:cNvSpPr/>
            <p:nvPr/>
          </p:nvSpPr>
          <p:spPr>
            <a:xfrm>
              <a:off x="706637" y="2469644"/>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38" name="Rectangle 37">
              <a:extLst>
                <a:ext uri="{FF2B5EF4-FFF2-40B4-BE49-F238E27FC236}">
                  <a16:creationId xmlns:a16="http://schemas.microsoft.com/office/drawing/2014/main" id="{3DC84C49-2D9B-490F-B2B2-E77641BB45AB}"/>
                </a:ext>
              </a:extLst>
            </p:cNvPr>
            <p:cNvSpPr/>
            <p:nvPr/>
          </p:nvSpPr>
          <p:spPr>
            <a:xfrm rot="10800000">
              <a:off x="2735961" y="4056937"/>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39" name="Rectangle 38">
              <a:extLst>
                <a:ext uri="{FF2B5EF4-FFF2-40B4-BE49-F238E27FC236}">
                  <a16:creationId xmlns:a16="http://schemas.microsoft.com/office/drawing/2014/main" id="{1CFFDA85-D314-42B5-BA3A-4BADA4D93E9D}"/>
                </a:ext>
              </a:extLst>
            </p:cNvPr>
            <p:cNvSpPr/>
            <p:nvPr/>
          </p:nvSpPr>
          <p:spPr>
            <a:xfrm>
              <a:off x="780492" y="3243173"/>
              <a:ext cx="2371372" cy="1584008"/>
            </a:xfrm>
            <a:prstGeom prst="rect">
              <a:avLst/>
            </a:prstGeom>
          </p:spPr>
          <p:txBody>
            <a:bodyPr wrap="square">
              <a:spAutoFit/>
            </a:bodyPr>
            <a:lstStyle/>
            <a:p>
              <a:pPr algn="ctr">
                <a:lnSpc>
                  <a:spcPct val="100000"/>
                </a:lnSpc>
              </a:pPr>
              <a:r>
                <a:rPr lang="en-SG" sz="1999" b="1">
                  <a:solidFill>
                    <a:schemeClr val="accent1"/>
                  </a:solidFill>
                </a:rPr>
                <a:t>What is my total capacity and how much is used/remaining</a:t>
              </a:r>
              <a:endParaRPr lang="en-US" sz="1999" b="1">
                <a:solidFill>
                  <a:schemeClr val="accent1"/>
                </a:solidFill>
              </a:endParaRPr>
            </a:p>
          </p:txBody>
        </p:sp>
      </p:grpSp>
      <p:grpSp>
        <p:nvGrpSpPr>
          <p:cNvPr id="42" name="Group 41">
            <a:extLst>
              <a:ext uri="{FF2B5EF4-FFF2-40B4-BE49-F238E27FC236}">
                <a16:creationId xmlns:a16="http://schemas.microsoft.com/office/drawing/2014/main" id="{43651AA8-8150-48C9-8616-80A080686FFC}"/>
              </a:ext>
            </a:extLst>
          </p:cNvPr>
          <p:cNvGrpSpPr/>
          <p:nvPr/>
        </p:nvGrpSpPr>
        <p:grpSpPr>
          <a:xfrm>
            <a:off x="4862328" y="1652871"/>
            <a:ext cx="2228576" cy="2443728"/>
            <a:chOff x="3655577" y="2157916"/>
            <a:chExt cx="2229157" cy="2444365"/>
          </a:xfrm>
        </p:grpSpPr>
        <p:sp>
          <p:nvSpPr>
            <p:cNvPr id="48" name="Hexagon 47">
              <a:extLst>
                <a:ext uri="{FF2B5EF4-FFF2-40B4-BE49-F238E27FC236}">
                  <a16:creationId xmlns:a16="http://schemas.microsoft.com/office/drawing/2014/main" id="{9E87951C-8587-422C-B433-DEC2366320D7}"/>
                </a:ext>
              </a:extLst>
            </p:cNvPr>
            <p:cNvSpPr/>
            <p:nvPr/>
          </p:nvSpPr>
          <p:spPr>
            <a:xfrm rot="16200000">
              <a:off x="3609036" y="2272557"/>
              <a:ext cx="2322239" cy="2229157"/>
            </a:xfrm>
            <a:prstGeom prst="hexagon">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9" name="Rectangle 48">
              <a:extLst>
                <a:ext uri="{FF2B5EF4-FFF2-40B4-BE49-F238E27FC236}">
                  <a16:creationId xmlns:a16="http://schemas.microsoft.com/office/drawing/2014/main" id="{1E7A737D-8346-45A1-A0FE-512CA0E60D95}"/>
                </a:ext>
              </a:extLst>
            </p:cNvPr>
            <p:cNvSpPr/>
            <p:nvPr/>
          </p:nvSpPr>
          <p:spPr>
            <a:xfrm>
              <a:off x="3685290" y="2157916"/>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50" name="Rectangle 49">
              <a:extLst>
                <a:ext uri="{FF2B5EF4-FFF2-40B4-BE49-F238E27FC236}">
                  <a16:creationId xmlns:a16="http://schemas.microsoft.com/office/drawing/2014/main" id="{5FBCE3C2-16D0-4143-ABCB-40A0ECA4B6FA}"/>
                </a:ext>
              </a:extLst>
            </p:cNvPr>
            <p:cNvSpPr/>
            <p:nvPr/>
          </p:nvSpPr>
          <p:spPr>
            <a:xfrm rot="10800000">
              <a:off x="5068085" y="3432730"/>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51" name="Rectangle 50">
              <a:extLst>
                <a:ext uri="{FF2B5EF4-FFF2-40B4-BE49-F238E27FC236}">
                  <a16:creationId xmlns:a16="http://schemas.microsoft.com/office/drawing/2014/main" id="{3798AD8A-F965-4BE0-BC35-E302256D2A64}"/>
                </a:ext>
              </a:extLst>
            </p:cNvPr>
            <p:cNvSpPr/>
            <p:nvPr/>
          </p:nvSpPr>
          <p:spPr>
            <a:xfrm>
              <a:off x="3690036" y="2792225"/>
              <a:ext cx="2160238" cy="1015543"/>
            </a:xfrm>
            <a:prstGeom prst="rect">
              <a:avLst/>
            </a:prstGeom>
          </p:spPr>
          <p:txBody>
            <a:bodyPr wrap="square">
              <a:spAutoFit/>
            </a:bodyPr>
            <a:lstStyle/>
            <a:p>
              <a:pPr algn="ctr">
                <a:lnSpc>
                  <a:spcPct val="100000"/>
                </a:lnSpc>
              </a:pPr>
              <a:r>
                <a:rPr lang="en-US" sz="1999" b="1">
                  <a:solidFill>
                    <a:schemeClr val="accent3"/>
                  </a:solidFill>
                </a:rPr>
                <a:t>How much capacity can I reclaim? Cost?</a:t>
              </a:r>
            </a:p>
          </p:txBody>
        </p:sp>
      </p:grpSp>
      <p:grpSp>
        <p:nvGrpSpPr>
          <p:cNvPr id="60" name="Group 59">
            <a:extLst>
              <a:ext uri="{FF2B5EF4-FFF2-40B4-BE49-F238E27FC236}">
                <a16:creationId xmlns:a16="http://schemas.microsoft.com/office/drawing/2014/main" id="{E274D698-EFA2-40D5-B7FA-6B33FE94BB94}"/>
              </a:ext>
            </a:extLst>
          </p:cNvPr>
          <p:cNvGrpSpPr/>
          <p:nvPr/>
        </p:nvGrpSpPr>
        <p:grpSpPr>
          <a:xfrm>
            <a:off x="8564882" y="1193547"/>
            <a:ext cx="2580644" cy="2484752"/>
            <a:chOff x="5594760" y="759684"/>
            <a:chExt cx="2581315" cy="2485399"/>
          </a:xfrm>
        </p:grpSpPr>
        <p:sp>
          <p:nvSpPr>
            <p:cNvPr id="62" name="Hexagon 61">
              <a:extLst>
                <a:ext uri="{FF2B5EF4-FFF2-40B4-BE49-F238E27FC236}">
                  <a16:creationId xmlns:a16="http://schemas.microsoft.com/office/drawing/2014/main" id="{D7080793-4BB2-4077-B354-425D0B5C1599}"/>
                </a:ext>
              </a:extLst>
            </p:cNvPr>
            <p:cNvSpPr/>
            <p:nvPr/>
          </p:nvSpPr>
          <p:spPr>
            <a:xfrm rot="16200000">
              <a:off x="5686462" y="731808"/>
              <a:ext cx="2397911" cy="2581315"/>
            </a:xfrm>
            <a:prstGeom prst="hexagon">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63" name="Rectangle 62">
              <a:extLst>
                <a:ext uri="{FF2B5EF4-FFF2-40B4-BE49-F238E27FC236}">
                  <a16:creationId xmlns:a16="http://schemas.microsoft.com/office/drawing/2014/main" id="{EAD9D418-105B-47BE-BFC4-E4411CD3ADB4}"/>
                </a:ext>
              </a:extLst>
            </p:cNvPr>
            <p:cNvSpPr/>
            <p:nvPr/>
          </p:nvSpPr>
          <p:spPr>
            <a:xfrm>
              <a:off x="5785833" y="759684"/>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64" name="Rectangle 63">
              <a:extLst>
                <a:ext uri="{FF2B5EF4-FFF2-40B4-BE49-F238E27FC236}">
                  <a16:creationId xmlns:a16="http://schemas.microsoft.com/office/drawing/2014/main" id="{F6929284-EB4B-4DC0-9162-9A229500AAFB}"/>
                </a:ext>
              </a:extLst>
            </p:cNvPr>
            <p:cNvSpPr/>
            <p:nvPr/>
          </p:nvSpPr>
          <p:spPr>
            <a:xfrm rot="10800000">
              <a:off x="7406463" y="2075532"/>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65" name="Rectangle 64">
              <a:extLst>
                <a:ext uri="{FF2B5EF4-FFF2-40B4-BE49-F238E27FC236}">
                  <a16:creationId xmlns:a16="http://schemas.microsoft.com/office/drawing/2014/main" id="{EDA0A5AD-EFA3-4D6C-B321-5AC96B65C442}"/>
                </a:ext>
              </a:extLst>
            </p:cNvPr>
            <p:cNvSpPr/>
            <p:nvPr/>
          </p:nvSpPr>
          <p:spPr>
            <a:xfrm>
              <a:off x="5777717" y="1365695"/>
              <a:ext cx="2160238" cy="1323270"/>
            </a:xfrm>
            <a:prstGeom prst="rect">
              <a:avLst/>
            </a:prstGeom>
          </p:spPr>
          <p:txBody>
            <a:bodyPr wrap="square">
              <a:spAutoFit/>
            </a:bodyPr>
            <a:lstStyle/>
            <a:p>
              <a:pPr algn="ctr">
                <a:lnSpc>
                  <a:spcPct val="100000"/>
                </a:lnSpc>
              </a:pPr>
              <a:r>
                <a:rPr lang="en-US" sz="1999" b="1">
                  <a:solidFill>
                    <a:schemeClr val="accent4"/>
                  </a:solidFill>
                </a:rPr>
                <a:t>When will I run out and how much more is needed? Cost?</a:t>
              </a:r>
            </a:p>
          </p:txBody>
        </p:sp>
      </p:grpSp>
      <p:grpSp>
        <p:nvGrpSpPr>
          <p:cNvPr id="66" name="Group 65">
            <a:extLst>
              <a:ext uri="{FF2B5EF4-FFF2-40B4-BE49-F238E27FC236}">
                <a16:creationId xmlns:a16="http://schemas.microsoft.com/office/drawing/2014/main" id="{9819F96D-C466-4F9F-A46E-5F42E81D9345}"/>
              </a:ext>
            </a:extLst>
          </p:cNvPr>
          <p:cNvGrpSpPr/>
          <p:nvPr/>
        </p:nvGrpSpPr>
        <p:grpSpPr>
          <a:xfrm>
            <a:off x="2688317" y="3860152"/>
            <a:ext cx="2663877" cy="2570659"/>
            <a:chOff x="5765729" y="659313"/>
            <a:chExt cx="2664571" cy="2571328"/>
          </a:xfrm>
        </p:grpSpPr>
        <p:sp>
          <p:nvSpPr>
            <p:cNvPr id="67" name="Hexagon 66">
              <a:extLst>
                <a:ext uri="{FF2B5EF4-FFF2-40B4-BE49-F238E27FC236}">
                  <a16:creationId xmlns:a16="http://schemas.microsoft.com/office/drawing/2014/main" id="{F46B8DA0-7C44-4BDD-9377-F3337530628B}"/>
                </a:ext>
              </a:extLst>
            </p:cNvPr>
            <p:cNvSpPr/>
            <p:nvPr/>
          </p:nvSpPr>
          <p:spPr>
            <a:xfrm rot="16200000">
              <a:off x="5820783" y="611905"/>
              <a:ext cx="2554463" cy="2664571"/>
            </a:xfrm>
            <a:prstGeom prst="hexagon">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68" name="Rectangle 67">
              <a:extLst>
                <a:ext uri="{FF2B5EF4-FFF2-40B4-BE49-F238E27FC236}">
                  <a16:creationId xmlns:a16="http://schemas.microsoft.com/office/drawing/2014/main" id="{D19CC09B-9E22-4877-885F-5722DDF1FEEE}"/>
                </a:ext>
              </a:extLst>
            </p:cNvPr>
            <p:cNvSpPr/>
            <p:nvPr/>
          </p:nvSpPr>
          <p:spPr>
            <a:xfrm>
              <a:off x="5811917" y="659313"/>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69" name="Rectangle 68">
              <a:extLst>
                <a:ext uri="{FF2B5EF4-FFF2-40B4-BE49-F238E27FC236}">
                  <a16:creationId xmlns:a16="http://schemas.microsoft.com/office/drawing/2014/main" id="{E10D992F-F244-446A-AF3E-655537C6D65E}"/>
                </a:ext>
              </a:extLst>
            </p:cNvPr>
            <p:cNvSpPr/>
            <p:nvPr/>
          </p:nvSpPr>
          <p:spPr>
            <a:xfrm rot="10800000">
              <a:off x="7507556" y="2061090"/>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70" name="Rectangle 69">
              <a:extLst>
                <a:ext uri="{FF2B5EF4-FFF2-40B4-BE49-F238E27FC236}">
                  <a16:creationId xmlns:a16="http://schemas.microsoft.com/office/drawing/2014/main" id="{1E02457F-B1E9-4DED-A3C8-553E3BFB5804}"/>
                </a:ext>
              </a:extLst>
            </p:cNvPr>
            <p:cNvSpPr/>
            <p:nvPr/>
          </p:nvSpPr>
          <p:spPr>
            <a:xfrm>
              <a:off x="5817569" y="1215833"/>
              <a:ext cx="2514719" cy="1631000"/>
            </a:xfrm>
            <a:prstGeom prst="rect">
              <a:avLst/>
            </a:prstGeom>
          </p:spPr>
          <p:txBody>
            <a:bodyPr wrap="square">
              <a:spAutoFit/>
            </a:bodyPr>
            <a:lstStyle/>
            <a:p>
              <a:pPr algn="ctr">
                <a:lnSpc>
                  <a:spcPct val="100000"/>
                </a:lnSpc>
              </a:pPr>
              <a:r>
                <a:rPr lang="en-US" sz="1999" b="1">
                  <a:solidFill>
                    <a:schemeClr val="accent4"/>
                  </a:solidFill>
                </a:rPr>
                <a:t>What is the cost of running VMs on private vs hybrid or public cloud?</a:t>
              </a:r>
            </a:p>
          </p:txBody>
        </p:sp>
      </p:grpSp>
      <p:grpSp>
        <p:nvGrpSpPr>
          <p:cNvPr id="71" name="Group 70">
            <a:extLst>
              <a:ext uri="{FF2B5EF4-FFF2-40B4-BE49-F238E27FC236}">
                <a16:creationId xmlns:a16="http://schemas.microsoft.com/office/drawing/2014/main" id="{791CEF3E-39FD-4A24-84BC-25B067086689}"/>
              </a:ext>
            </a:extLst>
          </p:cNvPr>
          <p:cNvGrpSpPr/>
          <p:nvPr/>
        </p:nvGrpSpPr>
        <p:grpSpPr>
          <a:xfrm>
            <a:off x="7119497" y="3619337"/>
            <a:ext cx="2767091" cy="2798300"/>
            <a:chOff x="7005864" y="2654364"/>
            <a:chExt cx="2767813" cy="3144130"/>
          </a:xfrm>
        </p:grpSpPr>
        <p:sp>
          <p:nvSpPr>
            <p:cNvPr id="72" name="Hexagon 71">
              <a:extLst>
                <a:ext uri="{FF2B5EF4-FFF2-40B4-BE49-F238E27FC236}">
                  <a16:creationId xmlns:a16="http://schemas.microsoft.com/office/drawing/2014/main" id="{5EFA7E5B-8AD2-45F8-BEF5-36DD21E38A75}"/>
                </a:ext>
              </a:extLst>
            </p:cNvPr>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73" name="Rectangle 72">
              <a:extLst>
                <a:ext uri="{FF2B5EF4-FFF2-40B4-BE49-F238E27FC236}">
                  <a16:creationId xmlns:a16="http://schemas.microsoft.com/office/drawing/2014/main" id="{61C837BA-6C50-4A07-8BD5-22299CC77766}"/>
                </a:ext>
              </a:extLst>
            </p:cNvPr>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74" name="Rectangle 73">
              <a:extLst>
                <a:ext uri="{FF2B5EF4-FFF2-40B4-BE49-F238E27FC236}">
                  <a16:creationId xmlns:a16="http://schemas.microsoft.com/office/drawing/2014/main" id="{F43F5E9E-5585-4C79-ACCF-B0A643DA82E1}"/>
                </a:ext>
              </a:extLst>
            </p:cNvPr>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75" name="Rectangle 74">
              <a:extLst>
                <a:ext uri="{FF2B5EF4-FFF2-40B4-BE49-F238E27FC236}">
                  <a16:creationId xmlns:a16="http://schemas.microsoft.com/office/drawing/2014/main" id="{6F1F0AFF-C5D9-461E-AB68-9868AFEED05F}"/>
                </a:ext>
              </a:extLst>
            </p:cNvPr>
            <p:cNvSpPr/>
            <p:nvPr/>
          </p:nvSpPr>
          <p:spPr>
            <a:xfrm rot="10800000">
              <a:off x="9201763" y="3971877"/>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76" name="Rectangle 75">
              <a:extLst>
                <a:ext uri="{FF2B5EF4-FFF2-40B4-BE49-F238E27FC236}">
                  <a16:creationId xmlns:a16="http://schemas.microsoft.com/office/drawing/2014/main" id="{AB015E8C-83A3-4873-A661-EDD658EB8187}"/>
                </a:ext>
              </a:extLst>
            </p:cNvPr>
            <p:cNvSpPr/>
            <p:nvPr/>
          </p:nvSpPr>
          <p:spPr>
            <a:xfrm>
              <a:off x="7207147" y="3400360"/>
              <a:ext cx="2160238" cy="2177757"/>
            </a:xfrm>
            <a:prstGeom prst="rect">
              <a:avLst/>
            </a:prstGeom>
          </p:spPr>
          <p:txBody>
            <a:bodyPr wrap="square">
              <a:spAutoFit/>
            </a:bodyPr>
            <a:lstStyle/>
            <a:p>
              <a:pPr algn="ctr">
                <a:lnSpc>
                  <a:spcPct val="100000"/>
                </a:lnSpc>
              </a:pPr>
              <a:r>
                <a:rPr lang="en-US" sz="1999" b="1">
                  <a:solidFill>
                    <a:schemeClr val="accent1"/>
                  </a:solidFill>
                </a:rPr>
                <a:t>What are the costs and usage in private/ public clouds?</a:t>
              </a:r>
              <a:endParaRPr lang="en-SG" sz="1999" b="1">
                <a:solidFill>
                  <a:schemeClr val="accent1"/>
                </a:solidFill>
              </a:endParaRPr>
            </a:p>
            <a:p>
              <a:pPr algn="ctr">
                <a:lnSpc>
                  <a:spcPct val="100000"/>
                </a:lnSpc>
              </a:pPr>
              <a:endParaRPr lang="en-US" sz="1999" b="1">
                <a:solidFill>
                  <a:schemeClr val="accent1"/>
                </a:solidFill>
              </a:endParaRPr>
            </a:p>
          </p:txBody>
        </p:sp>
      </p:grpSp>
    </p:spTree>
    <p:extLst>
      <p:ext uri="{BB962C8B-B14F-4D97-AF65-F5344CB8AC3E}">
        <p14:creationId xmlns:p14="http://schemas.microsoft.com/office/powerpoint/2010/main" val="211545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900" decel="100000" fill="hold"/>
                                        <p:tgtEl>
                                          <p:spTgt spid="3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900" decel="100000" fill="hold"/>
                                        <p:tgtEl>
                                          <p:spTgt spid="42"/>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1000"/>
                                        <p:tgtEl>
                                          <p:spTgt spid="60"/>
                                        </p:tgtEl>
                                      </p:cBhvr>
                                    </p:animEffect>
                                    <p:anim calcmode="lin" valueType="num">
                                      <p:cBhvr>
                                        <p:cTn id="24" dur="1000" fill="hold"/>
                                        <p:tgtEl>
                                          <p:spTgt spid="60"/>
                                        </p:tgtEl>
                                        <p:attrNameLst>
                                          <p:attrName>ppt_x</p:attrName>
                                        </p:attrNameLst>
                                      </p:cBhvr>
                                      <p:tavLst>
                                        <p:tav tm="0">
                                          <p:val>
                                            <p:strVal val="#ppt_x"/>
                                          </p:val>
                                        </p:tav>
                                        <p:tav tm="100000">
                                          <p:val>
                                            <p:strVal val="#ppt_x"/>
                                          </p:val>
                                        </p:tav>
                                      </p:tavLst>
                                    </p:anim>
                                    <p:anim calcmode="lin" valueType="num">
                                      <p:cBhvr>
                                        <p:cTn id="25" dur="900" decel="100000" fill="hold"/>
                                        <p:tgtEl>
                                          <p:spTgt spid="60"/>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1000"/>
                                        <p:tgtEl>
                                          <p:spTgt spid="71"/>
                                        </p:tgtEl>
                                      </p:cBhvr>
                                    </p:animEffect>
                                    <p:anim calcmode="lin" valueType="num">
                                      <p:cBhvr>
                                        <p:cTn id="32" dur="1000" fill="hold"/>
                                        <p:tgtEl>
                                          <p:spTgt spid="71"/>
                                        </p:tgtEl>
                                        <p:attrNameLst>
                                          <p:attrName>ppt_x</p:attrName>
                                        </p:attrNameLst>
                                      </p:cBhvr>
                                      <p:tavLst>
                                        <p:tav tm="0">
                                          <p:val>
                                            <p:strVal val="#ppt_x"/>
                                          </p:val>
                                        </p:tav>
                                        <p:tav tm="100000">
                                          <p:val>
                                            <p:strVal val="#ppt_x"/>
                                          </p:val>
                                        </p:tav>
                                      </p:tavLst>
                                    </p:anim>
                                    <p:anim calcmode="lin" valueType="num">
                                      <p:cBhvr>
                                        <p:cTn id="33" dur="900" decel="100000" fill="hold"/>
                                        <p:tgtEl>
                                          <p:spTgt spid="7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1000"/>
                                        <p:tgtEl>
                                          <p:spTgt spid="66"/>
                                        </p:tgtEl>
                                      </p:cBhvr>
                                    </p:animEffect>
                                    <p:anim calcmode="lin" valueType="num">
                                      <p:cBhvr>
                                        <p:cTn id="40" dur="1000" fill="hold"/>
                                        <p:tgtEl>
                                          <p:spTgt spid="66"/>
                                        </p:tgtEl>
                                        <p:attrNameLst>
                                          <p:attrName>ppt_x</p:attrName>
                                        </p:attrNameLst>
                                      </p:cBhvr>
                                      <p:tavLst>
                                        <p:tav tm="0">
                                          <p:val>
                                            <p:strVal val="#ppt_x"/>
                                          </p:val>
                                        </p:tav>
                                        <p:tav tm="100000">
                                          <p:val>
                                            <p:strVal val="#ppt_x"/>
                                          </p:val>
                                        </p:tav>
                                      </p:tavLst>
                                    </p:anim>
                                    <p:anim calcmode="lin" valueType="num">
                                      <p:cBhvr>
                                        <p:cTn id="41" dur="900" decel="100000" fill="hold"/>
                                        <p:tgtEl>
                                          <p:spTgt spid="66"/>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E26F3F2-FF5C-40B0-B35E-129F8A0500F8}"/>
              </a:ext>
            </a:extLst>
          </p:cNvPr>
          <p:cNvSpPr/>
          <p:nvPr/>
        </p:nvSpPr>
        <p:spPr>
          <a:xfrm>
            <a:off x="1588" y="1254966"/>
            <a:ext cx="12185651" cy="504638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799">
              <a:solidFill>
                <a:prstClr val="white"/>
              </a:solidFill>
              <a:latin typeface="Metropolis"/>
            </a:endParaRPr>
          </a:p>
        </p:txBody>
      </p:sp>
      <p:grpSp>
        <p:nvGrpSpPr>
          <p:cNvPr id="40" name="Group 39">
            <a:extLst>
              <a:ext uri="{FF2B5EF4-FFF2-40B4-BE49-F238E27FC236}">
                <a16:creationId xmlns:a16="http://schemas.microsoft.com/office/drawing/2014/main" id="{3B87340F-B37C-4AE6-9609-D003C506ABB2}"/>
              </a:ext>
            </a:extLst>
          </p:cNvPr>
          <p:cNvGrpSpPr/>
          <p:nvPr/>
        </p:nvGrpSpPr>
        <p:grpSpPr>
          <a:xfrm>
            <a:off x="2064952" y="1520715"/>
            <a:ext cx="2176026" cy="1047477"/>
            <a:chOff x="7279416" y="1520220"/>
            <a:chExt cx="2176593" cy="1047750"/>
          </a:xfrm>
        </p:grpSpPr>
        <p:sp>
          <p:nvSpPr>
            <p:cNvPr id="64" name="Flowchart: Alternate Process 63">
              <a:extLst>
                <a:ext uri="{FF2B5EF4-FFF2-40B4-BE49-F238E27FC236}">
                  <a16:creationId xmlns:a16="http://schemas.microsoft.com/office/drawing/2014/main" id="{BF878CA8-2909-4417-B1E0-C0DB46FFD0F5}"/>
                </a:ext>
              </a:extLst>
            </p:cNvPr>
            <p:cNvSpPr/>
            <p:nvPr/>
          </p:nvSpPr>
          <p:spPr>
            <a:xfrm>
              <a:off x="7279416" y="1520220"/>
              <a:ext cx="2176593" cy="1047750"/>
            </a:xfrm>
            <a:prstGeom prst="flowChartAlternate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a:p>
              <a:pPr algn="ctr">
                <a:spcAft>
                  <a:spcPts val="600"/>
                </a:spcAft>
              </a:pPr>
              <a:endParaRPr lang="en-US" sz="1200">
                <a:solidFill>
                  <a:prstClr val="white"/>
                </a:solidFill>
                <a:latin typeface="Metropolis"/>
              </a:endParaRPr>
            </a:p>
            <a:p>
              <a:pPr algn="ctr">
                <a:spcAft>
                  <a:spcPts val="600"/>
                </a:spcAft>
              </a:pPr>
              <a:endParaRPr lang="en-US" sz="1200">
                <a:solidFill>
                  <a:prstClr val="white"/>
                </a:solidFill>
                <a:latin typeface="Metropolis"/>
              </a:endParaRPr>
            </a:p>
            <a:p>
              <a:pPr algn="ctr">
                <a:spcAft>
                  <a:spcPts val="600"/>
                </a:spcAft>
              </a:pPr>
              <a:r>
                <a:rPr lang="en-US" sz="1400">
                  <a:solidFill>
                    <a:prstClr val="white"/>
                  </a:solidFill>
                  <a:latin typeface="Metropolis"/>
                </a:rPr>
                <a:t>Demand</a:t>
              </a:r>
            </a:p>
          </p:txBody>
        </p:sp>
        <p:pic>
          <p:nvPicPr>
            <p:cNvPr id="65" name="Graphic 64">
              <a:extLst>
                <a:ext uri="{FF2B5EF4-FFF2-40B4-BE49-F238E27FC236}">
                  <a16:creationId xmlns:a16="http://schemas.microsoft.com/office/drawing/2014/main" id="{D198489C-753C-48AF-A306-1B66734B99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2997" y="1750534"/>
              <a:ext cx="669429" cy="587122"/>
            </a:xfrm>
            <a:prstGeom prst="rect">
              <a:avLst/>
            </a:prstGeom>
          </p:spPr>
        </p:pic>
      </p:grpSp>
      <p:grpSp>
        <p:nvGrpSpPr>
          <p:cNvPr id="16" name="Group 15">
            <a:extLst>
              <a:ext uri="{FF2B5EF4-FFF2-40B4-BE49-F238E27FC236}">
                <a16:creationId xmlns:a16="http://schemas.microsoft.com/office/drawing/2014/main" id="{2A41DCA2-5C91-48C3-BAD9-07D4541F0E3C}"/>
              </a:ext>
            </a:extLst>
          </p:cNvPr>
          <p:cNvGrpSpPr/>
          <p:nvPr/>
        </p:nvGrpSpPr>
        <p:grpSpPr>
          <a:xfrm>
            <a:off x="8232514" y="1520716"/>
            <a:ext cx="2176026" cy="1047477"/>
            <a:chOff x="1945416" y="1520220"/>
            <a:chExt cx="2176593" cy="1047750"/>
          </a:xfrm>
        </p:grpSpPr>
        <p:sp>
          <p:nvSpPr>
            <p:cNvPr id="17" name="Flowchart: Alternate Process 16">
              <a:extLst>
                <a:ext uri="{FF2B5EF4-FFF2-40B4-BE49-F238E27FC236}">
                  <a16:creationId xmlns:a16="http://schemas.microsoft.com/office/drawing/2014/main" id="{B30D71B9-0F1E-4986-8864-9A685131223A}"/>
                </a:ext>
              </a:extLst>
            </p:cNvPr>
            <p:cNvSpPr/>
            <p:nvPr/>
          </p:nvSpPr>
          <p:spPr>
            <a:xfrm>
              <a:off x="1945416" y="1520220"/>
              <a:ext cx="2176593" cy="1047750"/>
            </a:xfrm>
            <a:prstGeom prst="flowChartAlternateProcess">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a:p>
              <a:pPr algn="ctr">
                <a:spcAft>
                  <a:spcPts val="600"/>
                </a:spcAft>
              </a:pPr>
              <a:endParaRPr lang="en-US" sz="1200">
                <a:solidFill>
                  <a:prstClr val="white"/>
                </a:solidFill>
                <a:latin typeface="Metropolis"/>
              </a:endParaRPr>
            </a:p>
            <a:p>
              <a:pPr algn="ctr">
                <a:spcAft>
                  <a:spcPts val="600"/>
                </a:spcAft>
              </a:pPr>
              <a:endParaRPr lang="en-US" sz="1200">
                <a:solidFill>
                  <a:prstClr val="white"/>
                </a:solidFill>
                <a:latin typeface="Metropolis"/>
              </a:endParaRPr>
            </a:p>
            <a:p>
              <a:pPr algn="ctr">
                <a:spcAft>
                  <a:spcPts val="600"/>
                </a:spcAft>
              </a:pPr>
              <a:r>
                <a:rPr lang="en-US" sz="1400">
                  <a:solidFill>
                    <a:prstClr val="white"/>
                  </a:solidFill>
                  <a:latin typeface="Metropolis"/>
                </a:rPr>
                <a:t>Allocation</a:t>
              </a:r>
            </a:p>
          </p:txBody>
        </p:sp>
        <p:pic>
          <p:nvPicPr>
            <p:cNvPr id="18" name="Graphic 17">
              <a:extLst>
                <a:ext uri="{FF2B5EF4-FFF2-40B4-BE49-F238E27FC236}">
                  <a16:creationId xmlns:a16="http://schemas.microsoft.com/office/drawing/2014/main" id="{F547E565-2097-4678-8CA2-E184DE9C10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6582" y="1721734"/>
              <a:ext cx="834260" cy="517722"/>
            </a:xfrm>
            <a:prstGeom prst="rect">
              <a:avLst/>
            </a:prstGeom>
          </p:spPr>
        </p:pic>
      </p:grpSp>
      <p:sp>
        <p:nvSpPr>
          <p:cNvPr id="2" name="Subtitle 1">
            <a:extLst>
              <a:ext uri="{FF2B5EF4-FFF2-40B4-BE49-F238E27FC236}">
                <a16:creationId xmlns:a16="http://schemas.microsoft.com/office/drawing/2014/main" id="{C1FCACB6-D68C-408E-BBC8-039B388F2DFE}"/>
              </a:ext>
            </a:extLst>
          </p:cNvPr>
          <p:cNvSpPr>
            <a:spLocks noGrp="1"/>
          </p:cNvSpPr>
          <p:nvPr>
            <p:ph type="subTitle" idx="10"/>
          </p:nvPr>
        </p:nvSpPr>
        <p:spPr>
          <a:xfrm>
            <a:off x="594300" y="812513"/>
            <a:ext cx="10959832" cy="247678"/>
          </a:xfrm>
        </p:spPr>
        <p:txBody>
          <a:bodyPr/>
          <a:lstStyle/>
          <a:p>
            <a:r>
              <a:rPr lang="en-US"/>
              <a:t>Models of capacity planning</a:t>
            </a:r>
          </a:p>
        </p:txBody>
      </p:sp>
      <p:sp>
        <p:nvSpPr>
          <p:cNvPr id="3" name="Title 2">
            <a:extLst>
              <a:ext uri="{FF2B5EF4-FFF2-40B4-BE49-F238E27FC236}">
                <a16:creationId xmlns:a16="http://schemas.microsoft.com/office/drawing/2014/main" id="{449F674E-4152-48F5-A8BF-96020FF4BCB4}"/>
              </a:ext>
            </a:extLst>
          </p:cNvPr>
          <p:cNvSpPr>
            <a:spLocks noGrp="1"/>
          </p:cNvSpPr>
          <p:nvPr>
            <p:ph type="title"/>
          </p:nvPr>
        </p:nvSpPr>
        <p:spPr>
          <a:xfrm>
            <a:off x="581245" y="413536"/>
            <a:ext cx="10998139" cy="380901"/>
          </a:xfrm>
        </p:spPr>
        <p:txBody>
          <a:bodyPr/>
          <a:lstStyle/>
          <a:p>
            <a:r>
              <a:rPr lang="en-US"/>
              <a:t>Capacity Planning</a:t>
            </a:r>
          </a:p>
        </p:txBody>
      </p:sp>
      <p:cxnSp>
        <p:nvCxnSpPr>
          <p:cNvPr id="34" name="Straight Arrow Connector 33">
            <a:extLst>
              <a:ext uri="{FF2B5EF4-FFF2-40B4-BE49-F238E27FC236}">
                <a16:creationId xmlns:a16="http://schemas.microsoft.com/office/drawing/2014/main" id="{53AAE0C8-0722-4C71-89F7-4E35811A59F0}"/>
              </a:ext>
            </a:extLst>
          </p:cNvPr>
          <p:cNvCxnSpPr>
            <a:cxnSpLocks/>
          </p:cNvCxnSpPr>
          <p:nvPr/>
        </p:nvCxnSpPr>
        <p:spPr bwMode="gray">
          <a:xfrm flipH="1">
            <a:off x="6074216" y="1454664"/>
            <a:ext cx="20198" cy="4729518"/>
          </a:xfrm>
          <a:prstGeom prst="straightConnector1">
            <a:avLst/>
          </a:prstGeom>
          <a:ln w="25400">
            <a:solidFill>
              <a:schemeClr val="bg2">
                <a:lumMod val="9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6">
            <a:extLst>
              <a:ext uri="{FF2B5EF4-FFF2-40B4-BE49-F238E27FC236}">
                <a16:creationId xmlns:a16="http://schemas.microsoft.com/office/drawing/2014/main" id="{DE85D48A-88B1-4C64-BCF9-F824B56784E7}"/>
              </a:ext>
            </a:extLst>
          </p:cNvPr>
          <p:cNvSpPr txBox="1">
            <a:spLocks/>
          </p:cNvSpPr>
          <p:nvPr/>
        </p:nvSpPr>
        <p:spPr>
          <a:xfrm>
            <a:off x="351900" y="2914784"/>
            <a:ext cx="5602130" cy="3256702"/>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spcBef>
                <a:spcPts val="1200"/>
              </a:spcBef>
              <a:buClr>
                <a:srgbClr val="717074">
                  <a:lumMod val="60000"/>
                  <a:lumOff val="40000"/>
                </a:srgbClr>
              </a:buClr>
            </a:pPr>
            <a:r>
              <a:rPr lang="en-US" sz="1400" b="1">
                <a:solidFill>
                  <a:srgbClr val="0091DA"/>
                </a:solidFill>
              </a:rPr>
              <a:t>Capacity Monitoring</a:t>
            </a:r>
          </a:p>
          <a:p>
            <a:pPr>
              <a:spcBef>
                <a:spcPts val="600"/>
              </a:spcBef>
              <a:buClr>
                <a:srgbClr val="717074">
                  <a:lumMod val="60000"/>
                  <a:lumOff val="40000"/>
                </a:srgbClr>
              </a:buClr>
            </a:pPr>
            <a:r>
              <a:rPr lang="en-US" sz="1400">
                <a:solidFill>
                  <a:srgbClr val="3F3F3F"/>
                </a:solidFill>
              </a:rPr>
              <a:t>Helps monitor the day to day capacity usage on the basis of actual resource demand of workloads.</a:t>
            </a:r>
          </a:p>
          <a:p>
            <a:pPr>
              <a:spcBef>
                <a:spcPts val="600"/>
              </a:spcBef>
              <a:buClr>
                <a:srgbClr val="717074">
                  <a:lumMod val="60000"/>
                  <a:lumOff val="40000"/>
                </a:srgbClr>
              </a:buClr>
            </a:pPr>
            <a:endParaRPr lang="en-US" sz="1400">
              <a:solidFill>
                <a:srgbClr val="3F3F3F"/>
              </a:solidFill>
            </a:endParaRPr>
          </a:p>
          <a:p>
            <a:pPr>
              <a:spcBef>
                <a:spcPts val="1200"/>
              </a:spcBef>
              <a:buClr>
                <a:srgbClr val="717074">
                  <a:lumMod val="60000"/>
                  <a:lumOff val="40000"/>
                </a:srgbClr>
              </a:buClr>
            </a:pPr>
            <a:r>
              <a:rPr lang="en-US" sz="1400" b="1">
                <a:solidFill>
                  <a:srgbClr val="0091DA"/>
                </a:solidFill>
              </a:rPr>
              <a:t>Drives Utilization</a:t>
            </a:r>
          </a:p>
          <a:p>
            <a:pPr>
              <a:spcBef>
                <a:spcPts val="600"/>
              </a:spcBef>
              <a:buClr>
                <a:srgbClr val="717074">
                  <a:lumMod val="60000"/>
                  <a:lumOff val="40000"/>
                </a:srgbClr>
              </a:buClr>
            </a:pPr>
            <a:r>
              <a:rPr lang="en-US" sz="1400">
                <a:solidFill>
                  <a:srgbClr val="3F3F3F"/>
                </a:solidFill>
              </a:rPr>
              <a:t>Provides maximum utilization as one can continue to overcommit to drive utilization.</a:t>
            </a:r>
          </a:p>
          <a:p>
            <a:pPr>
              <a:spcBef>
                <a:spcPts val="600"/>
              </a:spcBef>
              <a:buClr>
                <a:srgbClr val="717074">
                  <a:lumMod val="60000"/>
                  <a:lumOff val="40000"/>
                </a:srgbClr>
              </a:buClr>
            </a:pPr>
            <a:endParaRPr lang="en-US" sz="1400" b="1">
              <a:solidFill>
                <a:srgbClr val="0091DA"/>
              </a:solidFill>
            </a:endParaRPr>
          </a:p>
          <a:p>
            <a:pPr>
              <a:spcBef>
                <a:spcPts val="1200"/>
              </a:spcBef>
              <a:buClr>
                <a:srgbClr val="717074">
                  <a:lumMod val="60000"/>
                  <a:lumOff val="40000"/>
                </a:srgbClr>
              </a:buClr>
            </a:pPr>
            <a:r>
              <a:rPr lang="en-US" sz="1400" b="1">
                <a:solidFill>
                  <a:srgbClr val="0091DA"/>
                </a:solidFill>
              </a:rPr>
              <a:t>Performance Based</a:t>
            </a:r>
          </a:p>
          <a:p>
            <a:pPr>
              <a:spcBef>
                <a:spcPts val="600"/>
              </a:spcBef>
              <a:buClr>
                <a:srgbClr val="717074">
                  <a:lumMod val="60000"/>
                  <a:lumOff val="40000"/>
                </a:srgbClr>
              </a:buClr>
            </a:pPr>
            <a:r>
              <a:rPr lang="en-US" sz="1400">
                <a:solidFill>
                  <a:srgbClr val="3F3F3F"/>
                </a:solidFill>
              </a:rPr>
              <a:t>Performance is the key consideration and capacity is full as soon as performance is as risk. </a:t>
            </a:r>
            <a:endParaRPr lang="en-US" sz="1400" b="1">
              <a:solidFill>
                <a:srgbClr val="0091DA"/>
              </a:solidFill>
            </a:endParaRPr>
          </a:p>
        </p:txBody>
      </p:sp>
      <p:sp>
        <p:nvSpPr>
          <p:cNvPr id="68" name="Content Placeholder 6">
            <a:extLst>
              <a:ext uri="{FF2B5EF4-FFF2-40B4-BE49-F238E27FC236}">
                <a16:creationId xmlns:a16="http://schemas.microsoft.com/office/drawing/2014/main" id="{97AD08A8-F93B-42E7-A7E3-190053E5FB94}"/>
              </a:ext>
            </a:extLst>
          </p:cNvPr>
          <p:cNvSpPr txBox="1">
            <a:spLocks/>
          </p:cNvSpPr>
          <p:nvPr/>
        </p:nvSpPr>
        <p:spPr>
          <a:xfrm>
            <a:off x="6585109" y="2914784"/>
            <a:ext cx="5470837" cy="3256702"/>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spcBef>
                <a:spcPts val="1200"/>
              </a:spcBef>
              <a:buClr>
                <a:srgbClr val="717074">
                  <a:lumMod val="60000"/>
                  <a:lumOff val="40000"/>
                </a:srgbClr>
              </a:buClr>
            </a:pPr>
            <a:r>
              <a:rPr lang="en-US" sz="1400" b="1">
                <a:solidFill>
                  <a:srgbClr val="0091DA"/>
                </a:solidFill>
              </a:rPr>
              <a:t>Procurement Planning</a:t>
            </a:r>
          </a:p>
          <a:p>
            <a:pPr>
              <a:spcBef>
                <a:spcPts val="600"/>
              </a:spcBef>
              <a:buClr>
                <a:srgbClr val="717074">
                  <a:lumMod val="60000"/>
                  <a:lumOff val="40000"/>
                </a:srgbClr>
              </a:buClr>
            </a:pPr>
            <a:r>
              <a:rPr lang="en-US" sz="1400">
                <a:solidFill>
                  <a:srgbClr val="3F3F3F"/>
                </a:solidFill>
              </a:rPr>
              <a:t>Helps in procuring new resources with an estimated overcommitment ratio.</a:t>
            </a:r>
          </a:p>
          <a:p>
            <a:pPr>
              <a:spcBef>
                <a:spcPts val="600"/>
              </a:spcBef>
              <a:buClr>
                <a:srgbClr val="717074">
                  <a:lumMod val="60000"/>
                  <a:lumOff val="40000"/>
                </a:srgbClr>
              </a:buClr>
            </a:pPr>
            <a:endParaRPr lang="en-US" sz="1400">
              <a:solidFill>
                <a:srgbClr val="3F3F3F"/>
              </a:solidFill>
            </a:endParaRPr>
          </a:p>
          <a:p>
            <a:pPr>
              <a:spcBef>
                <a:spcPts val="1200"/>
              </a:spcBef>
              <a:buClr>
                <a:srgbClr val="717074">
                  <a:lumMod val="60000"/>
                  <a:lumOff val="40000"/>
                </a:srgbClr>
              </a:buClr>
            </a:pPr>
            <a:r>
              <a:rPr lang="en-US" sz="1400" b="1">
                <a:solidFill>
                  <a:srgbClr val="0091DA"/>
                </a:solidFill>
              </a:rPr>
              <a:t>No Overcommitment</a:t>
            </a:r>
          </a:p>
          <a:p>
            <a:pPr>
              <a:spcBef>
                <a:spcPts val="600"/>
              </a:spcBef>
              <a:buClr>
                <a:srgbClr val="717074">
                  <a:lumMod val="60000"/>
                  <a:lumOff val="40000"/>
                </a:srgbClr>
              </a:buClr>
            </a:pPr>
            <a:r>
              <a:rPr lang="en-US" sz="1400">
                <a:solidFill>
                  <a:srgbClr val="3F3F3F"/>
                </a:solidFill>
              </a:rPr>
              <a:t>Helps avoid overcommitment for running business critical workloads.</a:t>
            </a:r>
          </a:p>
          <a:p>
            <a:pPr>
              <a:spcBef>
                <a:spcPts val="600"/>
              </a:spcBef>
              <a:buClr>
                <a:srgbClr val="717074">
                  <a:lumMod val="60000"/>
                  <a:lumOff val="40000"/>
                </a:srgbClr>
              </a:buClr>
            </a:pPr>
            <a:endParaRPr lang="en-US" sz="1400" b="1">
              <a:solidFill>
                <a:srgbClr val="0091DA"/>
              </a:solidFill>
            </a:endParaRPr>
          </a:p>
          <a:p>
            <a:pPr>
              <a:spcBef>
                <a:spcPts val="1200"/>
              </a:spcBef>
              <a:buClr>
                <a:srgbClr val="717074">
                  <a:lumMod val="60000"/>
                  <a:lumOff val="40000"/>
                </a:srgbClr>
              </a:buClr>
            </a:pPr>
            <a:r>
              <a:rPr lang="en-US" sz="1400" b="1" err="1">
                <a:solidFill>
                  <a:srgbClr val="0091DA"/>
                </a:solidFill>
              </a:rPr>
              <a:t>Showback</a:t>
            </a:r>
            <a:r>
              <a:rPr lang="en-US" sz="1400" b="1">
                <a:solidFill>
                  <a:srgbClr val="0091DA"/>
                </a:solidFill>
              </a:rPr>
              <a:t> and Reporting</a:t>
            </a:r>
          </a:p>
          <a:p>
            <a:pPr>
              <a:spcBef>
                <a:spcPts val="600"/>
              </a:spcBef>
              <a:buClr>
                <a:srgbClr val="717074">
                  <a:lumMod val="60000"/>
                  <a:lumOff val="40000"/>
                </a:srgbClr>
              </a:buClr>
            </a:pPr>
            <a:r>
              <a:rPr lang="en-US" sz="1400">
                <a:solidFill>
                  <a:srgbClr val="3F3F3F"/>
                </a:solidFill>
              </a:rPr>
              <a:t>Used by IT providers in shared services to not overcommit beyond contractual obligation.</a:t>
            </a:r>
            <a:endParaRPr lang="en-US" sz="1400" b="1">
              <a:solidFill>
                <a:srgbClr val="0091DA"/>
              </a:solidFill>
            </a:endParaRPr>
          </a:p>
        </p:txBody>
      </p:sp>
    </p:spTree>
    <p:extLst>
      <p:ext uri="{BB962C8B-B14F-4D97-AF65-F5344CB8AC3E}">
        <p14:creationId xmlns:p14="http://schemas.microsoft.com/office/powerpoint/2010/main" val="2794183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6" presetClass="entr" presetSubtype="42"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barn(outHorizontal)">
                                      <p:cBhvr>
                                        <p:cTn id="14" dur="9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Capacity, Predict Demand, and get Recommendations</a:t>
            </a:r>
          </a:p>
        </p:txBody>
      </p:sp>
      <p:sp>
        <p:nvSpPr>
          <p:cNvPr id="9" name="Content Placeholder 6"/>
          <p:cNvSpPr>
            <a:spLocks noGrp="1"/>
          </p:cNvSpPr>
          <p:nvPr>
            <p:ph type="subTitle" idx="10"/>
          </p:nvPr>
        </p:nvSpPr>
        <p:spPr/>
        <p:txBody>
          <a:bodyPr/>
          <a:lstStyle/>
          <a:p>
            <a:br>
              <a:rPr lang="en-US"/>
            </a:br>
            <a:endParaRPr lang="en-US"/>
          </a:p>
        </p:txBody>
      </p:sp>
      <p:sp>
        <p:nvSpPr>
          <p:cNvPr id="22" name="Content Placeholder 6">
            <a:extLst>
              <a:ext uri="{FF2B5EF4-FFF2-40B4-BE49-F238E27FC236}">
                <a16:creationId xmlns:a16="http://schemas.microsoft.com/office/drawing/2014/main" id="{0D44BA3F-DC5B-4E00-9827-A0CC56C70EA2}"/>
              </a:ext>
            </a:extLst>
          </p:cNvPr>
          <p:cNvSpPr txBox="1">
            <a:spLocks/>
          </p:cNvSpPr>
          <p:nvPr/>
        </p:nvSpPr>
        <p:spPr>
          <a:xfrm>
            <a:off x="8011886" y="1432101"/>
            <a:ext cx="3872217" cy="5025836"/>
          </a:xfrm>
          <a:prstGeom prst="rect">
            <a:avLst/>
          </a:prstGeom>
        </p:spPr>
        <p:txBody>
          <a:bodyPr vert="horz" lIns="0" tIns="0" rIns="0" bIns="0" rtlCol="0">
            <a:noAutofit/>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Font typeface="Arial" panose="020B0604020202020204" pitchFamily="34" charset="0"/>
              <a:buNone/>
            </a:pPr>
            <a:r>
              <a:rPr lang="en-US" sz="1600" b="1">
                <a:solidFill>
                  <a:schemeClr val="accent1"/>
                </a:solidFill>
              </a:rPr>
              <a:t>Assess Overall Capacity: </a:t>
            </a:r>
            <a:r>
              <a:rPr lang="en-US" sz="1600">
                <a:solidFill>
                  <a:srgbClr val="717074"/>
                </a:solidFill>
              </a:rPr>
              <a:t>Single view of the world</a:t>
            </a:r>
          </a:p>
          <a:p>
            <a:pPr>
              <a:buFont typeface="Arial" panose="020B0604020202020204" pitchFamily="34" charset="0"/>
              <a:buNone/>
            </a:pPr>
            <a:r>
              <a:rPr lang="en-US" sz="1600" b="1">
                <a:solidFill>
                  <a:schemeClr val="accent1"/>
                </a:solidFill>
              </a:rPr>
              <a:t>Capacity Projection: </a:t>
            </a:r>
            <a:r>
              <a:rPr lang="en-US" sz="1600">
                <a:solidFill>
                  <a:srgbClr val="717074"/>
                </a:solidFill>
              </a:rPr>
              <a:t>View current utilization and projection per resource (CPU, Memory, and Disk Space)</a:t>
            </a:r>
          </a:p>
          <a:p>
            <a:r>
              <a:rPr lang="en-US" sz="1600" b="1">
                <a:solidFill>
                  <a:schemeClr val="accent1"/>
                </a:solidFill>
              </a:rPr>
              <a:t>Get recommendations</a:t>
            </a:r>
          </a:p>
          <a:p>
            <a:pPr lvl="1"/>
            <a:r>
              <a:rPr lang="en-US" sz="1400">
                <a:solidFill>
                  <a:srgbClr val="717074"/>
                </a:solidFill>
              </a:rPr>
              <a:t>Reclaim unused capacity</a:t>
            </a:r>
          </a:p>
          <a:p>
            <a:pPr lvl="1"/>
            <a:r>
              <a:rPr lang="en-US" sz="1400">
                <a:solidFill>
                  <a:srgbClr val="717074"/>
                </a:solidFill>
              </a:rPr>
              <a:t>Add capacity in private cloud</a:t>
            </a:r>
          </a:p>
          <a:p>
            <a:pPr lvl="1"/>
            <a:r>
              <a:rPr lang="en-US" sz="1400">
                <a:solidFill>
                  <a:srgbClr val="717074"/>
                </a:solidFill>
              </a:rPr>
              <a:t>Run what-if scenario to migrate to public cloud</a:t>
            </a:r>
          </a:p>
          <a:p>
            <a:endParaRPr lang="en-US" sz="1600" b="1">
              <a:solidFill>
                <a:srgbClr val="0095D3"/>
              </a:solidFill>
            </a:endParaRPr>
          </a:p>
          <a:p>
            <a:endParaRPr lang="en-US" sz="1600">
              <a:solidFill>
                <a:srgbClr val="717074"/>
              </a:solidFill>
            </a:endParaRPr>
          </a:p>
          <a:p>
            <a:endParaRPr lang="en-US" sz="1600">
              <a:solidFill>
                <a:srgbClr val="717074"/>
              </a:solidFill>
            </a:endParaRPr>
          </a:p>
          <a:p>
            <a:pPr>
              <a:buFont typeface="Arial" panose="020B0604020202020204" pitchFamily="34" charset="0"/>
              <a:buNone/>
            </a:pPr>
            <a:endParaRPr lang="en-US" sz="1600">
              <a:solidFill>
                <a:srgbClr val="717074"/>
              </a:solidFill>
            </a:endParaRPr>
          </a:p>
          <a:p>
            <a:pPr>
              <a:buFont typeface="Arial" panose="020B0604020202020204" pitchFamily="34" charset="0"/>
              <a:buNone/>
            </a:pPr>
            <a:endParaRPr lang="en-US" sz="1600">
              <a:solidFill>
                <a:srgbClr val="717074"/>
              </a:solidFill>
            </a:endParaRPr>
          </a:p>
        </p:txBody>
      </p:sp>
      <p:pic>
        <p:nvPicPr>
          <p:cNvPr id="4" name="Picture 3">
            <a:extLst>
              <a:ext uri="{FF2B5EF4-FFF2-40B4-BE49-F238E27FC236}">
                <a16:creationId xmlns:a16="http://schemas.microsoft.com/office/drawing/2014/main" id="{666A3984-5660-4F54-983D-7861DCBE818A}"/>
              </a:ext>
            </a:extLst>
          </p:cNvPr>
          <p:cNvPicPr>
            <a:picLocks noChangeAspect="1"/>
          </p:cNvPicPr>
          <p:nvPr/>
        </p:nvPicPr>
        <p:blipFill>
          <a:blip r:embed="rId3"/>
          <a:stretch>
            <a:fillRect/>
          </a:stretch>
        </p:blipFill>
        <p:spPr>
          <a:xfrm>
            <a:off x="579808" y="1432100"/>
            <a:ext cx="7205435" cy="4614070"/>
          </a:xfrm>
          <a:prstGeom prst="rect">
            <a:avLst/>
          </a:prstGeom>
        </p:spPr>
      </p:pic>
      <p:sp>
        <p:nvSpPr>
          <p:cNvPr id="28" name="Rectangular Callout 27">
            <a:extLst>
              <a:ext uri="{FF2B5EF4-FFF2-40B4-BE49-F238E27FC236}">
                <a16:creationId xmlns:a16="http://schemas.microsoft.com/office/drawing/2014/main" id="{E6AE7C4F-FD2E-5440-B822-AE47674B270A}"/>
              </a:ext>
            </a:extLst>
          </p:cNvPr>
          <p:cNvSpPr/>
          <p:nvPr/>
        </p:nvSpPr>
        <p:spPr>
          <a:xfrm>
            <a:off x="6699265" y="3463967"/>
            <a:ext cx="1199300" cy="550336"/>
          </a:xfrm>
          <a:prstGeom prst="wedgeRectCallout">
            <a:avLst>
              <a:gd name="adj1" fmla="val -53692"/>
              <a:gd name="adj2" fmla="val -95752"/>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Projected Utilization</a:t>
            </a:r>
          </a:p>
        </p:txBody>
      </p:sp>
      <p:sp>
        <p:nvSpPr>
          <p:cNvPr id="11" name="Rectangular Callout 27">
            <a:extLst>
              <a:ext uri="{FF2B5EF4-FFF2-40B4-BE49-F238E27FC236}">
                <a16:creationId xmlns:a16="http://schemas.microsoft.com/office/drawing/2014/main" id="{99BAF2D1-D753-4E54-A355-D5F16DBDD464}"/>
              </a:ext>
            </a:extLst>
          </p:cNvPr>
          <p:cNvSpPr/>
          <p:nvPr/>
        </p:nvSpPr>
        <p:spPr>
          <a:xfrm>
            <a:off x="1943180" y="1270394"/>
            <a:ext cx="2723338" cy="550336"/>
          </a:xfrm>
          <a:prstGeom prst="wedgeRectCallout">
            <a:avLst>
              <a:gd name="adj1" fmla="val 12613"/>
              <a:gd name="adj2" fmla="val 119456"/>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Assess Capacity based on Demand and Allocation (Optional)</a:t>
            </a:r>
          </a:p>
        </p:txBody>
      </p:sp>
      <p:pic>
        <p:nvPicPr>
          <p:cNvPr id="5" name="Picture 4">
            <a:extLst>
              <a:ext uri="{FF2B5EF4-FFF2-40B4-BE49-F238E27FC236}">
                <a16:creationId xmlns:a16="http://schemas.microsoft.com/office/drawing/2014/main" id="{8CF11310-19B7-4EE0-B9A7-B0A387491A8C}"/>
              </a:ext>
            </a:extLst>
          </p:cNvPr>
          <p:cNvPicPr>
            <a:picLocks noChangeAspect="1"/>
          </p:cNvPicPr>
          <p:nvPr/>
        </p:nvPicPr>
        <p:blipFill>
          <a:blip r:embed="rId4"/>
          <a:stretch>
            <a:fillRect/>
          </a:stretch>
        </p:blipFill>
        <p:spPr>
          <a:xfrm>
            <a:off x="7250740" y="4743077"/>
            <a:ext cx="4358277" cy="1904820"/>
          </a:xfrm>
          <a:prstGeom prst="rect">
            <a:avLst/>
          </a:prstGeom>
        </p:spPr>
      </p:pic>
    </p:spTree>
    <p:extLst>
      <p:ext uri="{BB962C8B-B14F-4D97-AF65-F5344CB8AC3E}">
        <p14:creationId xmlns:p14="http://schemas.microsoft.com/office/powerpoint/2010/main" val="241850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D1DF69A-1BE5-4420-B336-01B48E12A16C}"/>
              </a:ext>
            </a:extLst>
          </p:cNvPr>
          <p:cNvSpPr>
            <a:spLocks noGrp="1"/>
          </p:cNvSpPr>
          <p:nvPr>
            <p:ph type="subTitle" idx="10"/>
          </p:nvPr>
        </p:nvSpPr>
        <p:spPr/>
        <p:txBody>
          <a:bodyPr/>
          <a:lstStyle/>
          <a:p>
            <a:r>
              <a:rPr lang="en-US"/>
              <a:t>Plan and stack multiple scenarios to arrive at accurate capacity decisions</a:t>
            </a:r>
          </a:p>
        </p:txBody>
      </p:sp>
      <p:sp>
        <p:nvSpPr>
          <p:cNvPr id="3" name="Title 2">
            <a:extLst>
              <a:ext uri="{FF2B5EF4-FFF2-40B4-BE49-F238E27FC236}">
                <a16:creationId xmlns:a16="http://schemas.microsoft.com/office/drawing/2014/main" id="{4C39F6DB-E759-4CBA-902F-29A9B046AFEF}"/>
              </a:ext>
            </a:extLst>
          </p:cNvPr>
          <p:cNvSpPr>
            <a:spLocks noGrp="1"/>
          </p:cNvSpPr>
          <p:nvPr>
            <p:ph type="title"/>
          </p:nvPr>
        </p:nvSpPr>
        <p:spPr/>
        <p:txBody>
          <a:bodyPr/>
          <a:lstStyle/>
          <a:p>
            <a:r>
              <a:rPr lang="en-US"/>
              <a:t>Plan for future needs and datacenter migration scenarios</a:t>
            </a:r>
          </a:p>
        </p:txBody>
      </p:sp>
      <p:grpSp>
        <p:nvGrpSpPr>
          <p:cNvPr id="4" name="Group 3">
            <a:extLst>
              <a:ext uri="{FF2B5EF4-FFF2-40B4-BE49-F238E27FC236}">
                <a16:creationId xmlns:a16="http://schemas.microsoft.com/office/drawing/2014/main" id="{E67F8A0E-2DBF-4389-8BA9-727075DBE69D}"/>
              </a:ext>
            </a:extLst>
          </p:cNvPr>
          <p:cNvGrpSpPr/>
          <p:nvPr/>
        </p:nvGrpSpPr>
        <p:grpSpPr>
          <a:xfrm>
            <a:off x="579809" y="1318824"/>
            <a:ext cx="5236258" cy="5093216"/>
            <a:chOff x="579809" y="1318824"/>
            <a:chExt cx="5236258" cy="5093216"/>
          </a:xfrm>
        </p:grpSpPr>
        <p:grpSp>
          <p:nvGrpSpPr>
            <p:cNvPr id="361" name="Group 360">
              <a:extLst>
                <a:ext uri="{FF2B5EF4-FFF2-40B4-BE49-F238E27FC236}">
                  <a16:creationId xmlns:a16="http://schemas.microsoft.com/office/drawing/2014/main" id="{5A739787-BEE3-4861-9742-27D92C1AE2D4}"/>
                </a:ext>
              </a:extLst>
            </p:cNvPr>
            <p:cNvGrpSpPr>
              <a:grpSpLocks noChangeAspect="1"/>
            </p:cNvGrpSpPr>
            <p:nvPr/>
          </p:nvGrpSpPr>
          <p:grpSpPr>
            <a:xfrm>
              <a:off x="4461731" y="4816566"/>
              <a:ext cx="1352358" cy="1595474"/>
              <a:chOff x="882595" y="1582310"/>
              <a:chExt cx="2415870" cy="2850174"/>
            </a:xfrm>
            <a:solidFill>
              <a:schemeClr val="bg1">
                <a:lumMod val="95000"/>
                <a:alpha val="52000"/>
              </a:schemeClr>
            </a:solidFill>
          </p:grpSpPr>
          <p:grpSp>
            <p:nvGrpSpPr>
              <p:cNvPr id="362" name="Group 361">
                <a:extLst>
                  <a:ext uri="{FF2B5EF4-FFF2-40B4-BE49-F238E27FC236}">
                    <a16:creationId xmlns:a16="http://schemas.microsoft.com/office/drawing/2014/main" id="{A885F27A-B2BB-422A-813B-4C33EF36C958}"/>
                  </a:ext>
                </a:extLst>
              </p:cNvPr>
              <p:cNvGrpSpPr/>
              <p:nvPr/>
            </p:nvGrpSpPr>
            <p:grpSpPr>
              <a:xfrm>
                <a:off x="882595" y="1582310"/>
                <a:ext cx="2415870" cy="1516527"/>
                <a:chOff x="882595" y="1582310"/>
                <a:chExt cx="2415870" cy="1516527"/>
              </a:xfrm>
              <a:grpFill/>
            </p:grpSpPr>
            <p:grpSp>
              <p:nvGrpSpPr>
                <p:cNvPr id="394" name="Group 393">
                  <a:extLst>
                    <a:ext uri="{FF2B5EF4-FFF2-40B4-BE49-F238E27FC236}">
                      <a16:creationId xmlns:a16="http://schemas.microsoft.com/office/drawing/2014/main" id="{D73142A7-E793-40EF-A74F-3EAC53080444}"/>
                    </a:ext>
                  </a:extLst>
                </p:cNvPr>
                <p:cNvGrpSpPr/>
                <p:nvPr/>
              </p:nvGrpSpPr>
              <p:grpSpPr>
                <a:xfrm>
                  <a:off x="882595" y="1582310"/>
                  <a:ext cx="182880" cy="1516527"/>
                  <a:chOff x="882595" y="1582310"/>
                  <a:chExt cx="182880" cy="1516527"/>
                </a:xfrm>
                <a:grpFill/>
              </p:grpSpPr>
              <p:sp>
                <p:nvSpPr>
                  <p:cNvPr id="420" name="Oval 419">
                    <a:extLst>
                      <a:ext uri="{FF2B5EF4-FFF2-40B4-BE49-F238E27FC236}">
                        <a16:creationId xmlns:a16="http://schemas.microsoft.com/office/drawing/2014/main" id="{1D305989-1600-4BE2-ADE4-A123790B679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1" name="Oval 420">
                    <a:extLst>
                      <a:ext uri="{FF2B5EF4-FFF2-40B4-BE49-F238E27FC236}">
                        <a16:creationId xmlns:a16="http://schemas.microsoft.com/office/drawing/2014/main" id="{2934786B-90A9-40C2-8F14-BCC67CA5073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2" name="Oval 421">
                    <a:extLst>
                      <a:ext uri="{FF2B5EF4-FFF2-40B4-BE49-F238E27FC236}">
                        <a16:creationId xmlns:a16="http://schemas.microsoft.com/office/drawing/2014/main" id="{DF8D74E6-9951-45B7-83EF-7183619A8EE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3" name="Oval 422">
                    <a:extLst>
                      <a:ext uri="{FF2B5EF4-FFF2-40B4-BE49-F238E27FC236}">
                        <a16:creationId xmlns:a16="http://schemas.microsoft.com/office/drawing/2014/main" id="{FBF9783F-A5AA-4C09-9FF4-74E7DE7C189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5" name="Group 394">
                  <a:extLst>
                    <a:ext uri="{FF2B5EF4-FFF2-40B4-BE49-F238E27FC236}">
                      <a16:creationId xmlns:a16="http://schemas.microsoft.com/office/drawing/2014/main" id="{0C82DAC3-FB05-4612-9609-A2F07D1F22A5}"/>
                    </a:ext>
                  </a:extLst>
                </p:cNvPr>
                <p:cNvGrpSpPr/>
                <p:nvPr/>
              </p:nvGrpSpPr>
              <p:grpSpPr>
                <a:xfrm>
                  <a:off x="1329193" y="1582310"/>
                  <a:ext cx="182880" cy="1516527"/>
                  <a:chOff x="882595" y="1582310"/>
                  <a:chExt cx="182880" cy="1516527"/>
                </a:xfrm>
                <a:grpFill/>
              </p:grpSpPr>
              <p:sp>
                <p:nvSpPr>
                  <p:cNvPr id="416" name="Oval 415">
                    <a:extLst>
                      <a:ext uri="{FF2B5EF4-FFF2-40B4-BE49-F238E27FC236}">
                        <a16:creationId xmlns:a16="http://schemas.microsoft.com/office/drawing/2014/main" id="{851C6ECC-08FC-4977-8627-DBCD9379EAEE}"/>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7" name="Oval 416">
                    <a:extLst>
                      <a:ext uri="{FF2B5EF4-FFF2-40B4-BE49-F238E27FC236}">
                        <a16:creationId xmlns:a16="http://schemas.microsoft.com/office/drawing/2014/main" id="{A4A6A13E-236C-4D80-9A3B-79A1DC8FF5D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8" name="Oval 417">
                    <a:extLst>
                      <a:ext uri="{FF2B5EF4-FFF2-40B4-BE49-F238E27FC236}">
                        <a16:creationId xmlns:a16="http://schemas.microsoft.com/office/drawing/2014/main" id="{C8CF1F4A-B0BF-4168-ACCB-0C17E94CFA2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9" name="Oval 418">
                    <a:extLst>
                      <a:ext uri="{FF2B5EF4-FFF2-40B4-BE49-F238E27FC236}">
                        <a16:creationId xmlns:a16="http://schemas.microsoft.com/office/drawing/2014/main" id="{C08F88CC-53DB-4934-945A-F74E46A9DE3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6" name="Group 395">
                  <a:extLst>
                    <a:ext uri="{FF2B5EF4-FFF2-40B4-BE49-F238E27FC236}">
                      <a16:creationId xmlns:a16="http://schemas.microsoft.com/office/drawing/2014/main" id="{379D77E6-59FB-476E-9554-47F0308CCD8B}"/>
                    </a:ext>
                  </a:extLst>
                </p:cNvPr>
                <p:cNvGrpSpPr/>
                <p:nvPr/>
              </p:nvGrpSpPr>
              <p:grpSpPr>
                <a:xfrm>
                  <a:off x="1775791" y="1582310"/>
                  <a:ext cx="182880" cy="1516527"/>
                  <a:chOff x="882595" y="1582310"/>
                  <a:chExt cx="182880" cy="1516527"/>
                </a:xfrm>
                <a:grpFill/>
              </p:grpSpPr>
              <p:sp>
                <p:nvSpPr>
                  <p:cNvPr id="412" name="Oval 411">
                    <a:extLst>
                      <a:ext uri="{FF2B5EF4-FFF2-40B4-BE49-F238E27FC236}">
                        <a16:creationId xmlns:a16="http://schemas.microsoft.com/office/drawing/2014/main" id="{27726ADD-F056-4582-BD9A-EA4F3E78E144}"/>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3" name="Oval 412">
                    <a:extLst>
                      <a:ext uri="{FF2B5EF4-FFF2-40B4-BE49-F238E27FC236}">
                        <a16:creationId xmlns:a16="http://schemas.microsoft.com/office/drawing/2014/main" id="{100999E9-CBA3-4896-B775-6656E8AF61E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4" name="Oval 413">
                    <a:extLst>
                      <a:ext uri="{FF2B5EF4-FFF2-40B4-BE49-F238E27FC236}">
                        <a16:creationId xmlns:a16="http://schemas.microsoft.com/office/drawing/2014/main" id="{62BE597C-A200-4C92-BC03-DEF38CD2DF3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5" name="Oval 414">
                    <a:extLst>
                      <a:ext uri="{FF2B5EF4-FFF2-40B4-BE49-F238E27FC236}">
                        <a16:creationId xmlns:a16="http://schemas.microsoft.com/office/drawing/2014/main" id="{98925E10-3B60-48BA-BE5E-9B52158B7198}"/>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7" name="Group 396">
                  <a:extLst>
                    <a:ext uri="{FF2B5EF4-FFF2-40B4-BE49-F238E27FC236}">
                      <a16:creationId xmlns:a16="http://schemas.microsoft.com/office/drawing/2014/main" id="{6428ABC4-8C79-4065-8919-990E2435CB22}"/>
                    </a:ext>
                  </a:extLst>
                </p:cNvPr>
                <p:cNvGrpSpPr/>
                <p:nvPr/>
              </p:nvGrpSpPr>
              <p:grpSpPr>
                <a:xfrm>
                  <a:off x="2222389" y="1582310"/>
                  <a:ext cx="182880" cy="1516527"/>
                  <a:chOff x="882595" y="1582310"/>
                  <a:chExt cx="182880" cy="1516527"/>
                </a:xfrm>
                <a:grpFill/>
              </p:grpSpPr>
              <p:sp>
                <p:nvSpPr>
                  <p:cNvPr id="408" name="Oval 407">
                    <a:extLst>
                      <a:ext uri="{FF2B5EF4-FFF2-40B4-BE49-F238E27FC236}">
                        <a16:creationId xmlns:a16="http://schemas.microsoft.com/office/drawing/2014/main" id="{306EE90A-1040-4CA3-8C39-A464CF526F02}"/>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9" name="Oval 408">
                    <a:extLst>
                      <a:ext uri="{FF2B5EF4-FFF2-40B4-BE49-F238E27FC236}">
                        <a16:creationId xmlns:a16="http://schemas.microsoft.com/office/drawing/2014/main" id="{040CA30D-C412-45B4-8EB4-374CAAE8BB6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0" name="Oval 409">
                    <a:extLst>
                      <a:ext uri="{FF2B5EF4-FFF2-40B4-BE49-F238E27FC236}">
                        <a16:creationId xmlns:a16="http://schemas.microsoft.com/office/drawing/2014/main" id="{CEB0D736-0745-477F-83F1-F48B1A7503F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1" name="Oval 410">
                    <a:extLst>
                      <a:ext uri="{FF2B5EF4-FFF2-40B4-BE49-F238E27FC236}">
                        <a16:creationId xmlns:a16="http://schemas.microsoft.com/office/drawing/2014/main" id="{D3EF0EDF-00AF-47EE-B3F9-DC4EE0E01ADB}"/>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8" name="Group 397">
                  <a:extLst>
                    <a:ext uri="{FF2B5EF4-FFF2-40B4-BE49-F238E27FC236}">
                      <a16:creationId xmlns:a16="http://schemas.microsoft.com/office/drawing/2014/main" id="{3BBA013D-D204-4E4B-BF52-F59821A67AFD}"/>
                    </a:ext>
                  </a:extLst>
                </p:cNvPr>
                <p:cNvGrpSpPr/>
                <p:nvPr/>
              </p:nvGrpSpPr>
              <p:grpSpPr>
                <a:xfrm>
                  <a:off x="2668987" y="1582310"/>
                  <a:ext cx="182880" cy="1516527"/>
                  <a:chOff x="882595" y="1582310"/>
                  <a:chExt cx="182880" cy="1516527"/>
                </a:xfrm>
                <a:grpFill/>
              </p:grpSpPr>
              <p:sp>
                <p:nvSpPr>
                  <p:cNvPr id="404" name="Oval 403">
                    <a:extLst>
                      <a:ext uri="{FF2B5EF4-FFF2-40B4-BE49-F238E27FC236}">
                        <a16:creationId xmlns:a16="http://schemas.microsoft.com/office/drawing/2014/main" id="{AA0EBE7E-BFF1-49F1-B80D-DF3797311D78}"/>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5" name="Oval 404">
                    <a:extLst>
                      <a:ext uri="{FF2B5EF4-FFF2-40B4-BE49-F238E27FC236}">
                        <a16:creationId xmlns:a16="http://schemas.microsoft.com/office/drawing/2014/main" id="{60CE6716-E59F-418F-B1DC-006F77FA4DD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6" name="Oval 405">
                    <a:extLst>
                      <a:ext uri="{FF2B5EF4-FFF2-40B4-BE49-F238E27FC236}">
                        <a16:creationId xmlns:a16="http://schemas.microsoft.com/office/drawing/2014/main" id="{5ECFD072-847B-4FEE-B7BC-1CABC48C385F}"/>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7" name="Oval 406">
                    <a:extLst>
                      <a:ext uri="{FF2B5EF4-FFF2-40B4-BE49-F238E27FC236}">
                        <a16:creationId xmlns:a16="http://schemas.microsoft.com/office/drawing/2014/main" id="{44452584-762F-4D9D-82F6-0CBAE674A6B5}"/>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9" name="Group 398">
                  <a:extLst>
                    <a:ext uri="{FF2B5EF4-FFF2-40B4-BE49-F238E27FC236}">
                      <a16:creationId xmlns:a16="http://schemas.microsoft.com/office/drawing/2014/main" id="{CAE2DEBE-8B10-405C-A9AC-34F24CD335C4}"/>
                    </a:ext>
                  </a:extLst>
                </p:cNvPr>
                <p:cNvGrpSpPr/>
                <p:nvPr/>
              </p:nvGrpSpPr>
              <p:grpSpPr>
                <a:xfrm>
                  <a:off x="3115585" y="1582310"/>
                  <a:ext cx="182880" cy="1516527"/>
                  <a:chOff x="882595" y="1582310"/>
                  <a:chExt cx="182880" cy="1516527"/>
                </a:xfrm>
                <a:grpFill/>
              </p:grpSpPr>
              <p:sp>
                <p:nvSpPr>
                  <p:cNvPr id="400" name="Oval 399">
                    <a:extLst>
                      <a:ext uri="{FF2B5EF4-FFF2-40B4-BE49-F238E27FC236}">
                        <a16:creationId xmlns:a16="http://schemas.microsoft.com/office/drawing/2014/main" id="{2BBB81FC-4DD7-4FF1-8CCC-488092377E6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1" name="Oval 400">
                    <a:extLst>
                      <a:ext uri="{FF2B5EF4-FFF2-40B4-BE49-F238E27FC236}">
                        <a16:creationId xmlns:a16="http://schemas.microsoft.com/office/drawing/2014/main" id="{B0B509E5-4AF6-4F04-AA8B-9995DFAE9F7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2" name="Oval 401">
                    <a:extLst>
                      <a:ext uri="{FF2B5EF4-FFF2-40B4-BE49-F238E27FC236}">
                        <a16:creationId xmlns:a16="http://schemas.microsoft.com/office/drawing/2014/main" id="{CCA2BB68-94F9-4788-AF17-B95D8AC5894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3" name="Oval 402">
                    <a:extLst>
                      <a:ext uri="{FF2B5EF4-FFF2-40B4-BE49-F238E27FC236}">
                        <a16:creationId xmlns:a16="http://schemas.microsoft.com/office/drawing/2014/main" id="{12A19B80-21B6-4B32-8E2A-E2864437B88A}"/>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363" name="Group 362">
                <a:extLst>
                  <a:ext uri="{FF2B5EF4-FFF2-40B4-BE49-F238E27FC236}">
                    <a16:creationId xmlns:a16="http://schemas.microsoft.com/office/drawing/2014/main" id="{101D62B7-2026-4A63-9C3C-66E3DFBD5692}"/>
                  </a:ext>
                </a:extLst>
              </p:cNvPr>
              <p:cNvGrpSpPr/>
              <p:nvPr/>
            </p:nvGrpSpPr>
            <p:grpSpPr>
              <a:xfrm>
                <a:off x="882595" y="2915957"/>
                <a:ext cx="2415870" cy="1516527"/>
                <a:chOff x="882595" y="1582310"/>
                <a:chExt cx="2415870" cy="1516527"/>
              </a:xfrm>
              <a:grpFill/>
            </p:grpSpPr>
            <p:grpSp>
              <p:nvGrpSpPr>
                <p:cNvPr id="364" name="Group 363">
                  <a:extLst>
                    <a:ext uri="{FF2B5EF4-FFF2-40B4-BE49-F238E27FC236}">
                      <a16:creationId xmlns:a16="http://schemas.microsoft.com/office/drawing/2014/main" id="{F779A7D3-7B43-4372-8173-AC479D9DF8E4}"/>
                    </a:ext>
                  </a:extLst>
                </p:cNvPr>
                <p:cNvGrpSpPr/>
                <p:nvPr/>
              </p:nvGrpSpPr>
              <p:grpSpPr>
                <a:xfrm>
                  <a:off x="882595" y="1582310"/>
                  <a:ext cx="182880" cy="1516527"/>
                  <a:chOff x="882595" y="1582310"/>
                  <a:chExt cx="182880" cy="1516527"/>
                </a:xfrm>
                <a:grpFill/>
              </p:grpSpPr>
              <p:sp>
                <p:nvSpPr>
                  <p:cNvPr id="390" name="Oval 389">
                    <a:extLst>
                      <a:ext uri="{FF2B5EF4-FFF2-40B4-BE49-F238E27FC236}">
                        <a16:creationId xmlns:a16="http://schemas.microsoft.com/office/drawing/2014/main" id="{C2CB6556-54B7-4A2A-B968-AB68A54A041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1" name="Oval 390">
                    <a:extLst>
                      <a:ext uri="{FF2B5EF4-FFF2-40B4-BE49-F238E27FC236}">
                        <a16:creationId xmlns:a16="http://schemas.microsoft.com/office/drawing/2014/main" id="{8CD6EED2-14DE-4A40-A94D-9332A9009B69}"/>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2" name="Oval 391">
                    <a:extLst>
                      <a:ext uri="{FF2B5EF4-FFF2-40B4-BE49-F238E27FC236}">
                        <a16:creationId xmlns:a16="http://schemas.microsoft.com/office/drawing/2014/main" id="{7CED02D8-D2AF-4903-9B49-858D5317CD5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3" name="Oval 392">
                    <a:extLst>
                      <a:ext uri="{FF2B5EF4-FFF2-40B4-BE49-F238E27FC236}">
                        <a16:creationId xmlns:a16="http://schemas.microsoft.com/office/drawing/2014/main" id="{9A46408D-EEA0-4665-A1A2-66F755B1651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5" name="Group 364">
                  <a:extLst>
                    <a:ext uri="{FF2B5EF4-FFF2-40B4-BE49-F238E27FC236}">
                      <a16:creationId xmlns:a16="http://schemas.microsoft.com/office/drawing/2014/main" id="{402CDD0D-0F2E-4AAB-9566-0839D51EF02E}"/>
                    </a:ext>
                  </a:extLst>
                </p:cNvPr>
                <p:cNvGrpSpPr/>
                <p:nvPr/>
              </p:nvGrpSpPr>
              <p:grpSpPr>
                <a:xfrm>
                  <a:off x="1329193" y="1582310"/>
                  <a:ext cx="182880" cy="1516527"/>
                  <a:chOff x="882595" y="1582310"/>
                  <a:chExt cx="182880" cy="1516527"/>
                </a:xfrm>
                <a:grpFill/>
              </p:grpSpPr>
              <p:sp>
                <p:nvSpPr>
                  <p:cNvPr id="386" name="Oval 385">
                    <a:extLst>
                      <a:ext uri="{FF2B5EF4-FFF2-40B4-BE49-F238E27FC236}">
                        <a16:creationId xmlns:a16="http://schemas.microsoft.com/office/drawing/2014/main" id="{8B71F37A-0E91-4A92-8C1C-220643612E4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7" name="Oval 386">
                    <a:extLst>
                      <a:ext uri="{FF2B5EF4-FFF2-40B4-BE49-F238E27FC236}">
                        <a16:creationId xmlns:a16="http://schemas.microsoft.com/office/drawing/2014/main" id="{FEF4B9FD-4C31-48F5-907D-089BAAC10CAD}"/>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8" name="Oval 387">
                    <a:extLst>
                      <a:ext uri="{FF2B5EF4-FFF2-40B4-BE49-F238E27FC236}">
                        <a16:creationId xmlns:a16="http://schemas.microsoft.com/office/drawing/2014/main" id="{360B1296-C732-4A97-ACD2-FBA51D80920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9" name="Oval 388">
                    <a:extLst>
                      <a:ext uri="{FF2B5EF4-FFF2-40B4-BE49-F238E27FC236}">
                        <a16:creationId xmlns:a16="http://schemas.microsoft.com/office/drawing/2014/main" id="{D6253C90-51A3-4D18-913A-13314B2073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6" name="Group 365">
                  <a:extLst>
                    <a:ext uri="{FF2B5EF4-FFF2-40B4-BE49-F238E27FC236}">
                      <a16:creationId xmlns:a16="http://schemas.microsoft.com/office/drawing/2014/main" id="{2E3A976D-121A-4E5B-9533-26A5F26DE6BB}"/>
                    </a:ext>
                  </a:extLst>
                </p:cNvPr>
                <p:cNvGrpSpPr/>
                <p:nvPr/>
              </p:nvGrpSpPr>
              <p:grpSpPr>
                <a:xfrm>
                  <a:off x="1775791" y="1582310"/>
                  <a:ext cx="182880" cy="1516527"/>
                  <a:chOff x="882595" y="1582310"/>
                  <a:chExt cx="182880" cy="1516527"/>
                </a:xfrm>
                <a:grpFill/>
              </p:grpSpPr>
              <p:sp>
                <p:nvSpPr>
                  <p:cNvPr id="382" name="Oval 381">
                    <a:extLst>
                      <a:ext uri="{FF2B5EF4-FFF2-40B4-BE49-F238E27FC236}">
                        <a16:creationId xmlns:a16="http://schemas.microsoft.com/office/drawing/2014/main" id="{8163B365-77DC-4EB0-9140-933C3FC2511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3" name="Oval 382">
                    <a:extLst>
                      <a:ext uri="{FF2B5EF4-FFF2-40B4-BE49-F238E27FC236}">
                        <a16:creationId xmlns:a16="http://schemas.microsoft.com/office/drawing/2014/main" id="{8B22C8AC-4E82-4BDF-B227-4F008A2C6CF8}"/>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4" name="Oval 383">
                    <a:extLst>
                      <a:ext uri="{FF2B5EF4-FFF2-40B4-BE49-F238E27FC236}">
                        <a16:creationId xmlns:a16="http://schemas.microsoft.com/office/drawing/2014/main" id="{39265CAF-3A5E-4DFB-BA95-BDBD084A593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5" name="Oval 384">
                    <a:extLst>
                      <a:ext uri="{FF2B5EF4-FFF2-40B4-BE49-F238E27FC236}">
                        <a16:creationId xmlns:a16="http://schemas.microsoft.com/office/drawing/2014/main" id="{D427A085-7BAE-46DD-9CAF-8B224D0C90E9}"/>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7" name="Group 366">
                  <a:extLst>
                    <a:ext uri="{FF2B5EF4-FFF2-40B4-BE49-F238E27FC236}">
                      <a16:creationId xmlns:a16="http://schemas.microsoft.com/office/drawing/2014/main" id="{60918EC4-D1DC-40FB-A712-951F0A1C2BD1}"/>
                    </a:ext>
                  </a:extLst>
                </p:cNvPr>
                <p:cNvGrpSpPr/>
                <p:nvPr/>
              </p:nvGrpSpPr>
              <p:grpSpPr>
                <a:xfrm>
                  <a:off x="2222389" y="1582310"/>
                  <a:ext cx="182880" cy="1516527"/>
                  <a:chOff x="882595" y="1582310"/>
                  <a:chExt cx="182880" cy="1516527"/>
                </a:xfrm>
                <a:grpFill/>
              </p:grpSpPr>
              <p:sp>
                <p:nvSpPr>
                  <p:cNvPr id="378" name="Oval 377">
                    <a:extLst>
                      <a:ext uri="{FF2B5EF4-FFF2-40B4-BE49-F238E27FC236}">
                        <a16:creationId xmlns:a16="http://schemas.microsoft.com/office/drawing/2014/main" id="{5602AECB-E7E8-4D48-8D81-4B36429AD7A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9" name="Oval 378">
                    <a:extLst>
                      <a:ext uri="{FF2B5EF4-FFF2-40B4-BE49-F238E27FC236}">
                        <a16:creationId xmlns:a16="http://schemas.microsoft.com/office/drawing/2014/main" id="{1D38B772-626B-4952-887D-FB460E7453C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0" name="Oval 379">
                    <a:extLst>
                      <a:ext uri="{FF2B5EF4-FFF2-40B4-BE49-F238E27FC236}">
                        <a16:creationId xmlns:a16="http://schemas.microsoft.com/office/drawing/2014/main" id="{34624556-DC9F-4BB6-83E3-5B26DE57A10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1" name="Oval 380">
                    <a:extLst>
                      <a:ext uri="{FF2B5EF4-FFF2-40B4-BE49-F238E27FC236}">
                        <a16:creationId xmlns:a16="http://schemas.microsoft.com/office/drawing/2014/main" id="{67462B3F-DF13-464C-8F08-50EF4901CF9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8" name="Group 367">
                  <a:extLst>
                    <a:ext uri="{FF2B5EF4-FFF2-40B4-BE49-F238E27FC236}">
                      <a16:creationId xmlns:a16="http://schemas.microsoft.com/office/drawing/2014/main" id="{74B6B524-108E-44F4-9DCC-705EF4550DB3}"/>
                    </a:ext>
                  </a:extLst>
                </p:cNvPr>
                <p:cNvGrpSpPr/>
                <p:nvPr/>
              </p:nvGrpSpPr>
              <p:grpSpPr>
                <a:xfrm>
                  <a:off x="2668987" y="1582310"/>
                  <a:ext cx="182880" cy="1516527"/>
                  <a:chOff x="882595" y="1582310"/>
                  <a:chExt cx="182880" cy="1516527"/>
                </a:xfrm>
                <a:grpFill/>
              </p:grpSpPr>
              <p:sp>
                <p:nvSpPr>
                  <p:cNvPr id="374" name="Oval 373">
                    <a:extLst>
                      <a:ext uri="{FF2B5EF4-FFF2-40B4-BE49-F238E27FC236}">
                        <a16:creationId xmlns:a16="http://schemas.microsoft.com/office/drawing/2014/main" id="{6F02720C-37E0-4E93-981D-FD7C42525B5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5" name="Oval 374">
                    <a:extLst>
                      <a:ext uri="{FF2B5EF4-FFF2-40B4-BE49-F238E27FC236}">
                        <a16:creationId xmlns:a16="http://schemas.microsoft.com/office/drawing/2014/main" id="{11DABBE4-38B6-4004-A9A1-2392051E988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6" name="Oval 375">
                    <a:extLst>
                      <a:ext uri="{FF2B5EF4-FFF2-40B4-BE49-F238E27FC236}">
                        <a16:creationId xmlns:a16="http://schemas.microsoft.com/office/drawing/2014/main" id="{BC6A68FE-4E89-494C-8E20-75B7FA4AF3D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7" name="Oval 376">
                    <a:extLst>
                      <a:ext uri="{FF2B5EF4-FFF2-40B4-BE49-F238E27FC236}">
                        <a16:creationId xmlns:a16="http://schemas.microsoft.com/office/drawing/2014/main" id="{E7A69AC3-0D5F-40CF-AE2A-1FDC17864396}"/>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9" name="Group 368">
                  <a:extLst>
                    <a:ext uri="{FF2B5EF4-FFF2-40B4-BE49-F238E27FC236}">
                      <a16:creationId xmlns:a16="http://schemas.microsoft.com/office/drawing/2014/main" id="{6794D4AF-3BA5-4CA8-BC7A-C4672C317BB9}"/>
                    </a:ext>
                  </a:extLst>
                </p:cNvPr>
                <p:cNvGrpSpPr/>
                <p:nvPr/>
              </p:nvGrpSpPr>
              <p:grpSpPr>
                <a:xfrm>
                  <a:off x="3115585" y="1582310"/>
                  <a:ext cx="182880" cy="1516527"/>
                  <a:chOff x="882595" y="1582310"/>
                  <a:chExt cx="182880" cy="1516527"/>
                </a:xfrm>
                <a:grpFill/>
              </p:grpSpPr>
              <p:sp>
                <p:nvSpPr>
                  <p:cNvPr id="370" name="Oval 369">
                    <a:extLst>
                      <a:ext uri="{FF2B5EF4-FFF2-40B4-BE49-F238E27FC236}">
                        <a16:creationId xmlns:a16="http://schemas.microsoft.com/office/drawing/2014/main" id="{3CF0BDFB-0937-4721-8345-E99EDDD08FAD}"/>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1" name="Oval 370">
                    <a:extLst>
                      <a:ext uri="{FF2B5EF4-FFF2-40B4-BE49-F238E27FC236}">
                        <a16:creationId xmlns:a16="http://schemas.microsoft.com/office/drawing/2014/main" id="{7683B62F-F565-4EE3-9090-A3E4CF18647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2" name="Oval 371">
                    <a:extLst>
                      <a:ext uri="{FF2B5EF4-FFF2-40B4-BE49-F238E27FC236}">
                        <a16:creationId xmlns:a16="http://schemas.microsoft.com/office/drawing/2014/main" id="{86EA0360-053C-4F7A-85DA-44E5F112FF4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3" name="Oval 372">
                    <a:extLst>
                      <a:ext uri="{FF2B5EF4-FFF2-40B4-BE49-F238E27FC236}">
                        <a16:creationId xmlns:a16="http://schemas.microsoft.com/office/drawing/2014/main" id="{6F1A21E6-FB07-462A-8FC5-6CD765E26912}"/>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grpSp>
          <p:nvGrpSpPr>
            <p:cNvPr id="487" name="Group 486">
              <a:extLst>
                <a:ext uri="{FF2B5EF4-FFF2-40B4-BE49-F238E27FC236}">
                  <a16:creationId xmlns:a16="http://schemas.microsoft.com/office/drawing/2014/main" id="{F3168C72-4B23-4415-A01A-EA530FF693B1}"/>
                </a:ext>
              </a:extLst>
            </p:cNvPr>
            <p:cNvGrpSpPr>
              <a:grpSpLocks noChangeAspect="1"/>
            </p:cNvGrpSpPr>
            <p:nvPr/>
          </p:nvGrpSpPr>
          <p:grpSpPr>
            <a:xfrm>
              <a:off x="4463709" y="3095139"/>
              <a:ext cx="1352358" cy="1595474"/>
              <a:chOff x="882595" y="1582310"/>
              <a:chExt cx="2415870" cy="2850174"/>
            </a:xfrm>
            <a:solidFill>
              <a:schemeClr val="bg1">
                <a:lumMod val="95000"/>
                <a:alpha val="52000"/>
              </a:schemeClr>
            </a:solidFill>
          </p:grpSpPr>
          <p:grpSp>
            <p:nvGrpSpPr>
              <p:cNvPr id="488" name="Group 487">
                <a:extLst>
                  <a:ext uri="{FF2B5EF4-FFF2-40B4-BE49-F238E27FC236}">
                    <a16:creationId xmlns:a16="http://schemas.microsoft.com/office/drawing/2014/main" id="{A39E6F72-0522-4371-BE3D-B4DEDCB555EB}"/>
                  </a:ext>
                </a:extLst>
              </p:cNvPr>
              <p:cNvGrpSpPr/>
              <p:nvPr/>
            </p:nvGrpSpPr>
            <p:grpSpPr>
              <a:xfrm>
                <a:off x="882595" y="1582310"/>
                <a:ext cx="2415870" cy="1516527"/>
                <a:chOff x="882595" y="1582310"/>
                <a:chExt cx="2415870" cy="1516527"/>
              </a:xfrm>
              <a:grpFill/>
            </p:grpSpPr>
            <p:grpSp>
              <p:nvGrpSpPr>
                <p:cNvPr id="520" name="Group 519">
                  <a:extLst>
                    <a:ext uri="{FF2B5EF4-FFF2-40B4-BE49-F238E27FC236}">
                      <a16:creationId xmlns:a16="http://schemas.microsoft.com/office/drawing/2014/main" id="{2A661C1D-8440-4B30-8F7D-660DDD34B1F0}"/>
                    </a:ext>
                  </a:extLst>
                </p:cNvPr>
                <p:cNvGrpSpPr/>
                <p:nvPr/>
              </p:nvGrpSpPr>
              <p:grpSpPr>
                <a:xfrm>
                  <a:off x="882595" y="1582310"/>
                  <a:ext cx="182880" cy="1516527"/>
                  <a:chOff x="882595" y="1582310"/>
                  <a:chExt cx="182880" cy="1516527"/>
                </a:xfrm>
                <a:grpFill/>
              </p:grpSpPr>
              <p:sp>
                <p:nvSpPr>
                  <p:cNvPr id="546" name="Oval 545">
                    <a:extLst>
                      <a:ext uri="{FF2B5EF4-FFF2-40B4-BE49-F238E27FC236}">
                        <a16:creationId xmlns:a16="http://schemas.microsoft.com/office/drawing/2014/main" id="{4A0C50DF-D4C6-4CD9-BA03-B8C74245558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7" name="Oval 546">
                    <a:extLst>
                      <a:ext uri="{FF2B5EF4-FFF2-40B4-BE49-F238E27FC236}">
                        <a16:creationId xmlns:a16="http://schemas.microsoft.com/office/drawing/2014/main" id="{50EF210C-7682-475A-821B-36D50781639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8" name="Oval 547">
                    <a:extLst>
                      <a:ext uri="{FF2B5EF4-FFF2-40B4-BE49-F238E27FC236}">
                        <a16:creationId xmlns:a16="http://schemas.microsoft.com/office/drawing/2014/main" id="{1AC65C76-7ED8-4B3F-BAD2-A8C151B656D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9" name="Oval 548">
                    <a:extLst>
                      <a:ext uri="{FF2B5EF4-FFF2-40B4-BE49-F238E27FC236}">
                        <a16:creationId xmlns:a16="http://schemas.microsoft.com/office/drawing/2014/main" id="{7D1720C5-B3BC-4699-B610-0D62482F8BB2}"/>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1" name="Group 520">
                  <a:extLst>
                    <a:ext uri="{FF2B5EF4-FFF2-40B4-BE49-F238E27FC236}">
                      <a16:creationId xmlns:a16="http://schemas.microsoft.com/office/drawing/2014/main" id="{1B8F5B1A-2DAE-4792-9336-4465DB8744AC}"/>
                    </a:ext>
                  </a:extLst>
                </p:cNvPr>
                <p:cNvGrpSpPr/>
                <p:nvPr/>
              </p:nvGrpSpPr>
              <p:grpSpPr>
                <a:xfrm>
                  <a:off x="1329193" y="1582310"/>
                  <a:ext cx="182880" cy="1516527"/>
                  <a:chOff x="882595" y="1582310"/>
                  <a:chExt cx="182880" cy="1516527"/>
                </a:xfrm>
                <a:grpFill/>
              </p:grpSpPr>
              <p:sp>
                <p:nvSpPr>
                  <p:cNvPr id="542" name="Oval 541">
                    <a:extLst>
                      <a:ext uri="{FF2B5EF4-FFF2-40B4-BE49-F238E27FC236}">
                        <a16:creationId xmlns:a16="http://schemas.microsoft.com/office/drawing/2014/main" id="{CFB4ADA2-41F1-494A-947B-D246955637F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3" name="Oval 542">
                    <a:extLst>
                      <a:ext uri="{FF2B5EF4-FFF2-40B4-BE49-F238E27FC236}">
                        <a16:creationId xmlns:a16="http://schemas.microsoft.com/office/drawing/2014/main" id="{F4B86E07-67C7-4932-AC5E-8986A3A17078}"/>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4" name="Oval 543">
                    <a:extLst>
                      <a:ext uri="{FF2B5EF4-FFF2-40B4-BE49-F238E27FC236}">
                        <a16:creationId xmlns:a16="http://schemas.microsoft.com/office/drawing/2014/main" id="{BC3FB0F9-FFFA-4E2F-A446-03DFCDB76B4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5" name="Oval 544">
                    <a:extLst>
                      <a:ext uri="{FF2B5EF4-FFF2-40B4-BE49-F238E27FC236}">
                        <a16:creationId xmlns:a16="http://schemas.microsoft.com/office/drawing/2014/main" id="{1EEF6F83-9A89-4E77-BDFE-3F5CAB8DF8A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2" name="Group 521">
                  <a:extLst>
                    <a:ext uri="{FF2B5EF4-FFF2-40B4-BE49-F238E27FC236}">
                      <a16:creationId xmlns:a16="http://schemas.microsoft.com/office/drawing/2014/main" id="{FC2F6295-9D35-4829-A9C3-8FE85F84093C}"/>
                    </a:ext>
                  </a:extLst>
                </p:cNvPr>
                <p:cNvGrpSpPr/>
                <p:nvPr/>
              </p:nvGrpSpPr>
              <p:grpSpPr>
                <a:xfrm>
                  <a:off x="1775791" y="1582310"/>
                  <a:ext cx="182880" cy="1516527"/>
                  <a:chOff x="882595" y="1582310"/>
                  <a:chExt cx="182880" cy="1516527"/>
                </a:xfrm>
                <a:grpFill/>
              </p:grpSpPr>
              <p:sp>
                <p:nvSpPr>
                  <p:cNvPr id="538" name="Oval 537">
                    <a:extLst>
                      <a:ext uri="{FF2B5EF4-FFF2-40B4-BE49-F238E27FC236}">
                        <a16:creationId xmlns:a16="http://schemas.microsoft.com/office/drawing/2014/main" id="{14230C59-91FF-4A64-8899-C176E3C388F6}"/>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9" name="Oval 538">
                    <a:extLst>
                      <a:ext uri="{FF2B5EF4-FFF2-40B4-BE49-F238E27FC236}">
                        <a16:creationId xmlns:a16="http://schemas.microsoft.com/office/drawing/2014/main" id="{D4F7AA60-47C8-4BAF-B1AA-D721DD0C1A2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0" name="Oval 539">
                    <a:extLst>
                      <a:ext uri="{FF2B5EF4-FFF2-40B4-BE49-F238E27FC236}">
                        <a16:creationId xmlns:a16="http://schemas.microsoft.com/office/drawing/2014/main" id="{6937B50B-B199-4B6F-9397-B7B883965EB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1" name="Oval 540">
                    <a:extLst>
                      <a:ext uri="{FF2B5EF4-FFF2-40B4-BE49-F238E27FC236}">
                        <a16:creationId xmlns:a16="http://schemas.microsoft.com/office/drawing/2014/main" id="{B8167F26-AD0F-4AEC-8746-B3CA0528896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3" name="Group 522">
                  <a:extLst>
                    <a:ext uri="{FF2B5EF4-FFF2-40B4-BE49-F238E27FC236}">
                      <a16:creationId xmlns:a16="http://schemas.microsoft.com/office/drawing/2014/main" id="{B671DEC7-16B5-4B62-86C0-9E4AE601FEAE}"/>
                    </a:ext>
                  </a:extLst>
                </p:cNvPr>
                <p:cNvGrpSpPr/>
                <p:nvPr/>
              </p:nvGrpSpPr>
              <p:grpSpPr>
                <a:xfrm>
                  <a:off x="2222389" y="1582310"/>
                  <a:ext cx="182880" cy="1516527"/>
                  <a:chOff x="882595" y="1582310"/>
                  <a:chExt cx="182880" cy="1516527"/>
                </a:xfrm>
                <a:grpFill/>
              </p:grpSpPr>
              <p:sp>
                <p:nvSpPr>
                  <p:cNvPr id="534" name="Oval 533">
                    <a:extLst>
                      <a:ext uri="{FF2B5EF4-FFF2-40B4-BE49-F238E27FC236}">
                        <a16:creationId xmlns:a16="http://schemas.microsoft.com/office/drawing/2014/main" id="{BA04ADDC-2C73-4B3C-8752-7A700B42FAB9}"/>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5" name="Oval 534">
                    <a:extLst>
                      <a:ext uri="{FF2B5EF4-FFF2-40B4-BE49-F238E27FC236}">
                        <a16:creationId xmlns:a16="http://schemas.microsoft.com/office/drawing/2014/main" id="{41CB0303-ED4C-4E8E-AC29-D7DAD10A153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6" name="Oval 535">
                    <a:extLst>
                      <a:ext uri="{FF2B5EF4-FFF2-40B4-BE49-F238E27FC236}">
                        <a16:creationId xmlns:a16="http://schemas.microsoft.com/office/drawing/2014/main" id="{16AEB4FB-C945-4911-AF5B-2CD4944251A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7" name="Oval 536">
                    <a:extLst>
                      <a:ext uri="{FF2B5EF4-FFF2-40B4-BE49-F238E27FC236}">
                        <a16:creationId xmlns:a16="http://schemas.microsoft.com/office/drawing/2014/main" id="{DDEE3761-489D-4EC2-AA9B-507B066C6485}"/>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4" name="Group 523">
                  <a:extLst>
                    <a:ext uri="{FF2B5EF4-FFF2-40B4-BE49-F238E27FC236}">
                      <a16:creationId xmlns:a16="http://schemas.microsoft.com/office/drawing/2014/main" id="{0C9CC6CC-7AE8-45AC-ACC7-76C7B757CD6A}"/>
                    </a:ext>
                  </a:extLst>
                </p:cNvPr>
                <p:cNvGrpSpPr/>
                <p:nvPr/>
              </p:nvGrpSpPr>
              <p:grpSpPr>
                <a:xfrm>
                  <a:off x="2668987" y="1582310"/>
                  <a:ext cx="182880" cy="1516527"/>
                  <a:chOff x="882595" y="1582310"/>
                  <a:chExt cx="182880" cy="1516527"/>
                </a:xfrm>
                <a:grpFill/>
              </p:grpSpPr>
              <p:sp>
                <p:nvSpPr>
                  <p:cNvPr id="530" name="Oval 529">
                    <a:extLst>
                      <a:ext uri="{FF2B5EF4-FFF2-40B4-BE49-F238E27FC236}">
                        <a16:creationId xmlns:a16="http://schemas.microsoft.com/office/drawing/2014/main" id="{7B60A254-FB6D-4DC2-964D-1080EE85AAD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1" name="Oval 530">
                    <a:extLst>
                      <a:ext uri="{FF2B5EF4-FFF2-40B4-BE49-F238E27FC236}">
                        <a16:creationId xmlns:a16="http://schemas.microsoft.com/office/drawing/2014/main" id="{67D9BA27-B9FB-44E9-915C-DB5E3E02AC6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2" name="Oval 531">
                    <a:extLst>
                      <a:ext uri="{FF2B5EF4-FFF2-40B4-BE49-F238E27FC236}">
                        <a16:creationId xmlns:a16="http://schemas.microsoft.com/office/drawing/2014/main" id="{3BF2C8EE-CAA9-456D-8697-E405EAD4F9A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3" name="Oval 532">
                    <a:extLst>
                      <a:ext uri="{FF2B5EF4-FFF2-40B4-BE49-F238E27FC236}">
                        <a16:creationId xmlns:a16="http://schemas.microsoft.com/office/drawing/2014/main" id="{4DAAA0DE-6110-40F6-85A1-147F429742B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5" name="Group 524">
                  <a:extLst>
                    <a:ext uri="{FF2B5EF4-FFF2-40B4-BE49-F238E27FC236}">
                      <a16:creationId xmlns:a16="http://schemas.microsoft.com/office/drawing/2014/main" id="{106B3B55-10D9-41A9-AB31-CB20D1653EDB}"/>
                    </a:ext>
                  </a:extLst>
                </p:cNvPr>
                <p:cNvGrpSpPr/>
                <p:nvPr/>
              </p:nvGrpSpPr>
              <p:grpSpPr>
                <a:xfrm>
                  <a:off x="3115585" y="1582310"/>
                  <a:ext cx="182880" cy="1516527"/>
                  <a:chOff x="882595" y="1582310"/>
                  <a:chExt cx="182880" cy="1516527"/>
                </a:xfrm>
                <a:grpFill/>
              </p:grpSpPr>
              <p:sp>
                <p:nvSpPr>
                  <p:cNvPr id="526" name="Oval 525">
                    <a:extLst>
                      <a:ext uri="{FF2B5EF4-FFF2-40B4-BE49-F238E27FC236}">
                        <a16:creationId xmlns:a16="http://schemas.microsoft.com/office/drawing/2014/main" id="{10CD59BB-DBD4-4095-A98D-7DABBB4BF67E}"/>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7" name="Oval 526">
                    <a:extLst>
                      <a:ext uri="{FF2B5EF4-FFF2-40B4-BE49-F238E27FC236}">
                        <a16:creationId xmlns:a16="http://schemas.microsoft.com/office/drawing/2014/main" id="{037E9B89-01C7-4D3F-83B9-496073C62506}"/>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8" name="Oval 527">
                    <a:extLst>
                      <a:ext uri="{FF2B5EF4-FFF2-40B4-BE49-F238E27FC236}">
                        <a16:creationId xmlns:a16="http://schemas.microsoft.com/office/drawing/2014/main" id="{2D330035-A33F-4579-AD22-0C82390D5711}"/>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9" name="Oval 528">
                    <a:extLst>
                      <a:ext uri="{FF2B5EF4-FFF2-40B4-BE49-F238E27FC236}">
                        <a16:creationId xmlns:a16="http://schemas.microsoft.com/office/drawing/2014/main" id="{5E57EC39-07B7-4EEC-BA48-FB6EE05E37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489" name="Group 488">
                <a:extLst>
                  <a:ext uri="{FF2B5EF4-FFF2-40B4-BE49-F238E27FC236}">
                    <a16:creationId xmlns:a16="http://schemas.microsoft.com/office/drawing/2014/main" id="{7FF41296-997B-4E6F-BC4B-338C0E070FA6}"/>
                  </a:ext>
                </a:extLst>
              </p:cNvPr>
              <p:cNvGrpSpPr/>
              <p:nvPr/>
            </p:nvGrpSpPr>
            <p:grpSpPr>
              <a:xfrm>
                <a:off x="882595" y="2915957"/>
                <a:ext cx="2415870" cy="1516527"/>
                <a:chOff x="882595" y="1582310"/>
                <a:chExt cx="2415870" cy="1516527"/>
              </a:xfrm>
              <a:grpFill/>
            </p:grpSpPr>
            <p:grpSp>
              <p:nvGrpSpPr>
                <p:cNvPr id="490" name="Group 489">
                  <a:extLst>
                    <a:ext uri="{FF2B5EF4-FFF2-40B4-BE49-F238E27FC236}">
                      <a16:creationId xmlns:a16="http://schemas.microsoft.com/office/drawing/2014/main" id="{958E9F48-49CB-4BCF-9602-1AF40707BAC7}"/>
                    </a:ext>
                  </a:extLst>
                </p:cNvPr>
                <p:cNvGrpSpPr/>
                <p:nvPr/>
              </p:nvGrpSpPr>
              <p:grpSpPr>
                <a:xfrm>
                  <a:off x="882595" y="1582310"/>
                  <a:ext cx="182880" cy="1516527"/>
                  <a:chOff x="882595" y="1582310"/>
                  <a:chExt cx="182880" cy="1516527"/>
                </a:xfrm>
                <a:grpFill/>
              </p:grpSpPr>
              <p:sp>
                <p:nvSpPr>
                  <p:cNvPr id="516" name="Oval 515">
                    <a:extLst>
                      <a:ext uri="{FF2B5EF4-FFF2-40B4-BE49-F238E27FC236}">
                        <a16:creationId xmlns:a16="http://schemas.microsoft.com/office/drawing/2014/main" id="{8ED319F3-79BF-4981-9AAF-CCB4347C0CB3}"/>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7" name="Oval 516">
                    <a:extLst>
                      <a:ext uri="{FF2B5EF4-FFF2-40B4-BE49-F238E27FC236}">
                        <a16:creationId xmlns:a16="http://schemas.microsoft.com/office/drawing/2014/main" id="{37C7A3E1-0D04-4BE3-8DA3-F9828DABE5D7}"/>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8" name="Oval 517">
                    <a:extLst>
                      <a:ext uri="{FF2B5EF4-FFF2-40B4-BE49-F238E27FC236}">
                        <a16:creationId xmlns:a16="http://schemas.microsoft.com/office/drawing/2014/main" id="{C9E5CA7A-CAFA-4920-B821-310235BE8062}"/>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9" name="Oval 518">
                    <a:extLst>
                      <a:ext uri="{FF2B5EF4-FFF2-40B4-BE49-F238E27FC236}">
                        <a16:creationId xmlns:a16="http://schemas.microsoft.com/office/drawing/2014/main" id="{C1FD5FAF-B322-4E7A-AA3D-25E5D4BA17C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1" name="Group 490">
                  <a:extLst>
                    <a:ext uri="{FF2B5EF4-FFF2-40B4-BE49-F238E27FC236}">
                      <a16:creationId xmlns:a16="http://schemas.microsoft.com/office/drawing/2014/main" id="{6F06752C-3D9C-4FAB-80FC-194901C09988}"/>
                    </a:ext>
                  </a:extLst>
                </p:cNvPr>
                <p:cNvGrpSpPr/>
                <p:nvPr/>
              </p:nvGrpSpPr>
              <p:grpSpPr>
                <a:xfrm>
                  <a:off x="1329193" y="1582310"/>
                  <a:ext cx="182880" cy="1516527"/>
                  <a:chOff x="882595" y="1582310"/>
                  <a:chExt cx="182880" cy="1516527"/>
                </a:xfrm>
                <a:grpFill/>
              </p:grpSpPr>
              <p:sp>
                <p:nvSpPr>
                  <p:cNvPr id="512" name="Oval 511">
                    <a:extLst>
                      <a:ext uri="{FF2B5EF4-FFF2-40B4-BE49-F238E27FC236}">
                        <a16:creationId xmlns:a16="http://schemas.microsoft.com/office/drawing/2014/main" id="{A2116588-D076-4794-8C3F-97A4D9BD983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3" name="Oval 512">
                    <a:extLst>
                      <a:ext uri="{FF2B5EF4-FFF2-40B4-BE49-F238E27FC236}">
                        <a16:creationId xmlns:a16="http://schemas.microsoft.com/office/drawing/2014/main" id="{FDC1E519-C5F7-407F-8184-F873406ED96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4" name="Oval 513">
                    <a:extLst>
                      <a:ext uri="{FF2B5EF4-FFF2-40B4-BE49-F238E27FC236}">
                        <a16:creationId xmlns:a16="http://schemas.microsoft.com/office/drawing/2014/main" id="{183EC5AC-2B5D-4058-BABA-B5FF5EED4D1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5" name="Oval 514">
                    <a:extLst>
                      <a:ext uri="{FF2B5EF4-FFF2-40B4-BE49-F238E27FC236}">
                        <a16:creationId xmlns:a16="http://schemas.microsoft.com/office/drawing/2014/main" id="{E3950A37-FF7D-4A49-A862-C6ADF98979A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2" name="Group 491">
                  <a:extLst>
                    <a:ext uri="{FF2B5EF4-FFF2-40B4-BE49-F238E27FC236}">
                      <a16:creationId xmlns:a16="http://schemas.microsoft.com/office/drawing/2014/main" id="{07C466E7-EE2C-4CA1-B231-2CAD74E5C5A7}"/>
                    </a:ext>
                  </a:extLst>
                </p:cNvPr>
                <p:cNvGrpSpPr/>
                <p:nvPr/>
              </p:nvGrpSpPr>
              <p:grpSpPr>
                <a:xfrm>
                  <a:off x="1775791" y="1582310"/>
                  <a:ext cx="182880" cy="1516527"/>
                  <a:chOff x="882595" y="1582310"/>
                  <a:chExt cx="182880" cy="1516527"/>
                </a:xfrm>
                <a:grpFill/>
              </p:grpSpPr>
              <p:sp>
                <p:nvSpPr>
                  <p:cNvPr id="508" name="Oval 507">
                    <a:extLst>
                      <a:ext uri="{FF2B5EF4-FFF2-40B4-BE49-F238E27FC236}">
                        <a16:creationId xmlns:a16="http://schemas.microsoft.com/office/drawing/2014/main" id="{921EFE62-0F59-4F82-BAE3-0ED554BB9E0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9" name="Oval 508">
                    <a:extLst>
                      <a:ext uri="{FF2B5EF4-FFF2-40B4-BE49-F238E27FC236}">
                        <a16:creationId xmlns:a16="http://schemas.microsoft.com/office/drawing/2014/main" id="{FDE530FB-3B17-45EE-A643-27D19C670EBD}"/>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0" name="Oval 509">
                    <a:extLst>
                      <a:ext uri="{FF2B5EF4-FFF2-40B4-BE49-F238E27FC236}">
                        <a16:creationId xmlns:a16="http://schemas.microsoft.com/office/drawing/2014/main" id="{E4483B64-9109-4521-81ED-FFC91132384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1" name="Oval 510">
                    <a:extLst>
                      <a:ext uri="{FF2B5EF4-FFF2-40B4-BE49-F238E27FC236}">
                        <a16:creationId xmlns:a16="http://schemas.microsoft.com/office/drawing/2014/main" id="{A108E7A4-4B0B-4AE8-A569-C6DD80DE8560}"/>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3" name="Group 492">
                  <a:extLst>
                    <a:ext uri="{FF2B5EF4-FFF2-40B4-BE49-F238E27FC236}">
                      <a16:creationId xmlns:a16="http://schemas.microsoft.com/office/drawing/2014/main" id="{E842E32C-1A3D-4A09-A4B5-22E5DB9211BA}"/>
                    </a:ext>
                  </a:extLst>
                </p:cNvPr>
                <p:cNvGrpSpPr/>
                <p:nvPr/>
              </p:nvGrpSpPr>
              <p:grpSpPr>
                <a:xfrm>
                  <a:off x="2222389" y="1582310"/>
                  <a:ext cx="182880" cy="1516527"/>
                  <a:chOff x="882595" y="1582310"/>
                  <a:chExt cx="182880" cy="1516527"/>
                </a:xfrm>
                <a:grpFill/>
              </p:grpSpPr>
              <p:sp>
                <p:nvSpPr>
                  <p:cNvPr id="504" name="Oval 503">
                    <a:extLst>
                      <a:ext uri="{FF2B5EF4-FFF2-40B4-BE49-F238E27FC236}">
                        <a16:creationId xmlns:a16="http://schemas.microsoft.com/office/drawing/2014/main" id="{E9999006-D79B-4538-AB00-5F273BA8CDC4}"/>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5" name="Oval 504">
                    <a:extLst>
                      <a:ext uri="{FF2B5EF4-FFF2-40B4-BE49-F238E27FC236}">
                        <a16:creationId xmlns:a16="http://schemas.microsoft.com/office/drawing/2014/main" id="{2BA70B72-9984-4724-9CF1-E351F35FC6B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6" name="Oval 505">
                    <a:extLst>
                      <a:ext uri="{FF2B5EF4-FFF2-40B4-BE49-F238E27FC236}">
                        <a16:creationId xmlns:a16="http://schemas.microsoft.com/office/drawing/2014/main" id="{4CE559F0-2513-439E-9033-D3CAD4F6D0C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7" name="Oval 506">
                    <a:extLst>
                      <a:ext uri="{FF2B5EF4-FFF2-40B4-BE49-F238E27FC236}">
                        <a16:creationId xmlns:a16="http://schemas.microsoft.com/office/drawing/2014/main" id="{24612A8E-3857-49D1-AB9E-22D5CEB2FDC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4" name="Group 493">
                  <a:extLst>
                    <a:ext uri="{FF2B5EF4-FFF2-40B4-BE49-F238E27FC236}">
                      <a16:creationId xmlns:a16="http://schemas.microsoft.com/office/drawing/2014/main" id="{A94B60EA-3C4C-4723-80C4-C29B81FB3E3E}"/>
                    </a:ext>
                  </a:extLst>
                </p:cNvPr>
                <p:cNvGrpSpPr/>
                <p:nvPr/>
              </p:nvGrpSpPr>
              <p:grpSpPr>
                <a:xfrm>
                  <a:off x="2668987" y="1582310"/>
                  <a:ext cx="182880" cy="1516527"/>
                  <a:chOff x="882595" y="1582310"/>
                  <a:chExt cx="182880" cy="1516527"/>
                </a:xfrm>
                <a:grpFill/>
              </p:grpSpPr>
              <p:sp>
                <p:nvSpPr>
                  <p:cNvPr id="500" name="Oval 499">
                    <a:extLst>
                      <a:ext uri="{FF2B5EF4-FFF2-40B4-BE49-F238E27FC236}">
                        <a16:creationId xmlns:a16="http://schemas.microsoft.com/office/drawing/2014/main" id="{43304ACA-FC65-4C0C-91A7-05DC9B09D67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1" name="Oval 500">
                    <a:extLst>
                      <a:ext uri="{FF2B5EF4-FFF2-40B4-BE49-F238E27FC236}">
                        <a16:creationId xmlns:a16="http://schemas.microsoft.com/office/drawing/2014/main" id="{CED833D5-9B6D-438C-ADA9-6477660664D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2" name="Oval 501">
                    <a:extLst>
                      <a:ext uri="{FF2B5EF4-FFF2-40B4-BE49-F238E27FC236}">
                        <a16:creationId xmlns:a16="http://schemas.microsoft.com/office/drawing/2014/main" id="{49B192FF-799B-4AFF-9E55-DA551B487A1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3" name="Oval 502">
                    <a:extLst>
                      <a:ext uri="{FF2B5EF4-FFF2-40B4-BE49-F238E27FC236}">
                        <a16:creationId xmlns:a16="http://schemas.microsoft.com/office/drawing/2014/main" id="{29C91E64-6A73-46D9-8693-9EA2E10B3E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5" name="Group 494">
                  <a:extLst>
                    <a:ext uri="{FF2B5EF4-FFF2-40B4-BE49-F238E27FC236}">
                      <a16:creationId xmlns:a16="http://schemas.microsoft.com/office/drawing/2014/main" id="{5EA69CF4-55DA-42B2-BCDF-8D7A389F0DF9}"/>
                    </a:ext>
                  </a:extLst>
                </p:cNvPr>
                <p:cNvGrpSpPr/>
                <p:nvPr/>
              </p:nvGrpSpPr>
              <p:grpSpPr>
                <a:xfrm>
                  <a:off x="3115585" y="1582310"/>
                  <a:ext cx="182880" cy="1516527"/>
                  <a:chOff x="882595" y="1582310"/>
                  <a:chExt cx="182880" cy="1516527"/>
                </a:xfrm>
                <a:grpFill/>
              </p:grpSpPr>
              <p:sp>
                <p:nvSpPr>
                  <p:cNvPr id="496" name="Oval 495">
                    <a:extLst>
                      <a:ext uri="{FF2B5EF4-FFF2-40B4-BE49-F238E27FC236}">
                        <a16:creationId xmlns:a16="http://schemas.microsoft.com/office/drawing/2014/main" id="{7715DE8F-924A-4DA3-A1DB-0AAA4DAF5FB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7" name="Oval 496">
                    <a:extLst>
                      <a:ext uri="{FF2B5EF4-FFF2-40B4-BE49-F238E27FC236}">
                        <a16:creationId xmlns:a16="http://schemas.microsoft.com/office/drawing/2014/main" id="{7388AD26-FF7D-4405-83E7-697294BEC41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8" name="Oval 497">
                    <a:extLst>
                      <a:ext uri="{FF2B5EF4-FFF2-40B4-BE49-F238E27FC236}">
                        <a16:creationId xmlns:a16="http://schemas.microsoft.com/office/drawing/2014/main" id="{65A283FA-3351-4C6C-B5E8-5BF2774A384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9" name="Oval 498">
                    <a:extLst>
                      <a:ext uri="{FF2B5EF4-FFF2-40B4-BE49-F238E27FC236}">
                        <a16:creationId xmlns:a16="http://schemas.microsoft.com/office/drawing/2014/main" id="{55987960-4775-4AD1-91CA-1CCC4AE9B14B}"/>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grpSp>
          <p:nvGrpSpPr>
            <p:cNvPr id="424" name="Group 423">
              <a:extLst>
                <a:ext uri="{FF2B5EF4-FFF2-40B4-BE49-F238E27FC236}">
                  <a16:creationId xmlns:a16="http://schemas.microsoft.com/office/drawing/2014/main" id="{84E9A0BC-562E-4290-ADE5-A4E41C88E5EA}"/>
                </a:ext>
              </a:extLst>
            </p:cNvPr>
            <p:cNvGrpSpPr>
              <a:grpSpLocks noChangeAspect="1"/>
            </p:cNvGrpSpPr>
            <p:nvPr/>
          </p:nvGrpSpPr>
          <p:grpSpPr>
            <a:xfrm>
              <a:off x="4463709" y="1318824"/>
              <a:ext cx="1352358" cy="1595474"/>
              <a:chOff x="882595" y="1582310"/>
              <a:chExt cx="2415870" cy="2850174"/>
            </a:xfrm>
            <a:solidFill>
              <a:schemeClr val="bg1">
                <a:lumMod val="95000"/>
                <a:alpha val="52000"/>
              </a:schemeClr>
            </a:solidFill>
          </p:grpSpPr>
          <p:grpSp>
            <p:nvGrpSpPr>
              <p:cNvPr id="425" name="Group 424">
                <a:extLst>
                  <a:ext uri="{FF2B5EF4-FFF2-40B4-BE49-F238E27FC236}">
                    <a16:creationId xmlns:a16="http://schemas.microsoft.com/office/drawing/2014/main" id="{307C3E6C-77DD-4026-A1A3-CEF040EB6F31}"/>
                  </a:ext>
                </a:extLst>
              </p:cNvPr>
              <p:cNvGrpSpPr/>
              <p:nvPr/>
            </p:nvGrpSpPr>
            <p:grpSpPr>
              <a:xfrm>
                <a:off x="882595" y="1582310"/>
                <a:ext cx="2415870" cy="1516527"/>
                <a:chOff x="882595" y="1582310"/>
                <a:chExt cx="2415870" cy="1516527"/>
              </a:xfrm>
              <a:grpFill/>
            </p:grpSpPr>
            <p:grpSp>
              <p:nvGrpSpPr>
                <p:cNvPr id="457" name="Group 456">
                  <a:extLst>
                    <a:ext uri="{FF2B5EF4-FFF2-40B4-BE49-F238E27FC236}">
                      <a16:creationId xmlns:a16="http://schemas.microsoft.com/office/drawing/2014/main" id="{95CB114F-1E54-48F4-9B2E-4CED372AA76C}"/>
                    </a:ext>
                  </a:extLst>
                </p:cNvPr>
                <p:cNvGrpSpPr/>
                <p:nvPr/>
              </p:nvGrpSpPr>
              <p:grpSpPr>
                <a:xfrm>
                  <a:off x="882595" y="1582310"/>
                  <a:ext cx="182880" cy="1516527"/>
                  <a:chOff x="882595" y="1582310"/>
                  <a:chExt cx="182880" cy="1516527"/>
                </a:xfrm>
                <a:grpFill/>
              </p:grpSpPr>
              <p:sp>
                <p:nvSpPr>
                  <p:cNvPr id="483" name="Oval 482">
                    <a:extLst>
                      <a:ext uri="{FF2B5EF4-FFF2-40B4-BE49-F238E27FC236}">
                        <a16:creationId xmlns:a16="http://schemas.microsoft.com/office/drawing/2014/main" id="{1537CC65-AE25-4DE8-8663-F446F9B7E977}"/>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4" name="Oval 483">
                    <a:extLst>
                      <a:ext uri="{FF2B5EF4-FFF2-40B4-BE49-F238E27FC236}">
                        <a16:creationId xmlns:a16="http://schemas.microsoft.com/office/drawing/2014/main" id="{CEDC4A2B-2FC8-4ADA-90F2-E20B52D5D0C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5" name="Oval 484">
                    <a:extLst>
                      <a:ext uri="{FF2B5EF4-FFF2-40B4-BE49-F238E27FC236}">
                        <a16:creationId xmlns:a16="http://schemas.microsoft.com/office/drawing/2014/main" id="{F5CD59E6-C306-46BE-9823-E8965D8B1E7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6" name="Oval 485">
                    <a:extLst>
                      <a:ext uri="{FF2B5EF4-FFF2-40B4-BE49-F238E27FC236}">
                        <a16:creationId xmlns:a16="http://schemas.microsoft.com/office/drawing/2014/main" id="{8B4EBEBD-B136-44D7-BD40-2DA321EB931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58" name="Group 457">
                  <a:extLst>
                    <a:ext uri="{FF2B5EF4-FFF2-40B4-BE49-F238E27FC236}">
                      <a16:creationId xmlns:a16="http://schemas.microsoft.com/office/drawing/2014/main" id="{C9F319CB-2FF1-49F5-AA45-4B08CBBB1BB4}"/>
                    </a:ext>
                  </a:extLst>
                </p:cNvPr>
                <p:cNvGrpSpPr/>
                <p:nvPr/>
              </p:nvGrpSpPr>
              <p:grpSpPr>
                <a:xfrm>
                  <a:off x="1329193" y="1582310"/>
                  <a:ext cx="182880" cy="1516527"/>
                  <a:chOff x="882595" y="1582310"/>
                  <a:chExt cx="182880" cy="1516527"/>
                </a:xfrm>
                <a:grpFill/>
              </p:grpSpPr>
              <p:sp>
                <p:nvSpPr>
                  <p:cNvPr id="479" name="Oval 478">
                    <a:extLst>
                      <a:ext uri="{FF2B5EF4-FFF2-40B4-BE49-F238E27FC236}">
                        <a16:creationId xmlns:a16="http://schemas.microsoft.com/office/drawing/2014/main" id="{EDBE356F-0D30-431C-917E-BF9C1CA3F27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0" name="Oval 479">
                    <a:extLst>
                      <a:ext uri="{FF2B5EF4-FFF2-40B4-BE49-F238E27FC236}">
                        <a16:creationId xmlns:a16="http://schemas.microsoft.com/office/drawing/2014/main" id="{69258D19-1501-4614-874C-D1247CAE422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1" name="Oval 480">
                    <a:extLst>
                      <a:ext uri="{FF2B5EF4-FFF2-40B4-BE49-F238E27FC236}">
                        <a16:creationId xmlns:a16="http://schemas.microsoft.com/office/drawing/2014/main" id="{F9A044E1-AEE8-46E7-A1D0-467463C2740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2" name="Oval 481">
                    <a:extLst>
                      <a:ext uri="{FF2B5EF4-FFF2-40B4-BE49-F238E27FC236}">
                        <a16:creationId xmlns:a16="http://schemas.microsoft.com/office/drawing/2014/main" id="{2FCF8579-F21C-4479-BDD9-592CD3C6B68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59" name="Group 458">
                  <a:extLst>
                    <a:ext uri="{FF2B5EF4-FFF2-40B4-BE49-F238E27FC236}">
                      <a16:creationId xmlns:a16="http://schemas.microsoft.com/office/drawing/2014/main" id="{BC7160B3-AD78-49AD-B1BE-7DA169051446}"/>
                    </a:ext>
                  </a:extLst>
                </p:cNvPr>
                <p:cNvGrpSpPr/>
                <p:nvPr/>
              </p:nvGrpSpPr>
              <p:grpSpPr>
                <a:xfrm>
                  <a:off x="1775791" y="1582310"/>
                  <a:ext cx="182880" cy="1516527"/>
                  <a:chOff x="882595" y="1582310"/>
                  <a:chExt cx="182880" cy="1516527"/>
                </a:xfrm>
                <a:grpFill/>
              </p:grpSpPr>
              <p:sp>
                <p:nvSpPr>
                  <p:cNvPr id="475" name="Oval 474">
                    <a:extLst>
                      <a:ext uri="{FF2B5EF4-FFF2-40B4-BE49-F238E27FC236}">
                        <a16:creationId xmlns:a16="http://schemas.microsoft.com/office/drawing/2014/main" id="{5F698931-D133-4F8B-AA47-CA50DB6362E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6" name="Oval 475">
                    <a:extLst>
                      <a:ext uri="{FF2B5EF4-FFF2-40B4-BE49-F238E27FC236}">
                        <a16:creationId xmlns:a16="http://schemas.microsoft.com/office/drawing/2014/main" id="{C7F466B0-CEB6-4C27-A9FB-F63D364BA77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7" name="Oval 476">
                    <a:extLst>
                      <a:ext uri="{FF2B5EF4-FFF2-40B4-BE49-F238E27FC236}">
                        <a16:creationId xmlns:a16="http://schemas.microsoft.com/office/drawing/2014/main" id="{19CA6E5B-8B2D-4CB5-A788-B8CFB36719B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8" name="Oval 477">
                    <a:extLst>
                      <a:ext uri="{FF2B5EF4-FFF2-40B4-BE49-F238E27FC236}">
                        <a16:creationId xmlns:a16="http://schemas.microsoft.com/office/drawing/2014/main" id="{8D85867D-2146-46B8-846B-A9D9916F9E7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0" name="Group 459">
                  <a:extLst>
                    <a:ext uri="{FF2B5EF4-FFF2-40B4-BE49-F238E27FC236}">
                      <a16:creationId xmlns:a16="http://schemas.microsoft.com/office/drawing/2014/main" id="{AE901C61-57B0-49E9-B170-EC931A2D8E9B}"/>
                    </a:ext>
                  </a:extLst>
                </p:cNvPr>
                <p:cNvGrpSpPr/>
                <p:nvPr/>
              </p:nvGrpSpPr>
              <p:grpSpPr>
                <a:xfrm>
                  <a:off x="2222389" y="1582310"/>
                  <a:ext cx="182880" cy="1516527"/>
                  <a:chOff x="882595" y="1582310"/>
                  <a:chExt cx="182880" cy="1516527"/>
                </a:xfrm>
                <a:grpFill/>
              </p:grpSpPr>
              <p:sp>
                <p:nvSpPr>
                  <p:cNvPr id="471" name="Oval 470">
                    <a:extLst>
                      <a:ext uri="{FF2B5EF4-FFF2-40B4-BE49-F238E27FC236}">
                        <a16:creationId xmlns:a16="http://schemas.microsoft.com/office/drawing/2014/main" id="{C2967068-4BF2-42D9-BF82-A304746C3C1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2" name="Oval 471">
                    <a:extLst>
                      <a:ext uri="{FF2B5EF4-FFF2-40B4-BE49-F238E27FC236}">
                        <a16:creationId xmlns:a16="http://schemas.microsoft.com/office/drawing/2014/main" id="{7B7955EC-A8C8-421E-8536-5C48E0FBC3C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3" name="Oval 472">
                    <a:extLst>
                      <a:ext uri="{FF2B5EF4-FFF2-40B4-BE49-F238E27FC236}">
                        <a16:creationId xmlns:a16="http://schemas.microsoft.com/office/drawing/2014/main" id="{9DE98E28-B309-48D2-B345-A991FEA22651}"/>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4" name="Oval 473">
                    <a:extLst>
                      <a:ext uri="{FF2B5EF4-FFF2-40B4-BE49-F238E27FC236}">
                        <a16:creationId xmlns:a16="http://schemas.microsoft.com/office/drawing/2014/main" id="{F4ECF355-A70B-45C8-990C-AE13B964B400}"/>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1" name="Group 460">
                  <a:extLst>
                    <a:ext uri="{FF2B5EF4-FFF2-40B4-BE49-F238E27FC236}">
                      <a16:creationId xmlns:a16="http://schemas.microsoft.com/office/drawing/2014/main" id="{46E41A4C-82EB-44C9-9949-41EFED72449E}"/>
                    </a:ext>
                  </a:extLst>
                </p:cNvPr>
                <p:cNvGrpSpPr/>
                <p:nvPr/>
              </p:nvGrpSpPr>
              <p:grpSpPr>
                <a:xfrm>
                  <a:off x="2668987" y="1582310"/>
                  <a:ext cx="182880" cy="1516527"/>
                  <a:chOff x="882595" y="1582310"/>
                  <a:chExt cx="182880" cy="1516527"/>
                </a:xfrm>
                <a:grpFill/>
              </p:grpSpPr>
              <p:sp>
                <p:nvSpPr>
                  <p:cNvPr id="467" name="Oval 466">
                    <a:extLst>
                      <a:ext uri="{FF2B5EF4-FFF2-40B4-BE49-F238E27FC236}">
                        <a16:creationId xmlns:a16="http://schemas.microsoft.com/office/drawing/2014/main" id="{C49D678A-6CE9-48B2-B95F-1366C0EFE3A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8" name="Oval 467">
                    <a:extLst>
                      <a:ext uri="{FF2B5EF4-FFF2-40B4-BE49-F238E27FC236}">
                        <a16:creationId xmlns:a16="http://schemas.microsoft.com/office/drawing/2014/main" id="{171E88FB-FD45-4884-82D4-BC2324301A66}"/>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9" name="Oval 468">
                    <a:extLst>
                      <a:ext uri="{FF2B5EF4-FFF2-40B4-BE49-F238E27FC236}">
                        <a16:creationId xmlns:a16="http://schemas.microsoft.com/office/drawing/2014/main" id="{350EF3FB-1428-45EA-866F-01CE13BAAA4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0" name="Oval 469">
                    <a:extLst>
                      <a:ext uri="{FF2B5EF4-FFF2-40B4-BE49-F238E27FC236}">
                        <a16:creationId xmlns:a16="http://schemas.microsoft.com/office/drawing/2014/main" id="{D12C475F-685F-458F-BF15-07608C321D4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2" name="Group 461">
                  <a:extLst>
                    <a:ext uri="{FF2B5EF4-FFF2-40B4-BE49-F238E27FC236}">
                      <a16:creationId xmlns:a16="http://schemas.microsoft.com/office/drawing/2014/main" id="{9BC066D0-484E-4CC3-9B7F-E4086D8381DD}"/>
                    </a:ext>
                  </a:extLst>
                </p:cNvPr>
                <p:cNvGrpSpPr/>
                <p:nvPr/>
              </p:nvGrpSpPr>
              <p:grpSpPr>
                <a:xfrm>
                  <a:off x="3115585" y="1582310"/>
                  <a:ext cx="182880" cy="1516527"/>
                  <a:chOff x="882595" y="1582310"/>
                  <a:chExt cx="182880" cy="1516527"/>
                </a:xfrm>
                <a:grpFill/>
              </p:grpSpPr>
              <p:sp>
                <p:nvSpPr>
                  <p:cNvPr id="463" name="Oval 462">
                    <a:extLst>
                      <a:ext uri="{FF2B5EF4-FFF2-40B4-BE49-F238E27FC236}">
                        <a16:creationId xmlns:a16="http://schemas.microsoft.com/office/drawing/2014/main" id="{F09A6E47-B604-476A-8689-2467A8BBFF9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4" name="Oval 463">
                    <a:extLst>
                      <a:ext uri="{FF2B5EF4-FFF2-40B4-BE49-F238E27FC236}">
                        <a16:creationId xmlns:a16="http://schemas.microsoft.com/office/drawing/2014/main" id="{A20C552D-434C-4720-AA28-17C2F6B05E0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5" name="Oval 464">
                    <a:extLst>
                      <a:ext uri="{FF2B5EF4-FFF2-40B4-BE49-F238E27FC236}">
                        <a16:creationId xmlns:a16="http://schemas.microsoft.com/office/drawing/2014/main" id="{B6495971-1315-4B5C-AD95-B5E6ADFF965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6" name="Oval 465">
                    <a:extLst>
                      <a:ext uri="{FF2B5EF4-FFF2-40B4-BE49-F238E27FC236}">
                        <a16:creationId xmlns:a16="http://schemas.microsoft.com/office/drawing/2014/main" id="{4123A0FA-5440-4102-B59D-DADA44A6C447}"/>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426" name="Group 425">
                <a:extLst>
                  <a:ext uri="{FF2B5EF4-FFF2-40B4-BE49-F238E27FC236}">
                    <a16:creationId xmlns:a16="http://schemas.microsoft.com/office/drawing/2014/main" id="{4281E2A6-03AA-4892-9530-28BABE0349AE}"/>
                  </a:ext>
                </a:extLst>
              </p:cNvPr>
              <p:cNvGrpSpPr/>
              <p:nvPr/>
            </p:nvGrpSpPr>
            <p:grpSpPr>
              <a:xfrm>
                <a:off x="882595" y="2915957"/>
                <a:ext cx="2415870" cy="1516527"/>
                <a:chOff x="882595" y="1582310"/>
                <a:chExt cx="2415870" cy="1516527"/>
              </a:xfrm>
              <a:grpFill/>
            </p:grpSpPr>
            <p:grpSp>
              <p:nvGrpSpPr>
                <p:cNvPr id="427" name="Group 426">
                  <a:extLst>
                    <a:ext uri="{FF2B5EF4-FFF2-40B4-BE49-F238E27FC236}">
                      <a16:creationId xmlns:a16="http://schemas.microsoft.com/office/drawing/2014/main" id="{F5ACF8A0-82EF-4302-92AA-DC5ACC001B32}"/>
                    </a:ext>
                  </a:extLst>
                </p:cNvPr>
                <p:cNvGrpSpPr/>
                <p:nvPr/>
              </p:nvGrpSpPr>
              <p:grpSpPr>
                <a:xfrm>
                  <a:off x="882595" y="1582310"/>
                  <a:ext cx="182880" cy="1516527"/>
                  <a:chOff x="882595" y="1582310"/>
                  <a:chExt cx="182880" cy="1516527"/>
                </a:xfrm>
                <a:grpFill/>
              </p:grpSpPr>
              <p:sp>
                <p:nvSpPr>
                  <p:cNvPr id="453" name="Oval 452">
                    <a:extLst>
                      <a:ext uri="{FF2B5EF4-FFF2-40B4-BE49-F238E27FC236}">
                        <a16:creationId xmlns:a16="http://schemas.microsoft.com/office/drawing/2014/main" id="{4DD07FBF-5144-4DD8-BAFB-61F8766295D2}"/>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4" name="Oval 453">
                    <a:extLst>
                      <a:ext uri="{FF2B5EF4-FFF2-40B4-BE49-F238E27FC236}">
                        <a16:creationId xmlns:a16="http://schemas.microsoft.com/office/drawing/2014/main" id="{C2712113-AEB6-4266-9C72-7FE3A414F844}"/>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5" name="Oval 454">
                    <a:extLst>
                      <a:ext uri="{FF2B5EF4-FFF2-40B4-BE49-F238E27FC236}">
                        <a16:creationId xmlns:a16="http://schemas.microsoft.com/office/drawing/2014/main" id="{F6B42FE7-877F-4D27-AB02-4F81B3E1B4B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6" name="Oval 455">
                    <a:extLst>
                      <a:ext uri="{FF2B5EF4-FFF2-40B4-BE49-F238E27FC236}">
                        <a16:creationId xmlns:a16="http://schemas.microsoft.com/office/drawing/2014/main" id="{8C627776-1618-4816-A9A7-F84218763CE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28" name="Group 427">
                  <a:extLst>
                    <a:ext uri="{FF2B5EF4-FFF2-40B4-BE49-F238E27FC236}">
                      <a16:creationId xmlns:a16="http://schemas.microsoft.com/office/drawing/2014/main" id="{82AAAF4D-8984-4B7A-8156-F37B4687FACC}"/>
                    </a:ext>
                  </a:extLst>
                </p:cNvPr>
                <p:cNvGrpSpPr/>
                <p:nvPr/>
              </p:nvGrpSpPr>
              <p:grpSpPr>
                <a:xfrm>
                  <a:off x="1329193" y="1582310"/>
                  <a:ext cx="182880" cy="1516527"/>
                  <a:chOff x="882595" y="1582310"/>
                  <a:chExt cx="182880" cy="1516527"/>
                </a:xfrm>
                <a:grpFill/>
              </p:grpSpPr>
              <p:sp>
                <p:nvSpPr>
                  <p:cNvPr id="449" name="Oval 448">
                    <a:extLst>
                      <a:ext uri="{FF2B5EF4-FFF2-40B4-BE49-F238E27FC236}">
                        <a16:creationId xmlns:a16="http://schemas.microsoft.com/office/drawing/2014/main" id="{5C2EE7FB-B8E5-4D67-83A0-640265B7800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0" name="Oval 449">
                    <a:extLst>
                      <a:ext uri="{FF2B5EF4-FFF2-40B4-BE49-F238E27FC236}">
                        <a16:creationId xmlns:a16="http://schemas.microsoft.com/office/drawing/2014/main" id="{14A81604-268F-4452-965E-3D6EC58504E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1" name="Oval 450">
                    <a:extLst>
                      <a:ext uri="{FF2B5EF4-FFF2-40B4-BE49-F238E27FC236}">
                        <a16:creationId xmlns:a16="http://schemas.microsoft.com/office/drawing/2014/main" id="{07C5C774-2DB3-44BC-9ABA-2E0CCA12D250}"/>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2" name="Oval 451">
                    <a:extLst>
                      <a:ext uri="{FF2B5EF4-FFF2-40B4-BE49-F238E27FC236}">
                        <a16:creationId xmlns:a16="http://schemas.microsoft.com/office/drawing/2014/main" id="{4FCEBA4D-9E02-45D0-8372-05E1E75F7D99}"/>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29" name="Group 428">
                  <a:extLst>
                    <a:ext uri="{FF2B5EF4-FFF2-40B4-BE49-F238E27FC236}">
                      <a16:creationId xmlns:a16="http://schemas.microsoft.com/office/drawing/2014/main" id="{40AC69F8-5517-4185-915C-0F1DD53BBA0B}"/>
                    </a:ext>
                  </a:extLst>
                </p:cNvPr>
                <p:cNvGrpSpPr/>
                <p:nvPr/>
              </p:nvGrpSpPr>
              <p:grpSpPr>
                <a:xfrm>
                  <a:off x="1775791" y="1582310"/>
                  <a:ext cx="182880" cy="1516527"/>
                  <a:chOff x="882595" y="1582310"/>
                  <a:chExt cx="182880" cy="1516527"/>
                </a:xfrm>
                <a:grpFill/>
              </p:grpSpPr>
              <p:sp>
                <p:nvSpPr>
                  <p:cNvPr id="445" name="Oval 444">
                    <a:extLst>
                      <a:ext uri="{FF2B5EF4-FFF2-40B4-BE49-F238E27FC236}">
                        <a16:creationId xmlns:a16="http://schemas.microsoft.com/office/drawing/2014/main" id="{2C99DA6E-D8DF-4C74-ABF3-9638361703D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6" name="Oval 445">
                    <a:extLst>
                      <a:ext uri="{FF2B5EF4-FFF2-40B4-BE49-F238E27FC236}">
                        <a16:creationId xmlns:a16="http://schemas.microsoft.com/office/drawing/2014/main" id="{AD5239C3-B2A9-456E-A99D-13FCAA12E64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7" name="Oval 446">
                    <a:extLst>
                      <a:ext uri="{FF2B5EF4-FFF2-40B4-BE49-F238E27FC236}">
                        <a16:creationId xmlns:a16="http://schemas.microsoft.com/office/drawing/2014/main" id="{4C24CC3C-2E69-42E4-AC8F-5887AA7EBF2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8" name="Oval 447">
                    <a:extLst>
                      <a:ext uri="{FF2B5EF4-FFF2-40B4-BE49-F238E27FC236}">
                        <a16:creationId xmlns:a16="http://schemas.microsoft.com/office/drawing/2014/main" id="{C023DE5E-C171-4950-BEB7-84B0F0C1AD9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0" name="Group 429">
                  <a:extLst>
                    <a:ext uri="{FF2B5EF4-FFF2-40B4-BE49-F238E27FC236}">
                      <a16:creationId xmlns:a16="http://schemas.microsoft.com/office/drawing/2014/main" id="{0BBD1824-AB23-4E54-AC0A-995E376D7BB9}"/>
                    </a:ext>
                  </a:extLst>
                </p:cNvPr>
                <p:cNvGrpSpPr/>
                <p:nvPr/>
              </p:nvGrpSpPr>
              <p:grpSpPr>
                <a:xfrm>
                  <a:off x="2222389" y="1582310"/>
                  <a:ext cx="182880" cy="1516527"/>
                  <a:chOff x="882595" y="1582310"/>
                  <a:chExt cx="182880" cy="1516527"/>
                </a:xfrm>
                <a:grpFill/>
              </p:grpSpPr>
              <p:sp>
                <p:nvSpPr>
                  <p:cNvPr id="441" name="Oval 440">
                    <a:extLst>
                      <a:ext uri="{FF2B5EF4-FFF2-40B4-BE49-F238E27FC236}">
                        <a16:creationId xmlns:a16="http://schemas.microsoft.com/office/drawing/2014/main" id="{1DED1707-B05D-4FF2-974B-82A800ED4CF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2" name="Oval 441">
                    <a:extLst>
                      <a:ext uri="{FF2B5EF4-FFF2-40B4-BE49-F238E27FC236}">
                        <a16:creationId xmlns:a16="http://schemas.microsoft.com/office/drawing/2014/main" id="{80012429-9234-49C2-877B-E9EB4C82FD9B}"/>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3" name="Oval 442">
                    <a:extLst>
                      <a:ext uri="{FF2B5EF4-FFF2-40B4-BE49-F238E27FC236}">
                        <a16:creationId xmlns:a16="http://schemas.microsoft.com/office/drawing/2014/main" id="{C20D761F-7CF0-4915-9F0D-05C39729D27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4" name="Oval 443">
                    <a:extLst>
                      <a:ext uri="{FF2B5EF4-FFF2-40B4-BE49-F238E27FC236}">
                        <a16:creationId xmlns:a16="http://schemas.microsoft.com/office/drawing/2014/main" id="{BC0E5D83-D9F0-4D57-9F1A-9E17406E822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1" name="Group 430">
                  <a:extLst>
                    <a:ext uri="{FF2B5EF4-FFF2-40B4-BE49-F238E27FC236}">
                      <a16:creationId xmlns:a16="http://schemas.microsoft.com/office/drawing/2014/main" id="{743F24A8-AB85-4A20-858A-85DF347D4754}"/>
                    </a:ext>
                  </a:extLst>
                </p:cNvPr>
                <p:cNvGrpSpPr/>
                <p:nvPr/>
              </p:nvGrpSpPr>
              <p:grpSpPr>
                <a:xfrm>
                  <a:off x="2668987" y="1582310"/>
                  <a:ext cx="182880" cy="1516527"/>
                  <a:chOff x="882595" y="1582310"/>
                  <a:chExt cx="182880" cy="1516527"/>
                </a:xfrm>
                <a:grpFill/>
              </p:grpSpPr>
              <p:sp>
                <p:nvSpPr>
                  <p:cNvPr id="437" name="Oval 436">
                    <a:extLst>
                      <a:ext uri="{FF2B5EF4-FFF2-40B4-BE49-F238E27FC236}">
                        <a16:creationId xmlns:a16="http://schemas.microsoft.com/office/drawing/2014/main" id="{747B9F7F-FE4C-4172-8AE6-83A1137E9B2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8" name="Oval 437">
                    <a:extLst>
                      <a:ext uri="{FF2B5EF4-FFF2-40B4-BE49-F238E27FC236}">
                        <a16:creationId xmlns:a16="http://schemas.microsoft.com/office/drawing/2014/main" id="{E6AD8ABC-0777-4C85-BD2B-98D9D794E73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9" name="Oval 438">
                    <a:extLst>
                      <a:ext uri="{FF2B5EF4-FFF2-40B4-BE49-F238E27FC236}">
                        <a16:creationId xmlns:a16="http://schemas.microsoft.com/office/drawing/2014/main" id="{AC0A7554-E054-4C66-A6B7-BCF772E38DE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0" name="Oval 439">
                    <a:extLst>
                      <a:ext uri="{FF2B5EF4-FFF2-40B4-BE49-F238E27FC236}">
                        <a16:creationId xmlns:a16="http://schemas.microsoft.com/office/drawing/2014/main" id="{034C0A6E-10E9-496C-BA31-991C9A92791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2" name="Group 431">
                  <a:extLst>
                    <a:ext uri="{FF2B5EF4-FFF2-40B4-BE49-F238E27FC236}">
                      <a16:creationId xmlns:a16="http://schemas.microsoft.com/office/drawing/2014/main" id="{EBD06E92-8D18-4339-8F8C-AE5A72CDAB71}"/>
                    </a:ext>
                  </a:extLst>
                </p:cNvPr>
                <p:cNvGrpSpPr/>
                <p:nvPr/>
              </p:nvGrpSpPr>
              <p:grpSpPr>
                <a:xfrm>
                  <a:off x="3115585" y="1582310"/>
                  <a:ext cx="182880" cy="1516527"/>
                  <a:chOff x="882595" y="1582310"/>
                  <a:chExt cx="182880" cy="1516527"/>
                </a:xfrm>
                <a:grpFill/>
              </p:grpSpPr>
              <p:sp>
                <p:nvSpPr>
                  <p:cNvPr id="433" name="Oval 432">
                    <a:extLst>
                      <a:ext uri="{FF2B5EF4-FFF2-40B4-BE49-F238E27FC236}">
                        <a16:creationId xmlns:a16="http://schemas.microsoft.com/office/drawing/2014/main" id="{E0195D68-9137-46EE-8231-F6CB0C44CFC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4" name="Oval 433">
                    <a:extLst>
                      <a:ext uri="{FF2B5EF4-FFF2-40B4-BE49-F238E27FC236}">
                        <a16:creationId xmlns:a16="http://schemas.microsoft.com/office/drawing/2014/main" id="{D283D703-D235-4B3E-90DD-FFADDBF26FE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5" name="Oval 434">
                    <a:extLst>
                      <a:ext uri="{FF2B5EF4-FFF2-40B4-BE49-F238E27FC236}">
                        <a16:creationId xmlns:a16="http://schemas.microsoft.com/office/drawing/2014/main" id="{A99D258F-A8FF-49EC-958B-40720F678C3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6" name="Oval 435">
                    <a:extLst>
                      <a:ext uri="{FF2B5EF4-FFF2-40B4-BE49-F238E27FC236}">
                        <a16:creationId xmlns:a16="http://schemas.microsoft.com/office/drawing/2014/main" id="{404D3D90-4D52-489D-9489-7A84FE2B17D8}"/>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pic>
          <p:nvPicPr>
            <p:cNvPr id="7" name="Graphic 6">
              <a:extLst>
                <a:ext uri="{FF2B5EF4-FFF2-40B4-BE49-F238E27FC236}">
                  <a16:creationId xmlns:a16="http://schemas.microsoft.com/office/drawing/2014/main" id="{24BAB7A6-95E7-4C22-BFB6-CDA75DB73B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3770" y="1965097"/>
              <a:ext cx="454622" cy="523897"/>
            </a:xfrm>
            <a:prstGeom prst="rect">
              <a:avLst/>
            </a:prstGeom>
          </p:spPr>
        </p:pic>
        <p:sp>
          <p:nvSpPr>
            <p:cNvPr id="8" name="Rectangle 7">
              <a:extLst>
                <a:ext uri="{FF2B5EF4-FFF2-40B4-BE49-F238E27FC236}">
                  <a16:creationId xmlns:a16="http://schemas.microsoft.com/office/drawing/2014/main" id="{FD7E147D-F7BB-425E-AFDC-A4B32ADF0432}"/>
                </a:ext>
              </a:extLst>
            </p:cNvPr>
            <p:cNvSpPr/>
            <p:nvPr/>
          </p:nvSpPr>
          <p:spPr>
            <a:xfrm>
              <a:off x="579811" y="1350892"/>
              <a:ext cx="3654423" cy="4986534"/>
            </a:xfrm>
            <a:prstGeom prst="rect">
              <a:avLst/>
            </a:prstGeom>
            <a:noFill/>
            <a:ln w="635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Rectangle 8">
              <a:extLst>
                <a:ext uri="{FF2B5EF4-FFF2-40B4-BE49-F238E27FC236}">
                  <a16:creationId xmlns:a16="http://schemas.microsoft.com/office/drawing/2014/main" id="{108B605C-3D5F-4713-99A5-231BA6C7CD54}"/>
                </a:ext>
              </a:extLst>
            </p:cNvPr>
            <p:cNvSpPr/>
            <p:nvPr/>
          </p:nvSpPr>
          <p:spPr>
            <a:xfrm>
              <a:off x="579809" y="1350893"/>
              <a:ext cx="3654425" cy="381000"/>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Capacity Planning Scenarios</a:t>
              </a:r>
            </a:p>
          </p:txBody>
        </p:sp>
        <p:sp>
          <p:nvSpPr>
            <p:cNvPr id="5" name="TextBox 4">
              <a:extLst>
                <a:ext uri="{FF2B5EF4-FFF2-40B4-BE49-F238E27FC236}">
                  <a16:creationId xmlns:a16="http://schemas.microsoft.com/office/drawing/2014/main" id="{E0B0676F-C2BD-435A-8B7B-D29D19B4F045}"/>
                </a:ext>
              </a:extLst>
            </p:cNvPr>
            <p:cNvSpPr txBox="1"/>
            <p:nvPr/>
          </p:nvSpPr>
          <p:spPr>
            <a:xfrm>
              <a:off x="1367389" y="2135003"/>
              <a:ext cx="2709269" cy="153888"/>
            </a:xfrm>
            <a:prstGeom prst="rect">
              <a:avLst/>
            </a:prstGeom>
          </p:spPr>
          <p:txBody>
            <a:bodyPr wrap="square" lIns="0" tIns="0" rIns="0" bIns="0" rtlCol="0">
              <a:spAutoFit/>
            </a:bodyPr>
            <a:lstStyle/>
            <a:p>
              <a:pPr algn="l">
                <a:spcAft>
                  <a:spcPts val="600"/>
                </a:spcAft>
              </a:pPr>
              <a:r>
                <a:rPr lang="en-US" sz="1000"/>
                <a:t>Onboarding new workloads</a:t>
              </a:r>
            </a:p>
          </p:txBody>
        </p:sp>
        <p:pic>
          <p:nvPicPr>
            <p:cNvPr id="12" name="Graphic 11">
              <a:extLst>
                <a:ext uri="{FF2B5EF4-FFF2-40B4-BE49-F238E27FC236}">
                  <a16:creationId xmlns:a16="http://schemas.microsoft.com/office/drawing/2014/main" id="{1505EC61-88B3-403F-B3F8-F5F07A81C3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769" y="2732296"/>
              <a:ext cx="454622" cy="255032"/>
            </a:xfrm>
            <a:prstGeom prst="rect">
              <a:avLst/>
            </a:prstGeom>
          </p:spPr>
        </p:pic>
        <p:sp>
          <p:nvSpPr>
            <p:cNvPr id="13" name="TextBox 12">
              <a:extLst>
                <a:ext uri="{FF2B5EF4-FFF2-40B4-BE49-F238E27FC236}">
                  <a16:creationId xmlns:a16="http://schemas.microsoft.com/office/drawing/2014/main" id="{E526D3A1-0A53-443B-98BF-D9FEF5158BD9}"/>
                </a:ext>
              </a:extLst>
            </p:cNvPr>
            <p:cNvSpPr txBox="1"/>
            <p:nvPr/>
          </p:nvSpPr>
          <p:spPr>
            <a:xfrm>
              <a:off x="1362350" y="2809935"/>
              <a:ext cx="2709270" cy="153888"/>
            </a:xfrm>
            <a:prstGeom prst="rect">
              <a:avLst/>
            </a:prstGeom>
          </p:spPr>
          <p:txBody>
            <a:bodyPr wrap="square" lIns="0" tIns="0" rIns="0" bIns="0" rtlCol="0">
              <a:spAutoFit/>
            </a:bodyPr>
            <a:lstStyle/>
            <a:p>
              <a:pPr algn="l">
                <a:spcAft>
                  <a:spcPts val="600"/>
                </a:spcAft>
              </a:pPr>
              <a:r>
                <a:rPr lang="en-US" sz="1000"/>
                <a:t>Decommission existing workloads</a:t>
              </a:r>
            </a:p>
          </p:txBody>
        </p:sp>
        <p:pic>
          <p:nvPicPr>
            <p:cNvPr id="14" name="Graphic 13">
              <a:extLst>
                <a:ext uri="{FF2B5EF4-FFF2-40B4-BE49-F238E27FC236}">
                  <a16:creationId xmlns:a16="http://schemas.microsoft.com/office/drawing/2014/main" id="{B15104CA-A8E2-4CAB-954E-A92D50EA2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336" y="3230630"/>
              <a:ext cx="454055" cy="402791"/>
            </a:xfrm>
            <a:prstGeom prst="rect">
              <a:avLst/>
            </a:prstGeom>
          </p:spPr>
        </p:pic>
        <p:sp>
          <p:nvSpPr>
            <p:cNvPr id="15" name="TextBox 14">
              <a:extLst>
                <a:ext uri="{FF2B5EF4-FFF2-40B4-BE49-F238E27FC236}">
                  <a16:creationId xmlns:a16="http://schemas.microsoft.com/office/drawing/2014/main" id="{53D3DCA7-0A82-44D3-8B91-6AB76B799804}"/>
                </a:ext>
              </a:extLst>
            </p:cNvPr>
            <p:cNvSpPr txBox="1"/>
            <p:nvPr/>
          </p:nvSpPr>
          <p:spPr>
            <a:xfrm>
              <a:off x="1362917" y="3386386"/>
              <a:ext cx="2709270" cy="153888"/>
            </a:xfrm>
            <a:prstGeom prst="rect">
              <a:avLst/>
            </a:prstGeom>
          </p:spPr>
          <p:txBody>
            <a:bodyPr wrap="square" lIns="0" tIns="0" rIns="0" bIns="0" rtlCol="0">
              <a:spAutoFit/>
            </a:bodyPr>
            <a:lstStyle/>
            <a:p>
              <a:pPr algn="l">
                <a:spcAft>
                  <a:spcPts val="600"/>
                </a:spcAft>
              </a:pPr>
              <a:r>
                <a:rPr lang="en-US" sz="1000"/>
                <a:t>Server procurement planning (includes HCI)</a:t>
              </a:r>
            </a:p>
          </p:txBody>
        </p:sp>
        <p:sp>
          <p:nvSpPr>
            <p:cNvPr id="16" name="TextBox 15">
              <a:extLst>
                <a:ext uri="{FF2B5EF4-FFF2-40B4-BE49-F238E27FC236}">
                  <a16:creationId xmlns:a16="http://schemas.microsoft.com/office/drawing/2014/main" id="{CC70B9ED-BB68-468B-A5BC-F49A7264A607}"/>
                </a:ext>
              </a:extLst>
            </p:cNvPr>
            <p:cNvSpPr txBox="1"/>
            <p:nvPr/>
          </p:nvSpPr>
          <p:spPr>
            <a:xfrm>
              <a:off x="1362350" y="3957307"/>
              <a:ext cx="2709270" cy="153888"/>
            </a:xfrm>
            <a:prstGeom prst="rect">
              <a:avLst/>
            </a:prstGeom>
          </p:spPr>
          <p:txBody>
            <a:bodyPr wrap="square" lIns="0" tIns="0" rIns="0" bIns="0" rtlCol="0">
              <a:spAutoFit/>
            </a:bodyPr>
            <a:lstStyle/>
            <a:p>
              <a:pPr algn="l">
                <a:spcAft>
                  <a:spcPts val="600"/>
                </a:spcAft>
              </a:pPr>
              <a:r>
                <a:rPr lang="en-US" sz="1000"/>
                <a:t>Decommission existing servers  </a:t>
              </a:r>
            </a:p>
          </p:txBody>
        </p:sp>
        <p:grpSp>
          <p:nvGrpSpPr>
            <p:cNvPr id="39" name="Group 38">
              <a:extLst>
                <a:ext uri="{FF2B5EF4-FFF2-40B4-BE49-F238E27FC236}">
                  <a16:creationId xmlns:a16="http://schemas.microsoft.com/office/drawing/2014/main" id="{29EC8AF0-9AA6-40A5-BB18-7DEE4E1F8C2A}"/>
                </a:ext>
              </a:extLst>
            </p:cNvPr>
            <p:cNvGrpSpPr>
              <a:grpSpLocks noChangeAspect="1"/>
            </p:cNvGrpSpPr>
            <p:nvPr/>
          </p:nvGrpSpPr>
          <p:grpSpPr>
            <a:xfrm>
              <a:off x="800428" y="3852266"/>
              <a:ext cx="368394" cy="336926"/>
              <a:chOff x="4324310" y="1928543"/>
              <a:chExt cx="1083513" cy="990964"/>
            </a:xfrm>
          </p:grpSpPr>
          <p:grpSp>
            <p:nvGrpSpPr>
              <p:cNvPr id="6" name="Graphic 16">
                <a:extLst>
                  <a:ext uri="{FF2B5EF4-FFF2-40B4-BE49-F238E27FC236}">
                    <a16:creationId xmlns:a16="http://schemas.microsoft.com/office/drawing/2014/main" id="{04028DC4-6BFE-4CCC-BF7D-C1FA4720ED8A}"/>
                  </a:ext>
                </a:extLst>
              </p:cNvPr>
              <p:cNvGrpSpPr/>
              <p:nvPr/>
            </p:nvGrpSpPr>
            <p:grpSpPr>
              <a:xfrm>
                <a:off x="4324310" y="1928543"/>
                <a:ext cx="1083513" cy="990964"/>
                <a:chOff x="4324310" y="1928543"/>
                <a:chExt cx="1083513" cy="990964"/>
              </a:xfrm>
            </p:grpSpPr>
            <p:sp>
              <p:nvSpPr>
                <p:cNvPr id="11" name="Freeform: Shape 10">
                  <a:extLst>
                    <a:ext uri="{FF2B5EF4-FFF2-40B4-BE49-F238E27FC236}">
                      <a16:creationId xmlns:a16="http://schemas.microsoft.com/office/drawing/2014/main" id="{4B187E22-EB3F-4120-9D97-DA30AC28F9E3}"/>
                    </a:ext>
                  </a:extLst>
                </p:cNvPr>
                <p:cNvSpPr/>
                <p:nvPr/>
              </p:nvSpPr>
              <p:spPr>
                <a:xfrm>
                  <a:off x="4446747" y="2385425"/>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DC11E0C-ACD9-416C-A261-BF2045FBCC63}"/>
                    </a:ext>
                  </a:extLst>
                </p:cNvPr>
                <p:cNvSpPr/>
                <p:nvPr/>
              </p:nvSpPr>
              <p:spPr>
                <a:xfrm>
                  <a:off x="5235093" y="2370707"/>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34B7B30-965B-4F1A-8139-8054A3DEF5BD}"/>
                    </a:ext>
                  </a:extLst>
                </p:cNvPr>
                <p:cNvSpPr/>
                <p:nvPr/>
              </p:nvSpPr>
              <p:spPr>
                <a:xfrm>
                  <a:off x="4452435" y="2722307"/>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C432136-3B9D-479B-811E-B6B5951DB132}"/>
                    </a:ext>
                  </a:extLst>
                </p:cNvPr>
                <p:cNvSpPr/>
                <p:nvPr/>
              </p:nvSpPr>
              <p:spPr>
                <a:xfrm>
                  <a:off x="4446747" y="2054140"/>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1FA0789-A92A-4762-93B4-25F5F5ABAA15}"/>
                    </a:ext>
                  </a:extLst>
                </p:cNvPr>
                <p:cNvSpPr/>
                <p:nvPr/>
              </p:nvSpPr>
              <p:spPr>
                <a:xfrm>
                  <a:off x="5233829"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D131FD6-F915-4D47-B34A-40A042D7BF72}"/>
                    </a:ext>
                  </a:extLst>
                </p:cNvPr>
                <p:cNvSpPr/>
                <p:nvPr/>
              </p:nvSpPr>
              <p:spPr>
                <a:xfrm>
                  <a:off x="5149857"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DB5E424-A8E0-4DAC-B491-EDAFFA455618}"/>
                    </a:ext>
                  </a:extLst>
                </p:cNvPr>
                <p:cNvSpPr/>
                <p:nvPr/>
              </p:nvSpPr>
              <p:spPr>
                <a:xfrm>
                  <a:off x="5065975"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D1564CD-EE1E-436D-997C-6EB84AFCFDE4}"/>
                    </a:ext>
                  </a:extLst>
                </p:cNvPr>
                <p:cNvSpPr/>
                <p:nvPr/>
              </p:nvSpPr>
              <p:spPr>
                <a:xfrm>
                  <a:off x="4982002"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C8B8A41-385A-4F28-8421-E4298E04E437}"/>
                    </a:ext>
                  </a:extLst>
                </p:cNvPr>
                <p:cNvSpPr/>
                <p:nvPr/>
              </p:nvSpPr>
              <p:spPr>
                <a:xfrm>
                  <a:off x="4983357" y="2771426"/>
                  <a:ext cx="27088" cy="54176"/>
                </a:xfrm>
                <a:custGeom>
                  <a:avLst/>
                  <a:gdLst>
                    <a:gd name="connsiteX0" fmla="*/ 29345 w 27087"/>
                    <a:gd name="connsiteY0" fmla="*/ 0 h 54175"/>
                    <a:gd name="connsiteX1" fmla="*/ 0 w 27087"/>
                    <a:gd name="connsiteY1" fmla="*/ 11828 h 54175"/>
                    <a:gd name="connsiteX2" fmla="*/ 0 w 27087"/>
                    <a:gd name="connsiteY2" fmla="*/ 59413 h 54175"/>
                    <a:gd name="connsiteX3" fmla="*/ 29345 w 27087"/>
                    <a:gd name="connsiteY3" fmla="*/ 59413 h 54175"/>
                    <a:gd name="connsiteX4" fmla="*/ 29345 w 27087"/>
                    <a:gd name="connsiteY4" fmla="*/ 0 h 54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54175">
                      <a:moveTo>
                        <a:pt x="29345" y="0"/>
                      </a:moveTo>
                      <a:cubicBezTo>
                        <a:pt x="19774" y="4334"/>
                        <a:pt x="10023" y="8307"/>
                        <a:pt x="0" y="11828"/>
                      </a:cubicBezTo>
                      <a:lnTo>
                        <a:pt x="0" y="59413"/>
                      </a:lnTo>
                      <a:lnTo>
                        <a:pt x="29345" y="59413"/>
                      </a:lnTo>
                      <a:lnTo>
                        <a:pt x="29345" y="0"/>
                      </a:lnTo>
                      <a:close/>
                    </a:path>
                  </a:pathLst>
                </a:custGeom>
                <a:solidFill>
                  <a:schemeClr val="bg1">
                    <a:lumMod val="50000"/>
                  </a:schemeClr>
                </a:solidFill>
                <a:ln w="896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44DA919-5B9F-4B72-A4CF-4FE1416C440B}"/>
                    </a:ext>
                  </a:extLst>
                </p:cNvPr>
                <p:cNvSpPr/>
                <p:nvPr/>
              </p:nvSpPr>
              <p:spPr>
                <a:xfrm>
                  <a:off x="5151211" y="2705242"/>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solidFill>
                  <a:schemeClr val="bg1">
                    <a:lumMod val="50000"/>
                  </a:schemeClr>
                </a:solidFill>
                <a:ln w="896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0CED6EC-29D1-4E60-8AB4-1555D3F04F3B}"/>
                    </a:ext>
                  </a:extLst>
                </p:cNvPr>
                <p:cNvSpPr/>
                <p:nvPr/>
              </p:nvSpPr>
              <p:spPr>
                <a:xfrm>
                  <a:off x="4324310" y="1928543"/>
                  <a:ext cx="1083513" cy="334083"/>
                </a:xfrm>
                <a:custGeom>
                  <a:avLst/>
                  <a:gdLst>
                    <a:gd name="connsiteX0" fmla="*/ 265732 w 1083513"/>
                    <a:gd name="connsiteY0" fmla="*/ 305461 h 334083"/>
                    <a:gd name="connsiteX1" fmla="*/ 29345 w 1083513"/>
                    <a:gd name="connsiteY1" fmla="*/ 305461 h 334083"/>
                    <a:gd name="connsiteX2" fmla="*/ 29345 w 1083513"/>
                    <a:gd name="connsiteY2" fmla="*/ 29345 h 334083"/>
                    <a:gd name="connsiteX3" fmla="*/ 1056425 w 1083513"/>
                    <a:gd name="connsiteY3" fmla="*/ 29345 h 334083"/>
                    <a:gd name="connsiteX4" fmla="*/ 1056425 w 1083513"/>
                    <a:gd name="connsiteY4" fmla="*/ 305461 h 334083"/>
                    <a:gd name="connsiteX5" fmla="*/ 820039 w 1083513"/>
                    <a:gd name="connsiteY5" fmla="*/ 305461 h 334083"/>
                    <a:gd name="connsiteX6" fmla="*/ 840716 w 1083513"/>
                    <a:gd name="connsiteY6" fmla="*/ 334806 h 334083"/>
                    <a:gd name="connsiteX7" fmla="*/ 1085770 w 1083513"/>
                    <a:gd name="connsiteY7" fmla="*/ 334806 h 334083"/>
                    <a:gd name="connsiteX8" fmla="*/ 1085770 w 1083513"/>
                    <a:gd name="connsiteY8" fmla="*/ 0 h 334083"/>
                    <a:gd name="connsiteX9" fmla="*/ 0 w 1083513"/>
                    <a:gd name="connsiteY9" fmla="*/ 0 h 334083"/>
                    <a:gd name="connsiteX10" fmla="*/ 0 w 1083513"/>
                    <a:gd name="connsiteY10" fmla="*/ 334806 h 334083"/>
                    <a:gd name="connsiteX11" fmla="*/ 245055 w 1083513"/>
                    <a:gd name="connsiteY11" fmla="*/ 334806 h 334083"/>
                    <a:gd name="connsiteX12" fmla="*/ 265732 w 1083513"/>
                    <a:gd name="connsiteY12" fmla="*/ 305461 h 33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13" h="334083">
                      <a:moveTo>
                        <a:pt x="265732" y="305461"/>
                      </a:moveTo>
                      <a:lnTo>
                        <a:pt x="29345" y="305461"/>
                      </a:lnTo>
                      <a:lnTo>
                        <a:pt x="29345" y="29345"/>
                      </a:lnTo>
                      <a:lnTo>
                        <a:pt x="1056425" y="29345"/>
                      </a:lnTo>
                      <a:lnTo>
                        <a:pt x="1056425" y="305461"/>
                      </a:lnTo>
                      <a:lnTo>
                        <a:pt x="820039" y="305461"/>
                      </a:lnTo>
                      <a:cubicBezTo>
                        <a:pt x="827443" y="314851"/>
                        <a:pt x="834305" y="324693"/>
                        <a:pt x="840716" y="334806"/>
                      </a:cubicBezTo>
                      <a:lnTo>
                        <a:pt x="1085770" y="334806"/>
                      </a:lnTo>
                      <a:lnTo>
                        <a:pt x="1085770" y="0"/>
                      </a:lnTo>
                      <a:lnTo>
                        <a:pt x="0" y="0"/>
                      </a:lnTo>
                      <a:lnTo>
                        <a:pt x="0" y="334806"/>
                      </a:lnTo>
                      <a:lnTo>
                        <a:pt x="245055" y="334806"/>
                      </a:lnTo>
                      <a:cubicBezTo>
                        <a:pt x="251465" y="324693"/>
                        <a:pt x="258328" y="314851"/>
                        <a:pt x="265732" y="305461"/>
                      </a:cubicBezTo>
                      <a:close/>
                    </a:path>
                  </a:pathLst>
                </a:custGeom>
                <a:solidFill>
                  <a:schemeClr val="bg1">
                    <a:lumMod val="50000"/>
                  </a:schemeClr>
                </a:solidFill>
                <a:ln w="896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8C6F2C8-4D53-494E-BDB7-862D6C1EDC90}"/>
                    </a:ext>
                  </a:extLst>
                </p:cNvPr>
                <p:cNvSpPr/>
                <p:nvPr/>
              </p:nvSpPr>
              <p:spPr>
                <a:xfrm>
                  <a:off x="4324310" y="2305064"/>
                  <a:ext cx="216703" cy="279908"/>
                </a:xfrm>
                <a:custGeom>
                  <a:avLst/>
                  <a:gdLst>
                    <a:gd name="connsiteX0" fmla="*/ 208937 w 216702"/>
                    <a:gd name="connsiteY0" fmla="*/ 257334 h 279907"/>
                    <a:gd name="connsiteX1" fmla="*/ 29345 w 216702"/>
                    <a:gd name="connsiteY1" fmla="*/ 257334 h 279907"/>
                    <a:gd name="connsiteX2" fmla="*/ 29345 w 216702"/>
                    <a:gd name="connsiteY2" fmla="*/ 0 h 279907"/>
                    <a:gd name="connsiteX3" fmla="*/ 0 w 216702"/>
                    <a:gd name="connsiteY3" fmla="*/ 0 h 279907"/>
                    <a:gd name="connsiteX4" fmla="*/ 0 w 216702"/>
                    <a:gd name="connsiteY4" fmla="*/ 286680 h 279907"/>
                    <a:gd name="connsiteX5" fmla="*/ 220224 w 216702"/>
                    <a:gd name="connsiteY5" fmla="*/ 286680 h 279907"/>
                    <a:gd name="connsiteX6" fmla="*/ 208937 w 216702"/>
                    <a:gd name="connsiteY6" fmla="*/ 257334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208937" y="257334"/>
                      </a:moveTo>
                      <a:lnTo>
                        <a:pt x="29345" y="257334"/>
                      </a:lnTo>
                      <a:lnTo>
                        <a:pt x="29345" y="0"/>
                      </a:lnTo>
                      <a:lnTo>
                        <a:pt x="0" y="0"/>
                      </a:lnTo>
                      <a:lnTo>
                        <a:pt x="0" y="286680"/>
                      </a:lnTo>
                      <a:lnTo>
                        <a:pt x="220224" y="286680"/>
                      </a:lnTo>
                      <a:cubicBezTo>
                        <a:pt x="216071" y="277109"/>
                        <a:pt x="212278" y="267357"/>
                        <a:pt x="208937" y="257334"/>
                      </a:cubicBezTo>
                      <a:close/>
                    </a:path>
                  </a:pathLst>
                </a:custGeom>
                <a:solidFill>
                  <a:schemeClr val="bg1">
                    <a:lumMod val="50000"/>
                  </a:schemeClr>
                </a:solidFill>
                <a:ln w="896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9047582-9865-4A33-9A0E-772AD8BD2708}"/>
                    </a:ext>
                  </a:extLst>
                </p:cNvPr>
                <p:cNvSpPr/>
                <p:nvPr/>
              </p:nvSpPr>
              <p:spPr>
                <a:xfrm>
                  <a:off x="5235093" y="2705242"/>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solidFill>
                  <a:schemeClr val="bg1">
                    <a:lumMod val="50000"/>
                  </a:schemeClr>
                </a:solidFill>
                <a:ln w="896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3FFEDA-461C-4BE9-986C-D2C33E6645CE}"/>
                    </a:ext>
                  </a:extLst>
                </p:cNvPr>
                <p:cNvSpPr/>
                <p:nvPr/>
              </p:nvSpPr>
              <p:spPr>
                <a:xfrm>
                  <a:off x="5067239" y="2717702"/>
                  <a:ext cx="27088" cy="108351"/>
                </a:xfrm>
                <a:custGeom>
                  <a:avLst/>
                  <a:gdLst>
                    <a:gd name="connsiteX0" fmla="*/ 29345 w 27087"/>
                    <a:gd name="connsiteY0" fmla="*/ 0 h 108351"/>
                    <a:gd name="connsiteX1" fmla="*/ 0 w 27087"/>
                    <a:gd name="connsiteY1" fmla="*/ 22754 h 108351"/>
                    <a:gd name="connsiteX2" fmla="*/ 0 w 27087"/>
                    <a:gd name="connsiteY2" fmla="*/ 113137 h 108351"/>
                    <a:gd name="connsiteX3" fmla="*/ 29345 w 27087"/>
                    <a:gd name="connsiteY3" fmla="*/ 113137 h 108351"/>
                    <a:gd name="connsiteX4" fmla="*/ 29345 w 27087"/>
                    <a:gd name="connsiteY4" fmla="*/ 0 h 10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108351">
                      <a:moveTo>
                        <a:pt x="29345" y="0"/>
                      </a:moveTo>
                      <a:cubicBezTo>
                        <a:pt x="19955" y="8036"/>
                        <a:pt x="10203" y="15711"/>
                        <a:pt x="0" y="22754"/>
                      </a:cubicBezTo>
                      <a:lnTo>
                        <a:pt x="0" y="113137"/>
                      </a:lnTo>
                      <a:lnTo>
                        <a:pt x="29345" y="113137"/>
                      </a:lnTo>
                      <a:lnTo>
                        <a:pt x="29345" y="0"/>
                      </a:lnTo>
                      <a:close/>
                    </a:path>
                  </a:pathLst>
                </a:custGeom>
                <a:solidFill>
                  <a:schemeClr val="bg1">
                    <a:lumMod val="50000"/>
                  </a:schemeClr>
                </a:solidFill>
                <a:ln w="896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51DA0F0-C3E7-4971-8B82-7A1459107ADE}"/>
                    </a:ext>
                  </a:extLst>
                </p:cNvPr>
                <p:cNvSpPr/>
                <p:nvPr/>
              </p:nvSpPr>
              <p:spPr>
                <a:xfrm>
                  <a:off x="5189856" y="2305064"/>
                  <a:ext cx="216703" cy="279908"/>
                </a:xfrm>
                <a:custGeom>
                  <a:avLst/>
                  <a:gdLst>
                    <a:gd name="connsiteX0" fmla="*/ 190879 w 216702"/>
                    <a:gd name="connsiteY0" fmla="*/ 0 h 279907"/>
                    <a:gd name="connsiteX1" fmla="*/ 190879 w 216702"/>
                    <a:gd name="connsiteY1" fmla="*/ 257334 h 279907"/>
                    <a:gd name="connsiteX2" fmla="*/ 11287 w 216702"/>
                    <a:gd name="connsiteY2" fmla="*/ 257334 h 279907"/>
                    <a:gd name="connsiteX3" fmla="*/ 0 w 216702"/>
                    <a:gd name="connsiteY3" fmla="*/ 286680 h 279907"/>
                    <a:gd name="connsiteX4" fmla="*/ 220224 w 216702"/>
                    <a:gd name="connsiteY4" fmla="*/ 286680 h 279907"/>
                    <a:gd name="connsiteX5" fmla="*/ 220224 w 216702"/>
                    <a:gd name="connsiteY5" fmla="*/ 0 h 279907"/>
                    <a:gd name="connsiteX6" fmla="*/ 190879 w 216702"/>
                    <a:gd name="connsiteY6"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190879" y="0"/>
                      </a:moveTo>
                      <a:lnTo>
                        <a:pt x="190879" y="257334"/>
                      </a:lnTo>
                      <a:lnTo>
                        <a:pt x="11287" y="257334"/>
                      </a:lnTo>
                      <a:cubicBezTo>
                        <a:pt x="7946" y="267357"/>
                        <a:pt x="4153" y="277109"/>
                        <a:pt x="0" y="286680"/>
                      </a:cubicBezTo>
                      <a:lnTo>
                        <a:pt x="220224" y="286680"/>
                      </a:lnTo>
                      <a:lnTo>
                        <a:pt x="220224" y="0"/>
                      </a:lnTo>
                      <a:lnTo>
                        <a:pt x="190879" y="0"/>
                      </a:lnTo>
                      <a:close/>
                    </a:path>
                  </a:pathLst>
                </a:custGeom>
                <a:solidFill>
                  <a:schemeClr val="bg1">
                    <a:lumMod val="50000"/>
                  </a:schemeClr>
                </a:solidFill>
                <a:ln w="896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EC0207B-575B-49B7-93B0-767A5B799C42}"/>
                    </a:ext>
                  </a:extLst>
                </p:cNvPr>
                <p:cNvSpPr/>
                <p:nvPr/>
              </p:nvSpPr>
              <p:spPr>
                <a:xfrm>
                  <a:off x="4324310" y="2639599"/>
                  <a:ext cx="1083513" cy="279908"/>
                </a:xfrm>
                <a:custGeom>
                  <a:avLst/>
                  <a:gdLst>
                    <a:gd name="connsiteX0" fmla="*/ 1056425 w 1083513"/>
                    <a:gd name="connsiteY0" fmla="*/ 257334 h 279907"/>
                    <a:gd name="connsiteX1" fmla="*/ 29345 w 1083513"/>
                    <a:gd name="connsiteY1" fmla="*/ 257334 h 279907"/>
                    <a:gd name="connsiteX2" fmla="*/ 29345 w 1083513"/>
                    <a:gd name="connsiteY2" fmla="*/ 0 h 279907"/>
                    <a:gd name="connsiteX3" fmla="*/ 0 w 1083513"/>
                    <a:gd name="connsiteY3" fmla="*/ 0 h 279907"/>
                    <a:gd name="connsiteX4" fmla="*/ 0 w 1083513"/>
                    <a:gd name="connsiteY4" fmla="*/ 286680 h 279907"/>
                    <a:gd name="connsiteX5" fmla="*/ 1085770 w 1083513"/>
                    <a:gd name="connsiteY5" fmla="*/ 286680 h 279907"/>
                    <a:gd name="connsiteX6" fmla="*/ 1085770 w 1083513"/>
                    <a:gd name="connsiteY6" fmla="*/ 0 h 279907"/>
                    <a:gd name="connsiteX7" fmla="*/ 1056425 w 1083513"/>
                    <a:gd name="connsiteY7"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513" h="279907">
                      <a:moveTo>
                        <a:pt x="1056425" y="257334"/>
                      </a:moveTo>
                      <a:lnTo>
                        <a:pt x="29345" y="257334"/>
                      </a:lnTo>
                      <a:lnTo>
                        <a:pt x="29345" y="0"/>
                      </a:lnTo>
                      <a:lnTo>
                        <a:pt x="0" y="0"/>
                      </a:lnTo>
                      <a:lnTo>
                        <a:pt x="0" y="286680"/>
                      </a:lnTo>
                      <a:lnTo>
                        <a:pt x="1085770" y="286680"/>
                      </a:lnTo>
                      <a:lnTo>
                        <a:pt x="1085770" y="0"/>
                      </a:lnTo>
                      <a:lnTo>
                        <a:pt x="1056425" y="0"/>
                      </a:lnTo>
                      <a:close/>
                    </a:path>
                  </a:pathLst>
                </a:custGeom>
                <a:solidFill>
                  <a:schemeClr val="bg1">
                    <a:lumMod val="50000"/>
                  </a:schemeClr>
                </a:solidFill>
                <a:ln w="896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5B94B2E-B238-4C0B-A3D5-ED90C3B092FD}"/>
                    </a:ext>
                  </a:extLst>
                </p:cNvPr>
                <p:cNvSpPr/>
                <p:nvPr/>
              </p:nvSpPr>
              <p:spPr>
                <a:xfrm>
                  <a:off x="4573699" y="2157435"/>
                  <a:ext cx="586903" cy="577874"/>
                </a:xfrm>
                <a:custGeom>
                  <a:avLst/>
                  <a:gdLst>
                    <a:gd name="connsiteX0" fmla="*/ 293451 w 586902"/>
                    <a:gd name="connsiteY0" fmla="*/ 29345 h 577873"/>
                    <a:gd name="connsiteX1" fmla="*/ 557558 w 586902"/>
                    <a:gd name="connsiteY1" fmla="*/ 293452 h 577873"/>
                    <a:gd name="connsiteX2" fmla="*/ 293451 w 586902"/>
                    <a:gd name="connsiteY2" fmla="*/ 557558 h 577873"/>
                    <a:gd name="connsiteX3" fmla="*/ 29345 w 586902"/>
                    <a:gd name="connsiteY3" fmla="*/ 293452 h 577873"/>
                    <a:gd name="connsiteX4" fmla="*/ 293451 w 586902"/>
                    <a:gd name="connsiteY4" fmla="*/ 29345 h 577873"/>
                    <a:gd name="connsiteX5" fmla="*/ 293451 w 586902"/>
                    <a:gd name="connsiteY5" fmla="*/ 0 h 577873"/>
                    <a:gd name="connsiteX6" fmla="*/ 0 w 586902"/>
                    <a:gd name="connsiteY6" fmla="*/ 293452 h 577873"/>
                    <a:gd name="connsiteX7" fmla="*/ 293451 w 586902"/>
                    <a:gd name="connsiteY7" fmla="*/ 586903 h 577873"/>
                    <a:gd name="connsiteX8" fmla="*/ 586903 w 586902"/>
                    <a:gd name="connsiteY8" fmla="*/ 293452 h 577873"/>
                    <a:gd name="connsiteX9" fmla="*/ 293451 w 586902"/>
                    <a:gd name="connsiteY9" fmla="*/ 0 h 577873"/>
                    <a:gd name="connsiteX10" fmla="*/ 293451 w 586902"/>
                    <a:gd name="connsiteY10" fmla="*/ 0 h 57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902" h="577873">
                      <a:moveTo>
                        <a:pt x="293451" y="29345"/>
                      </a:moveTo>
                      <a:cubicBezTo>
                        <a:pt x="439094" y="29345"/>
                        <a:pt x="557558" y="147809"/>
                        <a:pt x="557558" y="293452"/>
                      </a:cubicBezTo>
                      <a:cubicBezTo>
                        <a:pt x="557558" y="439094"/>
                        <a:pt x="439094" y="557558"/>
                        <a:pt x="293451" y="557558"/>
                      </a:cubicBezTo>
                      <a:cubicBezTo>
                        <a:pt x="147809" y="557558"/>
                        <a:pt x="29345" y="439004"/>
                        <a:pt x="29345" y="293452"/>
                      </a:cubicBezTo>
                      <a:cubicBezTo>
                        <a:pt x="29345" y="147900"/>
                        <a:pt x="147900" y="29345"/>
                        <a:pt x="293451" y="29345"/>
                      </a:cubicBezTo>
                      <a:moveTo>
                        <a:pt x="293451" y="0"/>
                      </a:moveTo>
                      <a:cubicBezTo>
                        <a:pt x="131376" y="0"/>
                        <a:pt x="0" y="131376"/>
                        <a:pt x="0" y="293452"/>
                      </a:cubicBezTo>
                      <a:cubicBezTo>
                        <a:pt x="0" y="455527"/>
                        <a:pt x="131376" y="586903"/>
                        <a:pt x="293451" y="586903"/>
                      </a:cubicBezTo>
                      <a:cubicBezTo>
                        <a:pt x="455527" y="586903"/>
                        <a:pt x="586903" y="455527"/>
                        <a:pt x="586903" y="293452"/>
                      </a:cubicBezTo>
                      <a:cubicBezTo>
                        <a:pt x="586903" y="131376"/>
                        <a:pt x="455527" y="0"/>
                        <a:pt x="293451" y="0"/>
                      </a:cubicBezTo>
                      <a:lnTo>
                        <a:pt x="293451" y="0"/>
                      </a:lnTo>
                      <a:close/>
                    </a:path>
                  </a:pathLst>
                </a:custGeom>
                <a:solidFill>
                  <a:schemeClr val="bg1">
                    <a:lumMod val="50000"/>
                  </a:schemeClr>
                </a:solidFill>
                <a:ln w="8969" cap="flat">
                  <a:noFill/>
                  <a:prstDash val="solid"/>
                  <a:miter/>
                </a:ln>
              </p:spPr>
              <p:txBody>
                <a:bodyPr rtlCol="0" anchor="ctr"/>
                <a:lstStyle/>
                <a:p>
                  <a:endParaRPr lang="en-US"/>
                </a:p>
              </p:txBody>
            </p:sp>
          </p:grpSp>
          <p:pic>
            <p:nvPicPr>
              <p:cNvPr id="38" name="Graphic 37" descr="Close">
                <a:extLst>
                  <a:ext uri="{FF2B5EF4-FFF2-40B4-BE49-F238E27FC236}">
                    <a16:creationId xmlns:a16="http://schemas.microsoft.com/office/drawing/2014/main" id="{1B2414C4-2FC8-44E5-96A5-5E214DD983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64617" y="2252802"/>
                <a:ext cx="388017" cy="388017"/>
              </a:xfrm>
              <a:prstGeom prst="rect">
                <a:avLst/>
              </a:prstGeom>
            </p:spPr>
          </p:pic>
        </p:grpSp>
        <p:grpSp>
          <p:nvGrpSpPr>
            <p:cNvPr id="62" name="Group 61">
              <a:extLst>
                <a:ext uri="{FF2B5EF4-FFF2-40B4-BE49-F238E27FC236}">
                  <a16:creationId xmlns:a16="http://schemas.microsoft.com/office/drawing/2014/main" id="{F9638EBA-8474-4330-B297-623BD96A6A47}"/>
                </a:ext>
              </a:extLst>
            </p:cNvPr>
            <p:cNvGrpSpPr>
              <a:grpSpLocks noChangeAspect="1"/>
            </p:cNvGrpSpPr>
            <p:nvPr/>
          </p:nvGrpSpPr>
          <p:grpSpPr>
            <a:xfrm>
              <a:off x="800428" y="4440442"/>
              <a:ext cx="379232" cy="346837"/>
              <a:chOff x="3833165" y="2960655"/>
              <a:chExt cx="1083513" cy="990964"/>
            </a:xfrm>
            <a:solidFill>
              <a:schemeClr val="bg1">
                <a:lumMod val="50000"/>
              </a:schemeClr>
            </a:solidFill>
          </p:grpSpPr>
          <p:grpSp>
            <p:nvGrpSpPr>
              <p:cNvPr id="41" name="Graphic 39">
                <a:extLst>
                  <a:ext uri="{FF2B5EF4-FFF2-40B4-BE49-F238E27FC236}">
                    <a16:creationId xmlns:a16="http://schemas.microsoft.com/office/drawing/2014/main" id="{029309E6-5974-4D9D-BC28-6AE61BA205C6}"/>
                  </a:ext>
                </a:extLst>
              </p:cNvPr>
              <p:cNvGrpSpPr/>
              <p:nvPr/>
            </p:nvGrpSpPr>
            <p:grpSpPr>
              <a:xfrm>
                <a:off x="3833165" y="2960655"/>
                <a:ext cx="1083513" cy="990964"/>
                <a:chOff x="3833165" y="2960655"/>
                <a:chExt cx="1083513" cy="990964"/>
              </a:xfrm>
              <a:grpFill/>
            </p:grpSpPr>
            <p:sp>
              <p:nvSpPr>
                <p:cNvPr id="42" name="Freeform: Shape 41">
                  <a:extLst>
                    <a:ext uri="{FF2B5EF4-FFF2-40B4-BE49-F238E27FC236}">
                      <a16:creationId xmlns:a16="http://schemas.microsoft.com/office/drawing/2014/main" id="{1848CD34-E431-4637-994E-F12D17F9157B}"/>
                    </a:ext>
                  </a:extLst>
                </p:cNvPr>
                <p:cNvSpPr/>
                <p:nvPr/>
              </p:nvSpPr>
              <p:spPr>
                <a:xfrm>
                  <a:off x="3955602" y="3417537"/>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193DB7D-9EA2-4ACC-952F-E52C179744D8}"/>
                    </a:ext>
                  </a:extLst>
                </p:cNvPr>
                <p:cNvSpPr/>
                <p:nvPr/>
              </p:nvSpPr>
              <p:spPr>
                <a:xfrm>
                  <a:off x="4743948" y="3402819"/>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4445326-51DE-42D5-96FC-91E40B383087}"/>
                    </a:ext>
                  </a:extLst>
                </p:cNvPr>
                <p:cNvSpPr/>
                <p:nvPr/>
              </p:nvSpPr>
              <p:spPr>
                <a:xfrm>
                  <a:off x="3961290" y="3754419"/>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0686AE4-66E1-46C1-8CFE-E73FD258C7A1}"/>
                    </a:ext>
                  </a:extLst>
                </p:cNvPr>
                <p:cNvSpPr/>
                <p:nvPr/>
              </p:nvSpPr>
              <p:spPr>
                <a:xfrm>
                  <a:off x="3955602" y="3086252"/>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C6BC6AF-2B87-4FB8-A68E-D4606ABCF59F}"/>
                    </a:ext>
                  </a:extLst>
                </p:cNvPr>
                <p:cNvSpPr/>
                <p:nvPr/>
              </p:nvSpPr>
              <p:spPr>
                <a:xfrm>
                  <a:off x="4742684"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D69441B-2BB0-4495-BDCD-AFC9845B0DC4}"/>
                    </a:ext>
                  </a:extLst>
                </p:cNvPr>
                <p:cNvSpPr/>
                <p:nvPr/>
              </p:nvSpPr>
              <p:spPr>
                <a:xfrm>
                  <a:off x="4658712"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D88FA10-8F75-4308-AD20-5C2ED611F981}"/>
                    </a:ext>
                  </a:extLst>
                </p:cNvPr>
                <p:cNvSpPr/>
                <p:nvPr/>
              </p:nvSpPr>
              <p:spPr>
                <a:xfrm>
                  <a:off x="4574830"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4E6123A-E661-4932-90F4-BE44D3F21738}"/>
                    </a:ext>
                  </a:extLst>
                </p:cNvPr>
                <p:cNvSpPr/>
                <p:nvPr/>
              </p:nvSpPr>
              <p:spPr>
                <a:xfrm>
                  <a:off x="4490857"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C294955-3FAF-43E9-A4DE-7DE0F2921580}"/>
                    </a:ext>
                  </a:extLst>
                </p:cNvPr>
                <p:cNvSpPr/>
                <p:nvPr/>
              </p:nvSpPr>
              <p:spPr>
                <a:xfrm>
                  <a:off x="4492212" y="3803538"/>
                  <a:ext cx="27088" cy="54176"/>
                </a:xfrm>
                <a:custGeom>
                  <a:avLst/>
                  <a:gdLst>
                    <a:gd name="connsiteX0" fmla="*/ 29345 w 27087"/>
                    <a:gd name="connsiteY0" fmla="*/ 0 h 54175"/>
                    <a:gd name="connsiteX1" fmla="*/ 0 w 27087"/>
                    <a:gd name="connsiteY1" fmla="*/ 11828 h 54175"/>
                    <a:gd name="connsiteX2" fmla="*/ 0 w 27087"/>
                    <a:gd name="connsiteY2" fmla="*/ 59413 h 54175"/>
                    <a:gd name="connsiteX3" fmla="*/ 29345 w 27087"/>
                    <a:gd name="connsiteY3" fmla="*/ 59413 h 54175"/>
                    <a:gd name="connsiteX4" fmla="*/ 29345 w 27087"/>
                    <a:gd name="connsiteY4" fmla="*/ 0 h 54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54175">
                      <a:moveTo>
                        <a:pt x="29345" y="0"/>
                      </a:moveTo>
                      <a:cubicBezTo>
                        <a:pt x="19774" y="4334"/>
                        <a:pt x="10023" y="8307"/>
                        <a:pt x="0" y="11828"/>
                      </a:cubicBezTo>
                      <a:lnTo>
                        <a:pt x="0" y="59413"/>
                      </a:lnTo>
                      <a:lnTo>
                        <a:pt x="29345" y="59413"/>
                      </a:lnTo>
                      <a:lnTo>
                        <a:pt x="29345" y="0"/>
                      </a:lnTo>
                      <a:close/>
                    </a:path>
                  </a:pathLst>
                </a:custGeom>
                <a:grpFill/>
                <a:ln w="8969"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6E43A6-866C-4AC2-9484-7485BE603B42}"/>
                    </a:ext>
                  </a:extLst>
                </p:cNvPr>
                <p:cNvSpPr/>
                <p:nvPr/>
              </p:nvSpPr>
              <p:spPr>
                <a:xfrm>
                  <a:off x="4660066" y="3737354"/>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grpFill/>
                <a:ln w="8969"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1D64E78-A064-42FD-974B-8644C1461F5B}"/>
                    </a:ext>
                  </a:extLst>
                </p:cNvPr>
                <p:cNvSpPr/>
                <p:nvPr/>
              </p:nvSpPr>
              <p:spPr>
                <a:xfrm>
                  <a:off x="3833165" y="2960655"/>
                  <a:ext cx="1083513" cy="334083"/>
                </a:xfrm>
                <a:custGeom>
                  <a:avLst/>
                  <a:gdLst>
                    <a:gd name="connsiteX0" fmla="*/ 265732 w 1083513"/>
                    <a:gd name="connsiteY0" fmla="*/ 305461 h 334083"/>
                    <a:gd name="connsiteX1" fmla="*/ 29345 w 1083513"/>
                    <a:gd name="connsiteY1" fmla="*/ 305461 h 334083"/>
                    <a:gd name="connsiteX2" fmla="*/ 29345 w 1083513"/>
                    <a:gd name="connsiteY2" fmla="*/ 29345 h 334083"/>
                    <a:gd name="connsiteX3" fmla="*/ 1056425 w 1083513"/>
                    <a:gd name="connsiteY3" fmla="*/ 29345 h 334083"/>
                    <a:gd name="connsiteX4" fmla="*/ 1056425 w 1083513"/>
                    <a:gd name="connsiteY4" fmla="*/ 305461 h 334083"/>
                    <a:gd name="connsiteX5" fmla="*/ 820039 w 1083513"/>
                    <a:gd name="connsiteY5" fmla="*/ 305461 h 334083"/>
                    <a:gd name="connsiteX6" fmla="*/ 840716 w 1083513"/>
                    <a:gd name="connsiteY6" fmla="*/ 334806 h 334083"/>
                    <a:gd name="connsiteX7" fmla="*/ 1085770 w 1083513"/>
                    <a:gd name="connsiteY7" fmla="*/ 334806 h 334083"/>
                    <a:gd name="connsiteX8" fmla="*/ 1085770 w 1083513"/>
                    <a:gd name="connsiteY8" fmla="*/ 0 h 334083"/>
                    <a:gd name="connsiteX9" fmla="*/ 0 w 1083513"/>
                    <a:gd name="connsiteY9" fmla="*/ 0 h 334083"/>
                    <a:gd name="connsiteX10" fmla="*/ 0 w 1083513"/>
                    <a:gd name="connsiteY10" fmla="*/ 334806 h 334083"/>
                    <a:gd name="connsiteX11" fmla="*/ 245055 w 1083513"/>
                    <a:gd name="connsiteY11" fmla="*/ 334806 h 334083"/>
                    <a:gd name="connsiteX12" fmla="*/ 265732 w 1083513"/>
                    <a:gd name="connsiteY12" fmla="*/ 305461 h 33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13" h="334083">
                      <a:moveTo>
                        <a:pt x="265732" y="305461"/>
                      </a:moveTo>
                      <a:lnTo>
                        <a:pt x="29345" y="305461"/>
                      </a:lnTo>
                      <a:lnTo>
                        <a:pt x="29345" y="29345"/>
                      </a:lnTo>
                      <a:lnTo>
                        <a:pt x="1056425" y="29345"/>
                      </a:lnTo>
                      <a:lnTo>
                        <a:pt x="1056425" y="305461"/>
                      </a:lnTo>
                      <a:lnTo>
                        <a:pt x="820039" y="305461"/>
                      </a:lnTo>
                      <a:cubicBezTo>
                        <a:pt x="827443" y="314851"/>
                        <a:pt x="834305" y="324693"/>
                        <a:pt x="840716" y="334806"/>
                      </a:cubicBezTo>
                      <a:lnTo>
                        <a:pt x="1085770" y="334806"/>
                      </a:lnTo>
                      <a:lnTo>
                        <a:pt x="1085770" y="0"/>
                      </a:lnTo>
                      <a:lnTo>
                        <a:pt x="0" y="0"/>
                      </a:lnTo>
                      <a:lnTo>
                        <a:pt x="0" y="334806"/>
                      </a:lnTo>
                      <a:lnTo>
                        <a:pt x="245055" y="334806"/>
                      </a:lnTo>
                      <a:cubicBezTo>
                        <a:pt x="251465" y="324693"/>
                        <a:pt x="258328" y="314851"/>
                        <a:pt x="265732" y="305461"/>
                      </a:cubicBezTo>
                      <a:close/>
                    </a:path>
                  </a:pathLst>
                </a:custGeom>
                <a:grpFill/>
                <a:ln w="8969"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52CF116-360E-4605-8659-31056F34A67E}"/>
                    </a:ext>
                  </a:extLst>
                </p:cNvPr>
                <p:cNvSpPr/>
                <p:nvPr/>
              </p:nvSpPr>
              <p:spPr>
                <a:xfrm>
                  <a:off x="3833165" y="3337176"/>
                  <a:ext cx="216703" cy="279908"/>
                </a:xfrm>
                <a:custGeom>
                  <a:avLst/>
                  <a:gdLst>
                    <a:gd name="connsiteX0" fmla="*/ 208937 w 216702"/>
                    <a:gd name="connsiteY0" fmla="*/ 257334 h 279907"/>
                    <a:gd name="connsiteX1" fmla="*/ 29345 w 216702"/>
                    <a:gd name="connsiteY1" fmla="*/ 257334 h 279907"/>
                    <a:gd name="connsiteX2" fmla="*/ 29345 w 216702"/>
                    <a:gd name="connsiteY2" fmla="*/ 0 h 279907"/>
                    <a:gd name="connsiteX3" fmla="*/ 0 w 216702"/>
                    <a:gd name="connsiteY3" fmla="*/ 0 h 279907"/>
                    <a:gd name="connsiteX4" fmla="*/ 0 w 216702"/>
                    <a:gd name="connsiteY4" fmla="*/ 286680 h 279907"/>
                    <a:gd name="connsiteX5" fmla="*/ 220224 w 216702"/>
                    <a:gd name="connsiteY5" fmla="*/ 286680 h 279907"/>
                    <a:gd name="connsiteX6" fmla="*/ 208937 w 216702"/>
                    <a:gd name="connsiteY6" fmla="*/ 257334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208937" y="257334"/>
                      </a:moveTo>
                      <a:lnTo>
                        <a:pt x="29345" y="257334"/>
                      </a:lnTo>
                      <a:lnTo>
                        <a:pt x="29345" y="0"/>
                      </a:lnTo>
                      <a:lnTo>
                        <a:pt x="0" y="0"/>
                      </a:lnTo>
                      <a:lnTo>
                        <a:pt x="0" y="286680"/>
                      </a:lnTo>
                      <a:lnTo>
                        <a:pt x="220224" y="286680"/>
                      </a:lnTo>
                      <a:cubicBezTo>
                        <a:pt x="216071" y="277109"/>
                        <a:pt x="212278" y="267357"/>
                        <a:pt x="208937" y="257334"/>
                      </a:cubicBezTo>
                      <a:close/>
                    </a:path>
                  </a:pathLst>
                </a:custGeom>
                <a:grpFill/>
                <a:ln w="8969"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614F3FC-D30E-4CDC-A6D0-8056A0159801}"/>
                    </a:ext>
                  </a:extLst>
                </p:cNvPr>
                <p:cNvSpPr/>
                <p:nvPr/>
              </p:nvSpPr>
              <p:spPr>
                <a:xfrm>
                  <a:off x="4743948" y="3737354"/>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grpFill/>
                <a:ln w="896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79EE42C-0D46-401E-AAAE-E744316D00A4}"/>
                    </a:ext>
                  </a:extLst>
                </p:cNvPr>
                <p:cNvSpPr/>
                <p:nvPr/>
              </p:nvSpPr>
              <p:spPr>
                <a:xfrm>
                  <a:off x="4576094" y="3749814"/>
                  <a:ext cx="27088" cy="108351"/>
                </a:xfrm>
                <a:custGeom>
                  <a:avLst/>
                  <a:gdLst>
                    <a:gd name="connsiteX0" fmla="*/ 29345 w 27087"/>
                    <a:gd name="connsiteY0" fmla="*/ 0 h 108351"/>
                    <a:gd name="connsiteX1" fmla="*/ 0 w 27087"/>
                    <a:gd name="connsiteY1" fmla="*/ 22754 h 108351"/>
                    <a:gd name="connsiteX2" fmla="*/ 0 w 27087"/>
                    <a:gd name="connsiteY2" fmla="*/ 113137 h 108351"/>
                    <a:gd name="connsiteX3" fmla="*/ 29345 w 27087"/>
                    <a:gd name="connsiteY3" fmla="*/ 113137 h 108351"/>
                    <a:gd name="connsiteX4" fmla="*/ 29345 w 27087"/>
                    <a:gd name="connsiteY4" fmla="*/ 0 h 10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108351">
                      <a:moveTo>
                        <a:pt x="29345" y="0"/>
                      </a:moveTo>
                      <a:cubicBezTo>
                        <a:pt x="19955" y="8036"/>
                        <a:pt x="10203" y="15711"/>
                        <a:pt x="0" y="22754"/>
                      </a:cubicBezTo>
                      <a:lnTo>
                        <a:pt x="0" y="113137"/>
                      </a:lnTo>
                      <a:lnTo>
                        <a:pt x="29345" y="113137"/>
                      </a:lnTo>
                      <a:lnTo>
                        <a:pt x="29345" y="0"/>
                      </a:lnTo>
                      <a:close/>
                    </a:path>
                  </a:pathLst>
                </a:custGeom>
                <a:grpFill/>
                <a:ln w="896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1BB1D3A-0151-4129-9EC9-A3294664D70B}"/>
                    </a:ext>
                  </a:extLst>
                </p:cNvPr>
                <p:cNvSpPr/>
                <p:nvPr/>
              </p:nvSpPr>
              <p:spPr>
                <a:xfrm>
                  <a:off x="4698711" y="3337176"/>
                  <a:ext cx="216703" cy="279908"/>
                </a:xfrm>
                <a:custGeom>
                  <a:avLst/>
                  <a:gdLst>
                    <a:gd name="connsiteX0" fmla="*/ 190879 w 216702"/>
                    <a:gd name="connsiteY0" fmla="*/ 0 h 279907"/>
                    <a:gd name="connsiteX1" fmla="*/ 190879 w 216702"/>
                    <a:gd name="connsiteY1" fmla="*/ 257334 h 279907"/>
                    <a:gd name="connsiteX2" fmla="*/ 11287 w 216702"/>
                    <a:gd name="connsiteY2" fmla="*/ 257334 h 279907"/>
                    <a:gd name="connsiteX3" fmla="*/ 0 w 216702"/>
                    <a:gd name="connsiteY3" fmla="*/ 286680 h 279907"/>
                    <a:gd name="connsiteX4" fmla="*/ 220224 w 216702"/>
                    <a:gd name="connsiteY4" fmla="*/ 286680 h 279907"/>
                    <a:gd name="connsiteX5" fmla="*/ 220224 w 216702"/>
                    <a:gd name="connsiteY5" fmla="*/ 0 h 279907"/>
                    <a:gd name="connsiteX6" fmla="*/ 190879 w 216702"/>
                    <a:gd name="connsiteY6"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190879" y="0"/>
                      </a:moveTo>
                      <a:lnTo>
                        <a:pt x="190879" y="257334"/>
                      </a:lnTo>
                      <a:lnTo>
                        <a:pt x="11287" y="257334"/>
                      </a:lnTo>
                      <a:cubicBezTo>
                        <a:pt x="7946" y="267357"/>
                        <a:pt x="4153" y="277109"/>
                        <a:pt x="0" y="286680"/>
                      </a:cubicBezTo>
                      <a:lnTo>
                        <a:pt x="220224" y="286680"/>
                      </a:lnTo>
                      <a:lnTo>
                        <a:pt x="220224" y="0"/>
                      </a:lnTo>
                      <a:lnTo>
                        <a:pt x="190879" y="0"/>
                      </a:lnTo>
                      <a:close/>
                    </a:path>
                  </a:pathLst>
                </a:custGeom>
                <a:grpFill/>
                <a:ln w="896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BD97127-AB52-432E-AE3F-94026B352BEA}"/>
                    </a:ext>
                  </a:extLst>
                </p:cNvPr>
                <p:cNvSpPr/>
                <p:nvPr/>
              </p:nvSpPr>
              <p:spPr>
                <a:xfrm>
                  <a:off x="3833165" y="3671711"/>
                  <a:ext cx="1083513" cy="279908"/>
                </a:xfrm>
                <a:custGeom>
                  <a:avLst/>
                  <a:gdLst>
                    <a:gd name="connsiteX0" fmla="*/ 1056425 w 1083513"/>
                    <a:gd name="connsiteY0" fmla="*/ 257334 h 279907"/>
                    <a:gd name="connsiteX1" fmla="*/ 29345 w 1083513"/>
                    <a:gd name="connsiteY1" fmla="*/ 257334 h 279907"/>
                    <a:gd name="connsiteX2" fmla="*/ 29345 w 1083513"/>
                    <a:gd name="connsiteY2" fmla="*/ 0 h 279907"/>
                    <a:gd name="connsiteX3" fmla="*/ 0 w 1083513"/>
                    <a:gd name="connsiteY3" fmla="*/ 0 h 279907"/>
                    <a:gd name="connsiteX4" fmla="*/ 0 w 1083513"/>
                    <a:gd name="connsiteY4" fmla="*/ 286680 h 279907"/>
                    <a:gd name="connsiteX5" fmla="*/ 1085770 w 1083513"/>
                    <a:gd name="connsiteY5" fmla="*/ 286680 h 279907"/>
                    <a:gd name="connsiteX6" fmla="*/ 1085770 w 1083513"/>
                    <a:gd name="connsiteY6" fmla="*/ 0 h 279907"/>
                    <a:gd name="connsiteX7" fmla="*/ 1056425 w 1083513"/>
                    <a:gd name="connsiteY7"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513" h="279907">
                      <a:moveTo>
                        <a:pt x="1056425" y="257334"/>
                      </a:moveTo>
                      <a:lnTo>
                        <a:pt x="29345" y="257334"/>
                      </a:lnTo>
                      <a:lnTo>
                        <a:pt x="29345" y="0"/>
                      </a:lnTo>
                      <a:lnTo>
                        <a:pt x="0" y="0"/>
                      </a:lnTo>
                      <a:lnTo>
                        <a:pt x="0" y="286680"/>
                      </a:lnTo>
                      <a:lnTo>
                        <a:pt x="1085770" y="286680"/>
                      </a:lnTo>
                      <a:lnTo>
                        <a:pt x="1085770" y="0"/>
                      </a:lnTo>
                      <a:lnTo>
                        <a:pt x="1056425" y="0"/>
                      </a:lnTo>
                      <a:close/>
                    </a:path>
                  </a:pathLst>
                </a:custGeom>
                <a:grpFill/>
                <a:ln w="896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BCAA13F-9F2B-4B27-8EC0-A55A6C32E0AB}"/>
                    </a:ext>
                  </a:extLst>
                </p:cNvPr>
                <p:cNvSpPr/>
                <p:nvPr/>
              </p:nvSpPr>
              <p:spPr>
                <a:xfrm>
                  <a:off x="4082554" y="3189547"/>
                  <a:ext cx="586903" cy="577874"/>
                </a:xfrm>
                <a:custGeom>
                  <a:avLst/>
                  <a:gdLst>
                    <a:gd name="connsiteX0" fmla="*/ 293451 w 586902"/>
                    <a:gd name="connsiteY0" fmla="*/ 29345 h 577873"/>
                    <a:gd name="connsiteX1" fmla="*/ 557558 w 586902"/>
                    <a:gd name="connsiteY1" fmla="*/ 293452 h 577873"/>
                    <a:gd name="connsiteX2" fmla="*/ 293451 w 586902"/>
                    <a:gd name="connsiteY2" fmla="*/ 557558 h 577873"/>
                    <a:gd name="connsiteX3" fmla="*/ 29345 w 586902"/>
                    <a:gd name="connsiteY3" fmla="*/ 293452 h 577873"/>
                    <a:gd name="connsiteX4" fmla="*/ 293451 w 586902"/>
                    <a:gd name="connsiteY4" fmla="*/ 29345 h 577873"/>
                    <a:gd name="connsiteX5" fmla="*/ 293451 w 586902"/>
                    <a:gd name="connsiteY5" fmla="*/ 0 h 577873"/>
                    <a:gd name="connsiteX6" fmla="*/ 0 w 586902"/>
                    <a:gd name="connsiteY6" fmla="*/ 293452 h 577873"/>
                    <a:gd name="connsiteX7" fmla="*/ 293451 w 586902"/>
                    <a:gd name="connsiteY7" fmla="*/ 586903 h 577873"/>
                    <a:gd name="connsiteX8" fmla="*/ 586903 w 586902"/>
                    <a:gd name="connsiteY8" fmla="*/ 293452 h 577873"/>
                    <a:gd name="connsiteX9" fmla="*/ 293451 w 586902"/>
                    <a:gd name="connsiteY9" fmla="*/ 0 h 577873"/>
                    <a:gd name="connsiteX10" fmla="*/ 293451 w 586902"/>
                    <a:gd name="connsiteY10" fmla="*/ 0 h 57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902" h="577873">
                      <a:moveTo>
                        <a:pt x="293451" y="29345"/>
                      </a:moveTo>
                      <a:cubicBezTo>
                        <a:pt x="439094" y="29345"/>
                        <a:pt x="557558" y="147809"/>
                        <a:pt x="557558" y="293452"/>
                      </a:cubicBezTo>
                      <a:cubicBezTo>
                        <a:pt x="557558" y="439094"/>
                        <a:pt x="439094" y="557558"/>
                        <a:pt x="293451" y="557558"/>
                      </a:cubicBezTo>
                      <a:cubicBezTo>
                        <a:pt x="147809" y="557558"/>
                        <a:pt x="29345" y="439004"/>
                        <a:pt x="29345" y="293452"/>
                      </a:cubicBezTo>
                      <a:cubicBezTo>
                        <a:pt x="29345" y="147900"/>
                        <a:pt x="147900" y="29345"/>
                        <a:pt x="293451" y="29345"/>
                      </a:cubicBezTo>
                      <a:moveTo>
                        <a:pt x="293451" y="0"/>
                      </a:moveTo>
                      <a:cubicBezTo>
                        <a:pt x="131376" y="0"/>
                        <a:pt x="0" y="131376"/>
                        <a:pt x="0" y="293452"/>
                      </a:cubicBezTo>
                      <a:cubicBezTo>
                        <a:pt x="0" y="455527"/>
                        <a:pt x="131376" y="586903"/>
                        <a:pt x="293451" y="586903"/>
                      </a:cubicBezTo>
                      <a:cubicBezTo>
                        <a:pt x="455527" y="586903"/>
                        <a:pt x="586903" y="455527"/>
                        <a:pt x="586903" y="293452"/>
                      </a:cubicBezTo>
                      <a:cubicBezTo>
                        <a:pt x="586903" y="131376"/>
                        <a:pt x="455527" y="0"/>
                        <a:pt x="293451" y="0"/>
                      </a:cubicBezTo>
                      <a:lnTo>
                        <a:pt x="293451" y="0"/>
                      </a:lnTo>
                      <a:close/>
                    </a:path>
                  </a:pathLst>
                </a:custGeom>
                <a:grpFill/>
                <a:ln w="8969" cap="flat">
                  <a:noFill/>
                  <a:prstDash val="solid"/>
                  <a:miter/>
                </a:ln>
              </p:spPr>
              <p:txBody>
                <a:bodyPr rtlCol="0" anchor="ctr"/>
                <a:lstStyle/>
                <a:p>
                  <a:endParaRPr lang="en-US"/>
                </a:p>
              </p:txBody>
            </p:sp>
          </p:grpSp>
          <p:pic>
            <p:nvPicPr>
              <p:cNvPr id="61" name="Graphic 60" descr="Repeat">
                <a:extLst>
                  <a:ext uri="{FF2B5EF4-FFF2-40B4-BE49-F238E27FC236}">
                    <a16:creationId xmlns:a16="http://schemas.microsoft.com/office/drawing/2014/main" id="{F135BECB-E433-4E14-9DBE-4846CFDA6F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77919" y="3285939"/>
                <a:ext cx="402336" cy="402336"/>
              </a:xfrm>
              <a:prstGeom prst="rect">
                <a:avLst/>
              </a:prstGeom>
            </p:spPr>
          </p:pic>
        </p:grpSp>
        <p:sp>
          <p:nvSpPr>
            <p:cNvPr id="63" name="TextBox 62">
              <a:extLst>
                <a:ext uri="{FF2B5EF4-FFF2-40B4-BE49-F238E27FC236}">
                  <a16:creationId xmlns:a16="http://schemas.microsoft.com/office/drawing/2014/main" id="{4BE49464-17FA-435B-96EC-36F01D894354}"/>
                </a:ext>
              </a:extLst>
            </p:cNvPr>
            <p:cNvSpPr txBox="1"/>
            <p:nvPr/>
          </p:nvSpPr>
          <p:spPr>
            <a:xfrm>
              <a:off x="1356544" y="4524449"/>
              <a:ext cx="2709270" cy="153888"/>
            </a:xfrm>
            <a:prstGeom prst="rect">
              <a:avLst/>
            </a:prstGeom>
          </p:spPr>
          <p:txBody>
            <a:bodyPr wrap="square" lIns="0" tIns="0" rIns="0" bIns="0" rtlCol="0">
              <a:spAutoFit/>
            </a:bodyPr>
            <a:lstStyle/>
            <a:p>
              <a:pPr algn="l">
                <a:spcAft>
                  <a:spcPts val="600"/>
                </a:spcAft>
              </a:pPr>
              <a:r>
                <a:rPr lang="en-US" sz="1000"/>
                <a:t>Server hardware refresh</a:t>
              </a:r>
            </a:p>
          </p:txBody>
        </p:sp>
        <p:sp>
          <p:nvSpPr>
            <p:cNvPr id="64" name="TextBox 63">
              <a:extLst>
                <a:ext uri="{FF2B5EF4-FFF2-40B4-BE49-F238E27FC236}">
                  <a16:creationId xmlns:a16="http://schemas.microsoft.com/office/drawing/2014/main" id="{9229A1D3-D099-4C36-ACCE-99DD2CD9815F}"/>
                </a:ext>
              </a:extLst>
            </p:cNvPr>
            <p:cNvSpPr txBox="1"/>
            <p:nvPr/>
          </p:nvSpPr>
          <p:spPr>
            <a:xfrm>
              <a:off x="1362917" y="5093821"/>
              <a:ext cx="2709270" cy="153888"/>
            </a:xfrm>
            <a:prstGeom prst="rect">
              <a:avLst/>
            </a:prstGeom>
          </p:spPr>
          <p:txBody>
            <a:bodyPr wrap="square" lIns="0" tIns="0" rIns="0" bIns="0" rtlCol="0">
              <a:spAutoFit/>
            </a:bodyPr>
            <a:lstStyle/>
            <a:p>
              <a:pPr algn="l">
                <a:spcAft>
                  <a:spcPts val="600"/>
                </a:spcAft>
              </a:pPr>
              <a:r>
                <a:rPr lang="en-US" sz="1000"/>
                <a:t>Hybrid cloud migration</a:t>
              </a:r>
            </a:p>
          </p:txBody>
        </p:sp>
        <p:sp>
          <p:nvSpPr>
            <p:cNvPr id="65" name="TextBox 64">
              <a:extLst>
                <a:ext uri="{FF2B5EF4-FFF2-40B4-BE49-F238E27FC236}">
                  <a16:creationId xmlns:a16="http://schemas.microsoft.com/office/drawing/2014/main" id="{10891995-E49B-4E1A-B745-BCE8FDB81704}"/>
                </a:ext>
              </a:extLst>
            </p:cNvPr>
            <p:cNvSpPr txBox="1"/>
            <p:nvPr/>
          </p:nvSpPr>
          <p:spPr>
            <a:xfrm>
              <a:off x="1356544" y="5641335"/>
              <a:ext cx="2799626" cy="153888"/>
            </a:xfrm>
            <a:prstGeom prst="rect">
              <a:avLst/>
            </a:prstGeom>
          </p:spPr>
          <p:txBody>
            <a:bodyPr wrap="square" lIns="0" tIns="0" rIns="0" bIns="0" rtlCol="0">
              <a:spAutoFit/>
            </a:bodyPr>
            <a:lstStyle/>
            <a:p>
              <a:pPr algn="l">
                <a:spcAft>
                  <a:spcPts val="600"/>
                </a:spcAft>
              </a:pPr>
              <a:r>
                <a:rPr lang="en-US" sz="1000"/>
                <a:t>Public cloud cost comparison</a:t>
              </a:r>
            </a:p>
          </p:txBody>
        </p:sp>
        <p:pic>
          <p:nvPicPr>
            <p:cNvPr id="66" name="Graphic 65">
              <a:extLst>
                <a:ext uri="{FF2B5EF4-FFF2-40B4-BE49-F238E27FC236}">
                  <a16:creationId xmlns:a16="http://schemas.microsoft.com/office/drawing/2014/main" id="{B006BA28-65A1-4F79-902F-35792C3525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8835" y="5015863"/>
              <a:ext cx="346520" cy="388620"/>
            </a:xfrm>
            <a:prstGeom prst="rect">
              <a:avLst/>
            </a:prstGeom>
          </p:spPr>
        </p:pic>
        <p:grpSp>
          <p:nvGrpSpPr>
            <p:cNvPr id="71" name="Group 70">
              <a:extLst>
                <a:ext uri="{FF2B5EF4-FFF2-40B4-BE49-F238E27FC236}">
                  <a16:creationId xmlns:a16="http://schemas.microsoft.com/office/drawing/2014/main" id="{7B89909E-26B8-4886-98C2-18E9B4A8315B}"/>
                </a:ext>
              </a:extLst>
            </p:cNvPr>
            <p:cNvGrpSpPr>
              <a:grpSpLocks noChangeAspect="1"/>
            </p:cNvGrpSpPr>
            <p:nvPr/>
          </p:nvGrpSpPr>
          <p:grpSpPr>
            <a:xfrm>
              <a:off x="787685" y="5625090"/>
              <a:ext cx="331077" cy="309717"/>
              <a:chOff x="4322763" y="2868131"/>
              <a:chExt cx="1181100" cy="1104900"/>
            </a:xfrm>
          </p:grpSpPr>
          <p:pic>
            <p:nvPicPr>
              <p:cNvPr id="68" name="Graphic 67">
                <a:extLst>
                  <a:ext uri="{FF2B5EF4-FFF2-40B4-BE49-F238E27FC236}">
                    <a16:creationId xmlns:a16="http://schemas.microsoft.com/office/drawing/2014/main" id="{56752DF5-FEE7-4CD4-86D9-DB2FF54D21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22763" y="2868131"/>
                <a:ext cx="1181100" cy="1104900"/>
              </a:xfrm>
              <a:prstGeom prst="rect">
                <a:avLst/>
              </a:prstGeom>
            </p:spPr>
          </p:pic>
          <p:pic>
            <p:nvPicPr>
              <p:cNvPr id="70" name="Graphic 69" descr="Dollar">
                <a:extLst>
                  <a:ext uri="{FF2B5EF4-FFF2-40B4-BE49-F238E27FC236}">
                    <a16:creationId xmlns:a16="http://schemas.microsoft.com/office/drawing/2014/main" id="{AB2EB0FB-3E8B-4E32-A986-82487C4C20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60816" y="3254326"/>
                <a:ext cx="349347" cy="349347"/>
              </a:xfrm>
              <a:prstGeom prst="rect">
                <a:avLst/>
              </a:prstGeom>
            </p:spPr>
          </p:pic>
        </p:grpSp>
      </p:grpSp>
      <p:grpSp>
        <p:nvGrpSpPr>
          <p:cNvPr id="117" name="Group 116">
            <a:extLst>
              <a:ext uri="{FF2B5EF4-FFF2-40B4-BE49-F238E27FC236}">
                <a16:creationId xmlns:a16="http://schemas.microsoft.com/office/drawing/2014/main" id="{077E7C5B-CF39-430A-8B8B-8064051847D7}"/>
              </a:ext>
            </a:extLst>
          </p:cNvPr>
          <p:cNvGrpSpPr/>
          <p:nvPr/>
        </p:nvGrpSpPr>
        <p:grpSpPr>
          <a:xfrm>
            <a:off x="4548803" y="1450339"/>
            <a:ext cx="7376794" cy="735570"/>
            <a:chOff x="4548803" y="1450339"/>
            <a:chExt cx="7376794" cy="735570"/>
          </a:xfrm>
          <a:effectLst>
            <a:outerShdw blurRad="50800" dist="50800" dir="5400000" algn="ctr" rotWithShape="0">
              <a:schemeClr val="bg2"/>
            </a:outerShdw>
          </a:effectLst>
        </p:grpSpPr>
        <p:pic>
          <p:nvPicPr>
            <p:cNvPr id="74" name="Picture 73">
              <a:extLst>
                <a:ext uri="{FF2B5EF4-FFF2-40B4-BE49-F238E27FC236}">
                  <a16:creationId xmlns:a16="http://schemas.microsoft.com/office/drawing/2014/main" id="{8DBF85A9-30A2-4694-A240-7D3B1FE6AAC4}"/>
                </a:ext>
              </a:extLst>
            </p:cNvPr>
            <p:cNvPicPr>
              <a:picLocks noChangeAspect="1"/>
            </p:cNvPicPr>
            <p:nvPr/>
          </p:nvPicPr>
          <p:blipFill>
            <a:blip r:embed="rId18"/>
            <a:stretch>
              <a:fillRect/>
            </a:stretch>
          </p:blipFill>
          <p:spPr>
            <a:xfrm>
              <a:off x="10677123" y="1611153"/>
              <a:ext cx="355857" cy="352189"/>
            </a:xfrm>
            <a:prstGeom prst="rect">
              <a:avLst/>
            </a:prstGeom>
          </p:spPr>
        </p:pic>
        <p:sp>
          <p:nvSpPr>
            <p:cNvPr id="79" name="TextBox 78">
              <a:extLst>
                <a:ext uri="{FF2B5EF4-FFF2-40B4-BE49-F238E27FC236}">
                  <a16:creationId xmlns:a16="http://schemas.microsoft.com/office/drawing/2014/main" id="{40C1996B-7772-4243-ADB7-32FE679C75B3}"/>
                </a:ext>
              </a:extLst>
            </p:cNvPr>
            <p:cNvSpPr txBox="1"/>
            <p:nvPr/>
          </p:nvSpPr>
          <p:spPr>
            <a:xfrm>
              <a:off x="9784505" y="2005066"/>
              <a:ext cx="2141092" cy="11497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Cloud Planning</a:t>
              </a:r>
            </a:p>
          </p:txBody>
        </p:sp>
        <p:grpSp>
          <p:nvGrpSpPr>
            <p:cNvPr id="109" name="Group 108">
              <a:extLst>
                <a:ext uri="{FF2B5EF4-FFF2-40B4-BE49-F238E27FC236}">
                  <a16:creationId xmlns:a16="http://schemas.microsoft.com/office/drawing/2014/main" id="{7FE961AA-959F-4249-BA88-45FD56198DD5}"/>
                </a:ext>
              </a:extLst>
            </p:cNvPr>
            <p:cNvGrpSpPr/>
            <p:nvPr/>
          </p:nvGrpSpPr>
          <p:grpSpPr>
            <a:xfrm>
              <a:off x="4548803" y="1620287"/>
              <a:ext cx="1517442" cy="395673"/>
              <a:chOff x="4306922" y="1593429"/>
              <a:chExt cx="1624883" cy="423688"/>
            </a:xfrm>
          </p:grpSpPr>
          <p:pic>
            <p:nvPicPr>
              <p:cNvPr id="82" name="Graphic 81" descr="Right pointing backhand index ">
                <a:extLst>
                  <a:ext uri="{FF2B5EF4-FFF2-40B4-BE49-F238E27FC236}">
                    <a16:creationId xmlns:a16="http://schemas.microsoft.com/office/drawing/2014/main" id="{68498668-179C-4A25-87CF-79EFBA02F79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08117" y="1593429"/>
                <a:ext cx="423688" cy="423688"/>
              </a:xfrm>
              <a:prstGeom prst="rect">
                <a:avLst/>
              </a:prstGeom>
            </p:spPr>
          </p:pic>
          <p:sp>
            <p:nvSpPr>
              <p:cNvPr id="83" name="TextBox 82">
                <a:extLst>
                  <a:ext uri="{FF2B5EF4-FFF2-40B4-BE49-F238E27FC236}">
                    <a16:creationId xmlns:a16="http://schemas.microsoft.com/office/drawing/2014/main" id="{12A761D6-49D9-4AC4-8C4B-333DEB076A07}"/>
                  </a:ext>
                </a:extLst>
              </p:cNvPr>
              <p:cNvSpPr txBox="1"/>
              <p:nvPr/>
            </p:nvSpPr>
            <p:spPr>
              <a:xfrm>
                <a:off x="4306922" y="1777389"/>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CHOOSE SCENARIOS</a:t>
                </a:r>
              </a:p>
            </p:txBody>
          </p:sp>
        </p:grpSp>
        <p:sp>
          <p:nvSpPr>
            <p:cNvPr id="67" name="Rectangle: Rounded Corners 66">
              <a:extLst>
                <a:ext uri="{FF2B5EF4-FFF2-40B4-BE49-F238E27FC236}">
                  <a16:creationId xmlns:a16="http://schemas.microsoft.com/office/drawing/2014/main" id="{E98506B9-E5CC-4748-BEE8-74BBC9C61652}"/>
                </a:ext>
              </a:extLst>
            </p:cNvPr>
            <p:cNvSpPr/>
            <p:nvPr/>
          </p:nvSpPr>
          <p:spPr>
            <a:xfrm>
              <a:off x="6224003" y="1450339"/>
              <a:ext cx="5308294" cy="735570"/>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89" name="Group 88">
              <a:extLst>
                <a:ext uri="{FF2B5EF4-FFF2-40B4-BE49-F238E27FC236}">
                  <a16:creationId xmlns:a16="http://schemas.microsoft.com/office/drawing/2014/main" id="{664FAE93-54E3-4BD9-82E0-E4F5111CFF84}"/>
                </a:ext>
              </a:extLst>
            </p:cNvPr>
            <p:cNvGrpSpPr/>
            <p:nvPr/>
          </p:nvGrpSpPr>
          <p:grpSpPr>
            <a:xfrm>
              <a:off x="6366742" y="1596440"/>
              <a:ext cx="1190539" cy="517400"/>
              <a:chOff x="5830174" y="1567223"/>
              <a:chExt cx="1274834" cy="554034"/>
            </a:xfrm>
          </p:grpSpPr>
          <p:pic>
            <p:nvPicPr>
              <p:cNvPr id="72" name="Picture 71">
                <a:extLst>
                  <a:ext uri="{FF2B5EF4-FFF2-40B4-BE49-F238E27FC236}">
                    <a16:creationId xmlns:a16="http://schemas.microsoft.com/office/drawing/2014/main" id="{14087916-C028-4B4D-BF3D-1E88F4FD0F6E}"/>
                  </a:ext>
                </a:extLst>
              </p:cNvPr>
              <p:cNvPicPr>
                <a:picLocks noChangeAspect="1"/>
              </p:cNvPicPr>
              <p:nvPr/>
            </p:nvPicPr>
            <p:blipFill>
              <a:blip r:embed="rId21"/>
              <a:stretch>
                <a:fillRect/>
              </a:stretch>
            </p:blipFill>
            <p:spPr>
              <a:xfrm>
                <a:off x="6251530" y="1567223"/>
                <a:ext cx="432123" cy="384982"/>
              </a:xfrm>
              <a:prstGeom prst="rect">
                <a:avLst/>
              </a:prstGeom>
            </p:spPr>
          </p:pic>
          <p:sp>
            <p:nvSpPr>
              <p:cNvPr id="69" name="TextBox 68">
                <a:extLst>
                  <a:ext uri="{FF2B5EF4-FFF2-40B4-BE49-F238E27FC236}">
                    <a16:creationId xmlns:a16="http://schemas.microsoft.com/office/drawing/2014/main" id="{43E4D7CB-E977-4598-B35E-71A1F3D14993}"/>
                  </a:ext>
                </a:extLst>
              </p:cNvPr>
              <p:cNvSpPr txBox="1"/>
              <p:nvPr/>
            </p:nvSpPr>
            <p:spPr>
              <a:xfrm>
                <a:off x="5830174" y="1998146"/>
                <a:ext cx="1274834"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Workload Planning</a:t>
                </a:r>
              </a:p>
            </p:txBody>
          </p:sp>
        </p:grpSp>
        <p:grpSp>
          <p:nvGrpSpPr>
            <p:cNvPr id="88" name="Group 87">
              <a:extLst>
                <a:ext uri="{FF2B5EF4-FFF2-40B4-BE49-F238E27FC236}">
                  <a16:creationId xmlns:a16="http://schemas.microsoft.com/office/drawing/2014/main" id="{CB6108C0-A0EC-4D9A-A9EA-46265B7471DA}"/>
                </a:ext>
              </a:extLst>
            </p:cNvPr>
            <p:cNvGrpSpPr/>
            <p:nvPr/>
          </p:nvGrpSpPr>
          <p:grpSpPr>
            <a:xfrm>
              <a:off x="7264744" y="1592103"/>
              <a:ext cx="2141092" cy="522904"/>
              <a:chOff x="7712533" y="1561330"/>
              <a:chExt cx="2292690" cy="559928"/>
            </a:xfrm>
          </p:grpSpPr>
          <p:pic>
            <p:nvPicPr>
              <p:cNvPr id="60" name="Picture 59">
                <a:extLst>
                  <a:ext uri="{FF2B5EF4-FFF2-40B4-BE49-F238E27FC236}">
                    <a16:creationId xmlns:a16="http://schemas.microsoft.com/office/drawing/2014/main" id="{EB7F3D1C-2311-40D3-860A-ACBF8BA62803}"/>
                  </a:ext>
                </a:extLst>
              </p:cNvPr>
              <p:cNvPicPr>
                <a:picLocks noChangeAspect="1"/>
              </p:cNvPicPr>
              <p:nvPr/>
            </p:nvPicPr>
            <p:blipFill>
              <a:blip r:embed="rId22"/>
              <a:stretch>
                <a:fillRect/>
              </a:stretch>
            </p:blipFill>
            <p:spPr>
              <a:xfrm>
                <a:off x="8717456" y="1561330"/>
                <a:ext cx="282844" cy="404624"/>
              </a:xfrm>
              <a:prstGeom prst="rect">
                <a:avLst/>
              </a:prstGeom>
            </p:spPr>
          </p:pic>
          <p:sp>
            <p:nvSpPr>
              <p:cNvPr id="77" name="TextBox 76">
                <a:extLst>
                  <a:ext uri="{FF2B5EF4-FFF2-40B4-BE49-F238E27FC236}">
                    <a16:creationId xmlns:a16="http://schemas.microsoft.com/office/drawing/2014/main" id="{493965D0-A091-427F-B910-C0075030A671}"/>
                  </a:ext>
                </a:extLst>
              </p:cNvPr>
              <p:cNvSpPr txBox="1"/>
              <p:nvPr/>
            </p:nvSpPr>
            <p:spPr>
              <a:xfrm>
                <a:off x="7712533" y="1998147"/>
                <a:ext cx="2292690"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Physical Infra Planning</a:t>
                </a:r>
              </a:p>
            </p:txBody>
          </p:sp>
        </p:grpSp>
        <p:grpSp>
          <p:nvGrpSpPr>
            <p:cNvPr id="90" name="Group 89">
              <a:extLst>
                <a:ext uri="{FF2B5EF4-FFF2-40B4-BE49-F238E27FC236}">
                  <a16:creationId xmlns:a16="http://schemas.microsoft.com/office/drawing/2014/main" id="{13E2A241-7865-4EF9-826F-63C031607250}"/>
                </a:ext>
              </a:extLst>
            </p:cNvPr>
            <p:cNvGrpSpPr/>
            <p:nvPr/>
          </p:nvGrpSpPr>
          <p:grpSpPr>
            <a:xfrm>
              <a:off x="8666285" y="1627877"/>
              <a:ext cx="2141092" cy="493553"/>
              <a:chOff x="8873762" y="1592757"/>
              <a:chExt cx="2292690" cy="528499"/>
            </a:xfrm>
          </p:grpSpPr>
          <p:pic>
            <p:nvPicPr>
              <p:cNvPr id="73" name="Picture 72">
                <a:extLst>
                  <a:ext uri="{FF2B5EF4-FFF2-40B4-BE49-F238E27FC236}">
                    <a16:creationId xmlns:a16="http://schemas.microsoft.com/office/drawing/2014/main" id="{6DA8F77A-D813-4E05-91C5-E8A18EAF2228}"/>
                  </a:ext>
                </a:extLst>
              </p:cNvPr>
              <p:cNvPicPr>
                <a:picLocks noChangeAspect="1"/>
              </p:cNvPicPr>
              <p:nvPr/>
            </p:nvPicPr>
            <p:blipFill>
              <a:blip r:embed="rId23"/>
              <a:stretch>
                <a:fillRect/>
              </a:stretch>
            </p:blipFill>
            <p:spPr>
              <a:xfrm>
                <a:off x="9835282" y="1592757"/>
                <a:ext cx="400696" cy="333913"/>
              </a:xfrm>
              <a:prstGeom prst="rect">
                <a:avLst/>
              </a:prstGeom>
            </p:spPr>
          </p:pic>
          <p:sp>
            <p:nvSpPr>
              <p:cNvPr id="78" name="TextBox 77">
                <a:extLst>
                  <a:ext uri="{FF2B5EF4-FFF2-40B4-BE49-F238E27FC236}">
                    <a16:creationId xmlns:a16="http://schemas.microsoft.com/office/drawing/2014/main" id="{AD17B48D-FB12-4F20-912A-691366C5A96A}"/>
                  </a:ext>
                </a:extLst>
              </p:cNvPr>
              <p:cNvSpPr txBox="1"/>
              <p:nvPr/>
            </p:nvSpPr>
            <p:spPr>
              <a:xfrm>
                <a:off x="8873762" y="1998145"/>
                <a:ext cx="2292690"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HCI Planning</a:t>
                </a:r>
              </a:p>
            </p:txBody>
          </p:sp>
        </p:grpSp>
      </p:grpSp>
      <p:grpSp>
        <p:nvGrpSpPr>
          <p:cNvPr id="118" name="Group 117">
            <a:extLst>
              <a:ext uri="{FF2B5EF4-FFF2-40B4-BE49-F238E27FC236}">
                <a16:creationId xmlns:a16="http://schemas.microsoft.com/office/drawing/2014/main" id="{E9AAF5BA-F75A-41CE-9744-3DD6C92DCE65}"/>
              </a:ext>
            </a:extLst>
          </p:cNvPr>
          <p:cNvGrpSpPr/>
          <p:nvPr/>
        </p:nvGrpSpPr>
        <p:grpSpPr>
          <a:xfrm>
            <a:off x="4558650" y="2295926"/>
            <a:ext cx="6973646" cy="1334989"/>
            <a:chOff x="4558650" y="2295926"/>
            <a:chExt cx="6973646" cy="1334989"/>
          </a:xfrm>
          <a:effectLst>
            <a:outerShdw blurRad="50800" dist="50800" dir="5400000" algn="ctr" rotWithShape="0">
              <a:schemeClr val="bg2"/>
            </a:outerShdw>
          </a:effectLst>
        </p:grpSpPr>
        <p:grpSp>
          <p:nvGrpSpPr>
            <p:cNvPr id="110" name="Group 109">
              <a:extLst>
                <a:ext uri="{FF2B5EF4-FFF2-40B4-BE49-F238E27FC236}">
                  <a16:creationId xmlns:a16="http://schemas.microsoft.com/office/drawing/2014/main" id="{B9B882AB-68F2-446E-83F8-7C030DEADDE6}"/>
                </a:ext>
              </a:extLst>
            </p:cNvPr>
            <p:cNvGrpSpPr/>
            <p:nvPr/>
          </p:nvGrpSpPr>
          <p:grpSpPr>
            <a:xfrm>
              <a:off x="4558650" y="2747088"/>
              <a:ext cx="1510126" cy="395673"/>
              <a:chOff x="4311145" y="2944019"/>
              <a:chExt cx="1617049" cy="423688"/>
            </a:xfrm>
          </p:grpSpPr>
          <p:pic>
            <p:nvPicPr>
              <p:cNvPr id="92" name="Graphic 91" descr="Right pointing backhand index ">
                <a:extLst>
                  <a:ext uri="{FF2B5EF4-FFF2-40B4-BE49-F238E27FC236}">
                    <a16:creationId xmlns:a16="http://schemas.microsoft.com/office/drawing/2014/main" id="{86D1E155-1D66-4A5B-8259-B688AE5E77B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04506" y="2944019"/>
                <a:ext cx="423688" cy="423688"/>
              </a:xfrm>
              <a:prstGeom prst="rect">
                <a:avLst/>
              </a:prstGeom>
            </p:spPr>
          </p:pic>
          <p:sp>
            <p:nvSpPr>
              <p:cNvPr id="93" name="TextBox 92">
                <a:extLst>
                  <a:ext uri="{FF2B5EF4-FFF2-40B4-BE49-F238E27FC236}">
                    <a16:creationId xmlns:a16="http://schemas.microsoft.com/office/drawing/2014/main" id="{97EA8D52-602B-4395-BDC8-DA05BFAAD5E1}"/>
                  </a:ext>
                </a:extLst>
              </p:cNvPr>
              <p:cNvSpPr txBox="1"/>
              <p:nvPr/>
            </p:nvSpPr>
            <p:spPr>
              <a:xfrm>
                <a:off x="4311145" y="3134696"/>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DEFINE SCENARIOS</a:t>
                </a:r>
              </a:p>
            </p:txBody>
          </p:sp>
        </p:grpSp>
        <p:pic>
          <p:nvPicPr>
            <p:cNvPr id="103" name="Picture 102">
              <a:extLst>
                <a:ext uri="{FF2B5EF4-FFF2-40B4-BE49-F238E27FC236}">
                  <a16:creationId xmlns:a16="http://schemas.microsoft.com/office/drawing/2014/main" id="{938B8773-BBF6-4728-B13E-01EE3EF17132}"/>
                </a:ext>
              </a:extLst>
            </p:cNvPr>
            <p:cNvPicPr>
              <a:picLocks noChangeAspect="1"/>
            </p:cNvPicPr>
            <p:nvPr/>
          </p:nvPicPr>
          <p:blipFill>
            <a:blip r:embed="rId24"/>
            <a:stretch>
              <a:fillRect/>
            </a:stretch>
          </p:blipFill>
          <p:spPr>
            <a:xfrm>
              <a:off x="6491217" y="2429956"/>
              <a:ext cx="2570151" cy="1070896"/>
            </a:xfrm>
            <a:prstGeom prst="rect">
              <a:avLst/>
            </a:prstGeom>
            <a:ln>
              <a:solidFill>
                <a:schemeClr val="bg1">
                  <a:lumMod val="95000"/>
                </a:schemeClr>
              </a:solidFill>
            </a:ln>
          </p:spPr>
        </p:pic>
        <p:sp>
          <p:nvSpPr>
            <p:cNvPr id="104" name="Rectangle: Rounded Corners 103">
              <a:extLst>
                <a:ext uri="{FF2B5EF4-FFF2-40B4-BE49-F238E27FC236}">
                  <a16:creationId xmlns:a16="http://schemas.microsoft.com/office/drawing/2014/main" id="{01D4A798-A6C4-4020-9531-B0B44F5112EF}"/>
                </a:ext>
              </a:extLst>
            </p:cNvPr>
            <p:cNvSpPr/>
            <p:nvPr/>
          </p:nvSpPr>
          <p:spPr>
            <a:xfrm>
              <a:off x="6224002" y="2295926"/>
              <a:ext cx="5308294" cy="1334989"/>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06" name="Picture 105">
              <a:extLst>
                <a:ext uri="{FF2B5EF4-FFF2-40B4-BE49-F238E27FC236}">
                  <a16:creationId xmlns:a16="http://schemas.microsoft.com/office/drawing/2014/main" id="{6B003F0D-6ABD-41A1-9002-B2F8934CD5F4}"/>
                </a:ext>
              </a:extLst>
            </p:cNvPr>
            <p:cNvPicPr>
              <a:picLocks noChangeAspect="1"/>
            </p:cNvPicPr>
            <p:nvPr/>
          </p:nvPicPr>
          <p:blipFill>
            <a:blip r:embed="rId25"/>
            <a:stretch>
              <a:fillRect/>
            </a:stretch>
          </p:blipFill>
          <p:spPr>
            <a:xfrm>
              <a:off x="9314853" y="2429956"/>
              <a:ext cx="1989996" cy="1076280"/>
            </a:xfrm>
            <a:prstGeom prst="rect">
              <a:avLst/>
            </a:prstGeom>
            <a:ln>
              <a:solidFill>
                <a:schemeClr val="bg1">
                  <a:lumMod val="95000"/>
                </a:schemeClr>
              </a:solidFill>
            </a:ln>
          </p:spPr>
        </p:pic>
      </p:grpSp>
      <p:grpSp>
        <p:nvGrpSpPr>
          <p:cNvPr id="119" name="Group 118">
            <a:extLst>
              <a:ext uri="{FF2B5EF4-FFF2-40B4-BE49-F238E27FC236}">
                <a16:creationId xmlns:a16="http://schemas.microsoft.com/office/drawing/2014/main" id="{0014D31A-B90F-4178-B7A4-BA7BDD8B5F89}"/>
              </a:ext>
            </a:extLst>
          </p:cNvPr>
          <p:cNvGrpSpPr/>
          <p:nvPr/>
        </p:nvGrpSpPr>
        <p:grpSpPr>
          <a:xfrm>
            <a:off x="4546980" y="3721987"/>
            <a:ext cx="6985315" cy="1334989"/>
            <a:chOff x="4546980" y="3721987"/>
            <a:chExt cx="6985315" cy="1334989"/>
          </a:xfrm>
          <a:effectLst>
            <a:outerShdw blurRad="50800" dist="50800" dir="5400000" algn="ctr" rotWithShape="0">
              <a:schemeClr val="bg2"/>
            </a:outerShdw>
          </a:effectLst>
        </p:grpSpPr>
        <p:grpSp>
          <p:nvGrpSpPr>
            <p:cNvPr id="111" name="Group 110">
              <a:extLst>
                <a:ext uri="{FF2B5EF4-FFF2-40B4-BE49-F238E27FC236}">
                  <a16:creationId xmlns:a16="http://schemas.microsoft.com/office/drawing/2014/main" id="{3F984EC1-8462-455B-82EC-664F9FA18877}"/>
                </a:ext>
              </a:extLst>
            </p:cNvPr>
            <p:cNvGrpSpPr/>
            <p:nvPr/>
          </p:nvGrpSpPr>
          <p:grpSpPr>
            <a:xfrm>
              <a:off x="4546980" y="4331810"/>
              <a:ext cx="1516755" cy="395673"/>
              <a:chOff x="4311145" y="4092030"/>
              <a:chExt cx="1624148" cy="423688"/>
            </a:xfrm>
          </p:grpSpPr>
          <p:pic>
            <p:nvPicPr>
              <p:cNvPr id="94" name="Graphic 93" descr="Right pointing backhand index ">
                <a:extLst>
                  <a:ext uri="{FF2B5EF4-FFF2-40B4-BE49-F238E27FC236}">
                    <a16:creationId xmlns:a16="http://schemas.microsoft.com/office/drawing/2014/main" id="{79F0DCEC-8439-404B-96EB-D5AD6A7680C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11605" y="4092030"/>
                <a:ext cx="423688" cy="423688"/>
              </a:xfrm>
              <a:prstGeom prst="rect">
                <a:avLst/>
              </a:prstGeom>
            </p:spPr>
          </p:pic>
          <p:sp>
            <p:nvSpPr>
              <p:cNvPr id="95" name="TextBox 94">
                <a:extLst>
                  <a:ext uri="{FF2B5EF4-FFF2-40B4-BE49-F238E27FC236}">
                    <a16:creationId xmlns:a16="http://schemas.microsoft.com/office/drawing/2014/main" id="{42B1A8FC-ACB2-44DD-8A68-D8808DA62DCC}"/>
                  </a:ext>
                </a:extLst>
              </p:cNvPr>
              <p:cNvSpPr txBox="1"/>
              <p:nvPr/>
            </p:nvSpPr>
            <p:spPr>
              <a:xfrm>
                <a:off x="4311145" y="4262082"/>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STACK SCENARIOS</a:t>
                </a:r>
              </a:p>
            </p:txBody>
          </p:sp>
        </p:grpSp>
        <p:sp>
          <p:nvSpPr>
            <p:cNvPr id="101" name="Rectangle: Rounded Corners 100">
              <a:extLst>
                <a:ext uri="{FF2B5EF4-FFF2-40B4-BE49-F238E27FC236}">
                  <a16:creationId xmlns:a16="http://schemas.microsoft.com/office/drawing/2014/main" id="{2490BC7D-9535-4A1B-8B79-0E411CE463F4}"/>
                </a:ext>
              </a:extLst>
            </p:cNvPr>
            <p:cNvSpPr/>
            <p:nvPr/>
          </p:nvSpPr>
          <p:spPr>
            <a:xfrm>
              <a:off x="6224001" y="3721987"/>
              <a:ext cx="5308294" cy="1334989"/>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08" name="Picture 107">
              <a:extLst>
                <a:ext uri="{FF2B5EF4-FFF2-40B4-BE49-F238E27FC236}">
                  <a16:creationId xmlns:a16="http://schemas.microsoft.com/office/drawing/2014/main" id="{EA88C64A-2247-43F3-A9FD-7708DFD93459}"/>
                </a:ext>
              </a:extLst>
            </p:cNvPr>
            <p:cNvPicPr>
              <a:picLocks noChangeAspect="1"/>
            </p:cNvPicPr>
            <p:nvPr/>
          </p:nvPicPr>
          <p:blipFill>
            <a:blip r:embed="rId26"/>
            <a:stretch>
              <a:fillRect/>
            </a:stretch>
          </p:blipFill>
          <p:spPr>
            <a:xfrm>
              <a:off x="6402310" y="3945259"/>
              <a:ext cx="2747964" cy="931945"/>
            </a:xfrm>
            <a:prstGeom prst="rect">
              <a:avLst/>
            </a:prstGeom>
            <a:ln>
              <a:solidFill>
                <a:schemeClr val="bg1">
                  <a:lumMod val="95000"/>
                </a:schemeClr>
              </a:solidFill>
            </a:ln>
          </p:spPr>
        </p:pic>
        <p:pic>
          <p:nvPicPr>
            <p:cNvPr id="100" name="Picture 99" descr="A screenshot of a cell phone&#10;&#10;Description automatically generated">
              <a:extLst>
                <a:ext uri="{FF2B5EF4-FFF2-40B4-BE49-F238E27FC236}">
                  <a16:creationId xmlns:a16="http://schemas.microsoft.com/office/drawing/2014/main" id="{506F568E-7FF9-4E2E-91C1-7683A1DD007F}"/>
                </a:ext>
              </a:extLst>
            </p:cNvPr>
            <p:cNvPicPr>
              <a:picLocks noChangeAspect="1"/>
            </p:cNvPicPr>
            <p:nvPr/>
          </p:nvPicPr>
          <p:blipFill>
            <a:blip r:embed="rId27"/>
            <a:stretch>
              <a:fillRect/>
            </a:stretch>
          </p:blipFill>
          <p:spPr>
            <a:xfrm>
              <a:off x="9267084" y="3892052"/>
              <a:ext cx="2218960" cy="1038360"/>
            </a:xfrm>
            <a:prstGeom prst="rect">
              <a:avLst/>
            </a:prstGeom>
            <a:ln>
              <a:solidFill>
                <a:schemeClr val="bg1">
                  <a:lumMod val="95000"/>
                </a:schemeClr>
              </a:solidFill>
            </a:ln>
          </p:spPr>
        </p:pic>
      </p:grpSp>
      <p:grpSp>
        <p:nvGrpSpPr>
          <p:cNvPr id="120" name="Group 119">
            <a:extLst>
              <a:ext uri="{FF2B5EF4-FFF2-40B4-BE49-F238E27FC236}">
                <a16:creationId xmlns:a16="http://schemas.microsoft.com/office/drawing/2014/main" id="{9CDCC40A-C1F7-4477-AF16-B92AB5CDDECC}"/>
              </a:ext>
            </a:extLst>
          </p:cNvPr>
          <p:cNvGrpSpPr/>
          <p:nvPr/>
        </p:nvGrpSpPr>
        <p:grpSpPr>
          <a:xfrm>
            <a:off x="4539643" y="5171567"/>
            <a:ext cx="6973787" cy="1082625"/>
            <a:chOff x="4539643" y="5171567"/>
            <a:chExt cx="6973787" cy="1082625"/>
          </a:xfrm>
          <a:effectLst>
            <a:outerShdw blurRad="50800" dist="50800" dir="5400000" algn="ctr" rotWithShape="0">
              <a:schemeClr val="bg2"/>
            </a:outerShdw>
          </a:effectLst>
        </p:grpSpPr>
        <p:grpSp>
          <p:nvGrpSpPr>
            <p:cNvPr id="112" name="Group 111">
              <a:extLst>
                <a:ext uri="{FF2B5EF4-FFF2-40B4-BE49-F238E27FC236}">
                  <a16:creationId xmlns:a16="http://schemas.microsoft.com/office/drawing/2014/main" id="{48380158-B8C7-4F44-A8E4-107358945644}"/>
                </a:ext>
              </a:extLst>
            </p:cNvPr>
            <p:cNvGrpSpPr/>
            <p:nvPr/>
          </p:nvGrpSpPr>
          <p:grpSpPr>
            <a:xfrm>
              <a:off x="4539643" y="5597618"/>
              <a:ext cx="1526602" cy="395673"/>
              <a:chOff x="4300601" y="5456042"/>
              <a:chExt cx="1634692" cy="423688"/>
            </a:xfrm>
          </p:grpSpPr>
          <p:pic>
            <p:nvPicPr>
              <p:cNvPr id="96" name="Graphic 95" descr="Right pointing backhand index ">
                <a:extLst>
                  <a:ext uri="{FF2B5EF4-FFF2-40B4-BE49-F238E27FC236}">
                    <a16:creationId xmlns:a16="http://schemas.microsoft.com/office/drawing/2014/main" id="{BBA24907-8870-4546-841D-5C6D896C69A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11605" y="5456042"/>
                <a:ext cx="423688" cy="423688"/>
              </a:xfrm>
              <a:prstGeom prst="rect">
                <a:avLst/>
              </a:prstGeom>
            </p:spPr>
          </p:pic>
          <p:sp>
            <p:nvSpPr>
              <p:cNvPr id="97" name="TextBox 96">
                <a:extLst>
                  <a:ext uri="{FF2B5EF4-FFF2-40B4-BE49-F238E27FC236}">
                    <a16:creationId xmlns:a16="http://schemas.microsoft.com/office/drawing/2014/main" id="{7B7F8753-D8B3-499A-B519-5D2076E8288D}"/>
                  </a:ext>
                </a:extLst>
              </p:cNvPr>
              <p:cNvSpPr txBox="1"/>
              <p:nvPr/>
            </p:nvSpPr>
            <p:spPr>
              <a:xfrm>
                <a:off x="4300601" y="5606331"/>
                <a:ext cx="1203905"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VISUALIZE OUTCOMES</a:t>
                </a:r>
              </a:p>
            </p:txBody>
          </p:sp>
        </p:grpSp>
        <p:pic>
          <p:nvPicPr>
            <p:cNvPr id="99" name="Picture 98">
              <a:extLst>
                <a:ext uri="{FF2B5EF4-FFF2-40B4-BE49-F238E27FC236}">
                  <a16:creationId xmlns:a16="http://schemas.microsoft.com/office/drawing/2014/main" id="{E5CFBEB5-25EB-475D-94F2-D1B8E488F785}"/>
                </a:ext>
              </a:extLst>
            </p:cNvPr>
            <p:cNvPicPr>
              <a:picLocks noChangeAspect="1"/>
            </p:cNvPicPr>
            <p:nvPr/>
          </p:nvPicPr>
          <p:blipFill>
            <a:blip r:embed="rId28"/>
            <a:stretch>
              <a:fillRect/>
            </a:stretch>
          </p:blipFill>
          <p:spPr>
            <a:xfrm>
              <a:off x="6279003" y="5311053"/>
              <a:ext cx="2801317" cy="811551"/>
            </a:xfrm>
            <a:prstGeom prst="rect">
              <a:avLst/>
            </a:prstGeom>
            <a:ln>
              <a:solidFill>
                <a:schemeClr val="bg1">
                  <a:lumMod val="95000"/>
                </a:schemeClr>
              </a:solidFill>
            </a:ln>
          </p:spPr>
        </p:pic>
        <p:sp>
          <p:nvSpPr>
            <p:cNvPr id="102" name="Rectangle: Rounded Corners 101">
              <a:extLst>
                <a:ext uri="{FF2B5EF4-FFF2-40B4-BE49-F238E27FC236}">
                  <a16:creationId xmlns:a16="http://schemas.microsoft.com/office/drawing/2014/main" id="{E24015A5-F273-4450-8FC8-CEA3DC2F7AE6}"/>
                </a:ext>
              </a:extLst>
            </p:cNvPr>
            <p:cNvSpPr/>
            <p:nvPr/>
          </p:nvSpPr>
          <p:spPr>
            <a:xfrm>
              <a:off x="6205136" y="5171567"/>
              <a:ext cx="5308294" cy="1082625"/>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6" name="Picture 115">
              <a:extLst>
                <a:ext uri="{FF2B5EF4-FFF2-40B4-BE49-F238E27FC236}">
                  <a16:creationId xmlns:a16="http://schemas.microsoft.com/office/drawing/2014/main" id="{1423B8A6-0865-4A47-9E55-F0A11351E3DD}"/>
                </a:ext>
              </a:extLst>
            </p:cNvPr>
            <p:cNvPicPr>
              <a:picLocks noChangeAspect="1"/>
            </p:cNvPicPr>
            <p:nvPr/>
          </p:nvPicPr>
          <p:blipFill>
            <a:blip r:embed="rId29"/>
            <a:stretch>
              <a:fillRect/>
            </a:stretch>
          </p:blipFill>
          <p:spPr>
            <a:xfrm>
              <a:off x="9219212" y="5240449"/>
              <a:ext cx="2085637" cy="944859"/>
            </a:xfrm>
            <a:prstGeom prst="rect">
              <a:avLst/>
            </a:prstGeom>
            <a:ln>
              <a:solidFill>
                <a:schemeClr val="bg1">
                  <a:lumMod val="95000"/>
                </a:schemeClr>
              </a:solidFill>
            </a:ln>
          </p:spPr>
        </p:pic>
      </p:grpSp>
    </p:spTree>
    <p:extLst>
      <p:ext uri="{BB962C8B-B14F-4D97-AF65-F5344CB8AC3E}">
        <p14:creationId xmlns:p14="http://schemas.microsoft.com/office/powerpoint/2010/main" val="140738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wipe(left)">
                                      <p:cBhvr>
                                        <p:cTn id="12" dur="5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wipe(left)">
                                      <p:cBhvr>
                                        <p:cTn id="17" dur="500"/>
                                        <p:tgtEl>
                                          <p:spTgt spid="1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left)">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left)">
                                      <p:cBhvr>
                                        <p:cTn id="2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94B93-FD3B-4542-9C22-521588B1DB16}"/>
              </a:ext>
            </a:extLst>
          </p:cNvPr>
          <p:cNvSpPr>
            <a:spLocks noGrp="1"/>
          </p:cNvSpPr>
          <p:nvPr>
            <p:ph sz="quarter" idx="14"/>
          </p:nvPr>
        </p:nvSpPr>
        <p:spPr>
          <a:xfrm>
            <a:off x="616505" y="1600201"/>
            <a:ext cx="4292834" cy="4572000"/>
          </a:xfrm>
        </p:spPr>
        <p:txBody>
          <a:bodyPr/>
          <a:lstStyle/>
          <a:p>
            <a:r>
              <a:rPr lang="en-US" b="1">
                <a:solidFill>
                  <a:schemeClr val="accent1"/>
                </a:solidFill>
              </a:rPr>
              <a:t>Stack multiple What-If Scenarios</a:t>
            </a:r>
            <a:r>
              <a:rPr lang="en-US"/>
              <a:t> </a:t>
            </a:r>
            <a:r>
              <a:rPr lang="en-US">
                <a:solidFill>
                  <a:schemeClr val="tx1"/>
                </a:solidFill>
              </a:rPr>
              <a:t>together by selecting more than one at a time</a:t>
            </a:r>
          </a:p>
          <a:p>
            <a:r>
              <a:rPr lang="en-US" b="1">
                <a:solidFill>
                  <a:schemeClr val="accent1"/>
                </a:solidFill>
              </a:rPr>
              <a:t>Enables capacity planning</a:t>
            </a:r>
            <a:r>
              <a:rPr lang="en-US"/>
              <a:t> </a:t>
            </a:r>
            <a:r>
              <a:rPr lang="en-US">
                <a:solidFill>
                  <a:schemeClr val="tx1"/>
                </a:solidFill>
              </a:rPr>
              <a:t>for real-life business scenarios</a:t>
            </a:r>
          </a:p>
          <a:p>
            <a:pPr lvl="1"/>
            <a:r>
              <a:rPr lang="en-US">
                <a:solidFill>
                  <a:schemeClr val="tx1"/>
                </a:solidFill>
              </a:rPr>
              <a:t>Application Deployment</a:t>
            </a:r>
          </a:p>
          <a:p>
            <a:pPr lvl="1"/>
            <a:r>
              <a:rPr lang="en-US">
                <a:solidFill>
                  <a:schemeClr val="tx1"/>
                </a:solidFill>
              </a:rPr>
              <a:t>Application Retirement</a:t>
            </a:r>
          </a:p>
          <a:p>
            <a:pPr lvl="1"/>
            <a:r>
              <a:rPr lang="en-US">
                <a:solidFill>
                  <a:schemeClr val="tx1"/>
                </a:solidFill>
              </a:rPr>
              <a:t>Hardware Refresh</a:t>
            </a:r>
          </a:p>
          <a:p>
            <a:pPr lvl="1"/>
            <a:r>
              <a:rPr lang="en-US">
                <a:solidFill>
                  <a:schemeClr val="tx1"/>
                </a:solidFill>
              </a:rPr>
              <a:t>Decommission Hosts</a:t>
            </a:r>
          </a:p>
          <a:p>
            <a:r>
              <a:rPr lang="en-US" b="1">
                <a:solidFill>
                  <a:schemeClr val="accent1"/>
                </a:solidFill>
              </a:rPr>
              <a:t>Supported Stacked Scenarios</a:t>
            </a:r>
          </a:p>
          <a:p>
            <a:pPr lvl="1"/>
            <a:r>
              <a:rPr lang="en-US">
                <a:solidFill>
                  <a:schemeClr val="tx1"/>
                </a:solidFill>
              </a:rPr>
              <a:t>Add/Remove Workload + Add/Remove Hardware</a:t>
            </a:r>
          </a:p>
          <a:p>
            <a:pPr lvl="1"/>
            <a:r>
              <a:rPr lang="en-US">
                <a:solidFill>
                  <a:schemeClr val="tx1"/>
                </a:solidFill>
              </a:rPr>
              <a:t>Add/Remove Workload + </a:t>
            </a:r>
            <a:br>
              <a:rPr lang="en-US">
                <a:solidFill>
                  <a:schemeClr val="tx1"/>
                </a:solidFill>
              </a:rPr>
            </a:br>
            <a:r>
              <a:rPr lang="en-US">
                <a:solidFill>
                  <a:schemeClr val="tx1"/>
                </a:solidFill>
              </a:rPr>
              <a:t>Add HCI Node</a:t>
            </a:r>
          </a:p>
        </p:txBody>
      </p:sp>
      <p:sp>
        <p:nvSpPr>
          <p:cNvPr id="3" name="Subtitle 2">
            <a:extLst>
              <a:ext uri="{FF2B5EF4-FFF2-40B4-BE49-F238E27FC236}">
                <a16:creationId xmlns:a16="http://schemas.microsoft.com/office/drawing/2014/main" id="{D51F034D-27D7-40BE-8E2E-556155DB18A1}"/>
              </a:ext>
            </a:extLst>
          </p:cNvPr>
          <p:cNvSpPr>
            <a:spLocks noGrp="1"/>
          </p:cNvSpPr>
          <p:nvPr>
            <p:ph type="subTitle" idx="10"/>
          </p:nvPr>
        </p:nvSpPr>
        <p:spPr/>
        <p:txBody>
          <a:bodyPr/>
          <a:lstStyle/>
          <a:p>
            <a:r>
              <a:rPr lang="en-US" dirty="0"/>
              <a:t>Plan complex situations the easy way</a:t>
            </a:r>
          </a:p>
        </p:txBody>
      </p:sp>
      <p:sp>
        <p:nvSpPr>
          <p:cNvPr id="4" name="Title 3">
            <a:extLst>
              <a:ext uri="{FF2B5EF4-FFF2-40B4-BE49-F238E27FC236}">
                <a16:creationId xmlns:a16="http://schemas.microsoft.com/office/drawing/2014/main" id="{D2C89019-2363-47BE-8BB1-C8BF79EDA268}"/>
              </a:ext>
            </a:extLst>
          </p:cNvPr>
          <p:cNvSpPr>
            <a:spLocks noGrp="1"/>
          </p:cNvSpPr>
          <p:nvPr>
            <p:ph type="title"/>
          </p:nvPr>
        </p:nvSpPr>
        <p:spPr/>
        <p:txBody>
          <a:bodyPr/>
          <a:lstStyle/>
          <a:p>
            <a:r>
              <a:rPr lang="en-US"/>
              <a:t>What-If: Stacked Scenarios</a:t>
            </a:r>
          </a:p>
        </p:txBody>
      </p:sp>
      <p:pic>
        <p:nvPicPr>
          <p:cNvPr id="6" name="Picture 5">
            <a:extLst>
              <a:ext uri="{FF2B5EF4-FFF2-40B4-BE49-F238E27FC236}">
                <a16:creationId xmlns:a16="http://schemas.microsoft.com/office/drawing/2014/main" id="{5EBC1036-5781-4284-A33D-0933909D7945}"/>
              </a:ext>
            </a:extLst>
          </p:cNvPr>
          <p:cNvPicPr>
            <a:picLocks noChangeAspect="1"/>
          </p:cNvPicPr>
          <p:nvPr/>
        </p:nvPicPr>
        <p:blipFill>
          <a:blip r:embed="rId2"/>
          <a:stretch>
            <a:fillRect/>
          </a:stretch>
        </p:blipFill>
        <p:spPr>
          <a:xfrm>
            <a:off x="4909339" y="3075619"/>
            <a:ext cx="6765201" cy="3369630"/>
          </a:xfrm>
          <a:prstGeom prst="rect">
            <a:avLst/>
          </a:prstGeom>
        </p:spPr>
      </p:pic>
      <p:pic>
        <p:nvPicPr>
          <p:cNvPr id="7" name="Picture 6">
            <a:extLst>
              <a:ext uri="{FF2B5EF4-FFF2-40B4-BE49-F238E27FC236}">
                <a16:creationId xmlns:a16="http://schemas.microsoft.com/office/drawing/2014/main" id="{9BF2D665-6012-4365-B399-1560B347CF16}"/>
              </a:ext>
            </a:extLst>
          </p:cNvPr>
          <p:cNvPicPr>
            <a:picLocks noChangeAspect="1"/>
          </p:cNvPicPr>
          <p:nvPr/>
        </p:nvPicPr>
        <p:blipFill>
          <a:blip r:embed="rId3"/>
          <a:stretch>
            <a:fillRect/>
          </a:stretch>
        </p:blipFill>
        <p:spPr>
          <a:xfrm>
            <a:off x="4909339" y="1467792"/>
            <a:ext cx="6765202" cy="1433390"/>
          </a:xfrm>
          <a:prstGeom prst="rect">
            <a:avLst/>
          </a:prstGeom>
        </p:spPr>
      </p:pic>
    </p:spTree>
    <p:extLst>
      <p:ext uri="{BB962C8B-B14F-4D97-AF65-F5344CB8AC3E}">
        <p14:creationId xmlns:p14="http://schemas.microsoft.com/office/powerpoint/2010/main" val="235519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7B5A72-1DFA-4A92-AAA0-89D14715BAFD}"/>
              </a:ext>
            </a:extLst>
          </p:cNvPr>
          <p:cNvSpPr>
            <a:spLocks noGrp="1"/>
          </p:cNvSpPr>
          <p:nvPr>
            <p:ph type="title"/>
          </p:nvPr>
        </p:nvSpPr>
        <p:spPr>
          <a:xfrm>
            <a:off x="386565" y="181320"/>
            <a:ext cx="11001004" cy="381000"/>
          </a:xfrm>
        </p:spPr>
        <p:txBody>
          <a:bodyPr/>
          <a:lstStyle/>
          <a:p>
            <a:r>
              <a:rPr lang="en-US"/>
              <a:t>Continuous Performance Optimization</a:t>
            </a:r>
          </a:p>
        </p:txBody>
      </p:sp>
      <p:sp>
        <p:nvSpPr>
          <p:cNvPr id="4" name="Slide Number Placeholder 3"/>
          <p:cNvSpPr>
            <a:spLocks noGrp="1"/>
          </p:cNvSpPr>
          <p:nvPr>
            <p:ph type="sldNum" sz="quarter" idx="4294967295"/>
          </p:nvPr>
        </p:nvSpPr>
        <p:spPr>
          <a:xfrm>
            <a:off x="9447213" y="7351713"/>
            <a:ext cx="2741612" cy="365125"/>
          </a:xfrm>
        </p:spPr>
        <p:txBody>
          <a:bodyPr/>
          <a:lstStyle/>
          <a:p>
            <a:fld id="{6EA6D8CF-3CDE-4807-BCD2-C9F2B831AAA5}" type="slidenum">
              <a:rPr lang="en-US" smtClean="0"/>
              <a:t>16</a:t>
            </a:fld>
            <a:endParaRPr lang="en-US"/>
          </a:p>
        </p:txBody>
      </p:sp>
      <p:grpSp>
        <p:nvGrpSpPr>
          <p:cNvPr id="2" name="Group 1"/>
          <p:cNvGrpSpPr/>
          <p:nvPr/>
        </p:nvGrpSpPr>
        <p:grpSpPr>
          <a:xfrm>
            <a:off x="551319" y="570925"/>
            <a:ext cx="2663878" cy="2802613"/>
            <a:chOff x="663747" y="2469644"/>
            <a:chExt cx="2664572" cy="3355714"/>
          </a:xfrm>
        </p:grpSpPr>
        <p:sp>
          <p:nvSpPr>
            <p:cNvPr id="10" name="Hexagon 9"/>
            <p:cNvSpPr/>
            <p:nvPr/>
          </p:nvSpPr>
          <p:spPr>
            <a:xfrm rot="16200000">
              <a:off x="450583" y="2753200"/>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0" name="Rectangle 39"/>
            <p:cNvSpPr/>
            <p:nvPr/>
          </p:nvSpPr>
          <p:spPr>
            <a:xfrm>
              <a:off x="706637" y="2469644"/>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1" name="Rectangle 40"/>
            <p:cNvSpPr/>
            <p:nvPr/>
          </p:nvSpPr>
          <p:spPr>
            <a:xfrm rot="10800000">
              <a:off x="2735961" y="4056937"/>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3" name="Rectangle 42"/>
            <p:cNvSpPr/>
            <p:nvPr/>
          </p:nvSpPr>
          <p:spPr>
            <a:xfrm>
              <a:off x="792754" y="3323565"/>
              <a:ext cx="2378604" cy="1768113"/>
            </a:xfrm>
            <a:prstGeom prst="rect">
              <a:avLst/>
            </a:prstGeom>
          </p:spPr>
          <p:txBody>
            <a:bodyPr wrap="square">
              <a:spAutoFit/>
            </a:bodyPr>
            <a:lstStyle/>
            <a:p>
              <a:pPr algn="ctr">
                <a:lnSpc>
                  <a:spcPct val="90000"/>
                </a:lnSpc>
              </a:pPr>
              <a:r>
                <a:rPr lang="en-US" sz="1999" b="1">
                  <a:solidFill>
                    <a:schemeClr val="accent3"/>
                  </a:solidFill>
                </a:rPr>
                <a:t>Can I achieve automated resolution of VM performance issues? </a:t>
              </a:r>
            </a:p>
          </p:txBody>
        </p:sp>
      </p:grpSp>
      <p:grpSp>
        <p:nvGrpSpPr>
          <p:cNvPr id="54" name="Group 53"/>
          <p:cNvGrpSpPr/>
          <p:nvPr/>
        </p:nvGrpSpPr>
        <p:grpSpPr>
          <a:xfrm>
            <a:off x="1862820" y="3820023"/>
            <a:ext cx="2663876" cy="2581448"/>
            <a:chOff x="7005864" y="2654364"/>
            <a:chExt cx="2664570" cy="3301239"/>
          </a:xfrm>
        </p:grpSpPr>
        <p:sp>
          <p:nvSpPr>
            <p:cNvPr id="19" name="Hexagon 18"/>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6" name="Rectangle 45"/>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7" name="Rectangle 46"/>
            <p:cNvSpPr/>
            <p:nvPr/>
          </p:nvSpPr>
          <p:spPr>
            <a:xfrm rot="10800000">
              <a:off x="9074263" y="4296133"/>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52" name="Rectangle 51"/>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53" name="Rectangle 52"/>
            <p:cNvSpPr/>
            <p:nvPr/>
          </p:nvSpPr>
          <p:spPr>
            <a:xfrm>
              <a:off x="7106977" y="3475061"/>
              <a:ext cx="2270696" cy="1832088"/>
            </a:xfrm>
            <a:prstGeom prst="rect">
              <a:avLst/>
            </a:prstGeom>
          </p:spPr>
          <p:txBody>
            <a:bodyPr wrap="square">
              <a:spAutoFit/>
            </a:bodyPr>
            <a:lstStyle/>
            <a:p>
              <a:pPr algn="ctr">
                <a:lnSpc>
                  <a:spcPct val="100000"/>
                </a:lnSpc>
              </a:pPr>
              <a:r>
                <a:rPr lang="en-US" sz="1999" b="1" dirty="0">
                  <a:solidFill>
                    <a:schemeClr val="accent1"/>
                  </a:solidFill>
                </a:rPr>
                <a:t>Can I limit VM movement to manage licensing costs?</a:t>
              </a:r>
              <a:endParaRPr lang="en-SG" sz="1999" b="1" dirty="0">
                <a:solidFill>
                  <a:schemeClr val="accent1"/>
                </a:solidFill>
              </a:endParaRPr>
            </a:p>
            <a:p>
              <a:pPr algn="ctr">
                <a:lnSpc>
                  <a:spcPct val="100000"/>
                </a:lnSpc>
              </a:pPr>
              <a:endParaRPr lang="en-US" sz="1999" b="1" dirty="0">
                <a:solidFill>
                  <a:schemeClr val="accent1"/>
                </a:solidFill>
              </a:endParaRPr>
            </a:p>
          </p:txBody>
        </p:sp>
      </p:grpSp>
      <p:grpSp>
        <p:nvGrpSpPr>
          <p:cNvPr id="56" name="Group 55"/>
          <p:cNvGrpSpPr/>
          <p:nvPr/>
        </p:nvGrpSpPr>
        <p:grpSpPr>
          <a:xfrm>
            <a:off x="3709219" y="1245374"/>
            <a:ext cx="2663876" cy="2797773"/>
            <a:chOff x="3580703" y="2157916"/>
            <a:chExt cx="2160238" cy="2444365"/>
          </a:xfrm>
        </p:grpSpPr>
        <p:sp>
          <p:nvSpPr>
            <p:cNvPr id="13" name="Hexagon 12"/>
            <p:cNvSpPr/>
            <p:nvPr/>
          </p:nvSpPr>
          <p:spPr>
            <a:xfrm rot="16200000">
              <a:off x="3495423" y="2386169"/>
              <a:ext cx="2322239" cy="2001931"/>
            </a:xfrm>
            <a:prstGeom prst="hexagon">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4" name="Rectangle 43"/>
            <p:cNvSpPr/>
            <p:nvPr/>
          </p:nvSpPr>
          <p:spPr>
            <a:xfrm>
              <a:off x="3685290" y="2157916"/>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45" name="Rectangle 44"/>
            <p:cNvSpPr/>
            <p:nvPr/>
          </p:nvSpPr>
          <p:spPr>
            <a:xfrm rot="10800000">
              <a:off x="5068085" y="3432730"/>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55" name="Rectangle 54"/>
            <p:cNvSpPr/>
            <p:nvPr/>
          </p:nvSpPr>
          <p:spPr>
            <a:xfrm>
              <a:off x="3580703" y="2774250"/>
              <a:ext cx="2160238" cy="1716676"/>
            </a:xfrm>
            <a:prstGeom prst="rect">
              <a:avLst/>
            </a:prstGeom>
          </p:spPr>
          <p:txBody>
            <a:bodyPr wrap="square">
              <a:spAutoFit/>
            </a:bodyPr>
            <a:lstStyle/>
            <a:p>
              <a:pPr algn="ctr">
                <a:lnSpc>
                  <a:spcPct val="100000"/>
                </a:lnSpc>
              </a:pPr>
              <a:r>
                <a:rPr lang="en-US" sz="1999" b="1">
                  <a:solidFill>
                    <a:schemeClr val="accent3"/>
                  </a:solidFill>
                </a:rPr>
                <a:t>How do I prevent VMs from getting deployed to clusters that are full? </a:t>
              </a:r>
            </a:p>
          </p:txBody>
        </p:sp>
      </p:grpSp>
      <p:grpSp>
        <p:nvGrpSpPr>
          <p:cNvPr id="61" name="Group 60"/>
          <p:cNvGrpSpPr/>
          <p:nvPr/>
        </p:nvGrpSpPr>
        <p:grpSpPr>
          <a:xfrm>
            <a:off x="6648459" y="812096"/>
            <a:ext cx="2456567" cy="2561441"/>
            <a:chOff x="5765729" y="659313"/>
            <a:chExt cx="2202126" cy="2562108"/>
          </a:xfrm>
        </p:grpSpPr>
        <p:sp>
          <p:nvSpPr>
            <p:cNvPr id="16" name="Hexagon 15"/>
            <p:cNvSpPr/>
            <p:nvPr/>
          </p:nvSpPr>
          <p:spPr>
            <a:xfrm rot="16200000">
              <a:off x="5589560" y="843127"/>
              <a:ext cx="2554463" cy="2202126"/>
            </a:xfrm>
            <a:prstGeom prst="hexagon">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57" name="Rectangle 56"/>
            <p:cNvSpPr/>
            <p:nvPr/>
          </p:nvSpPr>
          <p:spPr>
            <a:xfrm>
              <a:off x="5811917" y="659313"/>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8" name="Rectangle 57"/>
            <p:cNvSpPr/>
            <p:nvPr/>
          </p:nvSpPr>
          <p:spPr>
            <a:xfrm rot="10800000">
              <a:off x="7367889" y="2003397"/>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9" name="Rectangle 58"/>
            <p:cNvSpPr/>
            <p:nvPr/>
          </p:nvSpPr>
          <p:spPr>
            <a:xfrm>
              <a:off x="5775902" y="1268871"/>
              <a:ext cx="2160238" cy="1323270"/>
            </a:xfrm>
            <a:prstGeom prst="rect">
              <a:avLst/>
            </a:prstGeom>
          </p:spPr>
          <p:txBody>
            <a:bodyPr wrap="square">
              <a:spAutoFit/>
            </a:bodyPr>
            <a:lstStyle/>
            <a:p>
              <a:pPr algn="ctr">
                <a:lnSpc>
                  <a:spcPct val="100000"/>
                </a:lnSpc>
              </a:pPr>
              <a:r>
                <a:rPr lang="en-US" sz="1999" b="1">
                  <a:solidFill>
                    <a:schemeClr val="accent4"/>
                  </a:solidFill>
                </a:rPr>
                <a:t>How can I make sure clusters don’t get filled beyond target?</a:t>
              </a:r>
            </a:p>
          </p:txBody>
        </p:sp>
      </p:grpSp>
      <p:grpSp>
        <p:nvGrpSpPr>
          <p:cNvPr id="65" name="Group 64"/>
          <p:cNvGrpSpPr/>
          <p:nvPr/>
        </p:nvGrpSpPr>
        <p:grpSpPr>
          <a:xfrm>
            <a:off x="9380389" y="2084583"/>
            <a:ext cx="2221698" cy="2231546"/>
            <a:chOff x="9366518" y="1036412"/>
            <a:chExt cx="2222276" cy="2554463"/>
          </a:xfrm>
        </p:grpSpPr>
        <p:sp>
          <p:nvSpPr>
            <p:cNvPr id="22" name="Hexagon 21"/>
            <p:cNvSpPr/>
            <p:nvPr/>
          </p:nvSpPr>
          <p:spPr>
            <a:xfrm rot="16200000">
              <a:off x="9190349" y="1212581"/>
              <a:ext cx="2554463" cy="2202126"/>
            </a:xfrm>
            <a:prstGeom prst="hexagon">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62" name="Rectangle 61"/>
            <p:cNvSpPr/>
            <p:nvPr/>
          </p:nvSpPr>
          <p:spPr>
            <a:xfrm>
              <a:off x="9416327" y="1042605"/>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3" name="Rectangle 62"/>
            <p:cNvSpPr/>
            <p:nvPr/>
          </p:nvSpPr>
          <p:spPr>
            <a:xfrm rot="10800000">
              <a:off x="10972299" y="2386689"/>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4" name="Rectangle 63"/>
            <p:cNvSpPr/>
            <p:nvPr/>
          </p:nvSpPr>
          <p:spPr>
            <a:xfrm>
              <a:off x="9428556" y="1784418"/>
              <a:ext cx="2160238" cy="1015542"/>
            </a:xfrm>
            <a:prstGeom prst="rect">
              <a:avLst/>
            </a:prstGeom>
          </p:spPr>
          <p:txBody>
            <a:bodyPr wrap="square">
              <a:spAutoFit/>
            </a:bodyPr>
            <a:lstStyle/>
            <a:p>
              <a:pPr algn="ctr">
                <a:lnSpc>
                  <a:spcPct val="100000"/>
                </a:lnSpc>
              </a:pPr>
              <a:r>
                <a:rPr lang="en-US" sz="1999" b="1">
                  <a:solidFill>
                    <a:schemeClr val="accent6"/>
                  </a:solidFill>
                </a:rPr>
                <a:t>Can I learn to predict &amp; avoid contention?</a:t>
              </a:r>
            </a:p>
          </p:txBody>
        </p:sp>
      </p:grpSp>
      <p:grpSp>
        <p:nvGrpSpPr>
          <p:cNvPr id="38" name="Group 37">
            <a:extLst>
              <a:ext uri="{FF2B5EF4-FFF2-40B4-BE49-F238E27FC236}">
                <a16:creationId xmlns:a16="http://schemas.microsoft.com/office/drawing/2014/main" id="{A47024E0-5716-4B93-B6FC-37066EDB2A1B}"/>
              </a:ext>
            </a:extLst>
          </p:cNvPr>
          <p:cNvGrpSpPr/>
          <p:nvPr/>
        </p:nvGrpSpPr>
        <p:grpSpPr>
          <a:xfrm>
            <a:off x="6880404" y="3803981"/>
            <a:ext cx="2663876" cy="2938132"/>
            <a:chOff x="7005864" y="2654364"/>
            <a:chExt cx="2664570" cy="3301239"/>
          </a:xfrm>
        </p:grpSpPr>
        <p:sp>
          <p:nvSpPr>
            <p:cNvPr id="39" name="Hexagon 38">
              <a:extLst>
                <a:ext uri="{FF2B5EF4-FFF2-40B4-BE49-F238E27FC236}">
                  <a16:creationId xmlns:a16="http://schemas.microsoft.com/office/drawing/2014/main" id="{A983D664-FC82-42DF-B781-817D05ACEA7D}"/>
                </a:ext>
              </a:extLst>
            </p:cNvPr>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2" name="Rectangle 41">
              <a:extLst>
                <a:ext uri="{FF2B5EF4-FFF2-40B4-BE49-F238E27FC236}">
                  <a16:creationId xmlns:a16="http://schemas.microsoft.com/office/drawing/2014/main" id="{7C26A05D-5998-40DC-98AD-5BD593374284}"/>
                </a:ext>
              </a:extLst>
            </p:cNvPr>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8" name="Rectangle 47">
              <a:extLst>
                <a:ext uri="{FF2B5EF4-FFF2-40B4-BE49-F238E27FC236}">
                  <a16:creationId xmlns:a16="http://schemas.microsoft.com/office/drawing/2014/main" id="{FDB41D9E-4C06-493C-9EFB-8658EB4BE328}"/>
                </a:ext>
              </a:extLst>
            </p:cNvPr>
            <p:cNvSpPr/>
            <p:nvPr/>
          </p:nvSpPr>
          <p:spPr>
            <a:xfrm rot="10800000">
              <a:off x="9074263" y="4296133"/>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9" name="Rectangle 48">
              <a:extLst>
                <a:ext uri="{FF2B5EF4-FFF2-40B4-BE49-F238E27FC236}">
                  <a16:creationId xmlns:a16="http://schemas.microsoft.com/office/drawing/2014/main" id="{9F3415CB-04AD-442B-BFA1-6D4F64116EEB}"/>
                </a:ext>
              </a:extLst>
            </p:cNvPr>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50" name="Rectangle 49">
              <a:extLst>
                <a:ext uri="{FF2B5EF4-FFF2-40B4-BE49-F238E27FC236}">
                  <a16:creationId xmlns:a16="http://schemas.microsoft.com/office/drawing/2014/main" id="{FCF347F6-9AC1-453E-B1DB-32F1D6AFA9F7}"/>
                </a:ext>
              </a:extLst>
            </p:cNvPr>
            <p:cNvSpPr/>
            <p:nvPr/>
          </p:nvSpPr>
          <p:spPr>
            <a:xfrm>
              <a:off x="7217436" y="3475061"/>
              <a:ext cx="2160238" cy="1832088"/>
            </a:xfrm>
            <a:prstGeom prst="rect">
              <a:avLst/>
            </a:prstGeom>
          </p:spPr>
          <p:txBody>
            <a:bodyPr wrap="square">
              <a:spAutoFit/>
            </a:bodyPr>
            <a:lstStyle/>
            <a:p>
              <a:pPr algn="ctr">
                <a:lnSpc>
                  <a:spcPct val="100000"/>
                </a:lnSpc>
              </a:pPr>
              <a:r>
                <a:rPr lang="en-US" sz="1999" b="1">
                  <a:solidFill>
                    <a:schemeClr val="accent1"/>
                  </a:solidFill>
                </a:rPr>
                <a:t>Can I consolidate and reuse for a new project?</a:t>
              </a:r>
              <a:endParaRPr lang="en-SG" sz="1999" b="1">
                <a:solidFill>
                  <a:schemeClr val="accent1"/>
                </a:solidFill>
              </a:endParaRPr>
            </a:p>
            <a:p>
              <a:pPr algn="ctr">
                <a:lnSpc>
                  <a:spcPct val="100000"/>
                </a:lnSpc>
              </a:pPr>
              <a:endParaRPr lang="en-US" sz="1999" b="1">
                <a:solidFill>
                  <a:schemeClr val="accent1"/>
                </a:solidFill>
              </a:endParaRPr>
            </a:p>
          </p:txBody>
        </p:sp>
      </p:grpSp>
    </p:spTree>
    <p:extLst>
      <p:ext uri="{BB962C8B-B14F-4D97-AF65-F5344CB8AC3E}">
        <p14:creationId xmlns:p14="http://schemas.microsoft.com/office/powerpoint/2010/main" val="22706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anim calcmode="lin" valueType="num">
                                      <p:cBhvr>
                                        <p:cTn id="16" dur="1000" fill="hold"/>
                                        <p:tgtEl>
                                          <p:spTgt spid="56"/>
                                        </p:tgtEl>
                                        <p:attrNameLst>
                                          <p:attrName>ppt_x</p:attrName>
                                        </p:attrNameLst>
                                      </p:cBhvr>
                                      <p:tavLst>
                                        <p:tav tm="0">
                                          <p:val>
                                            <p:strVal val="#ppt_x"/>
                                          </p:val>
                                        </p:tav>
                                        <p:tav tm="100000">
                                          <p:val>
                                            <p:strVal val="#ppt_x"/>
                                          </p:val>
                                        </p:tav>
                                      </p:tavLst>
                                    </p:anim>
                                    <p:anim calcmode="lin" valueType="num">
                                      <p:cBhvr>
                                        <p:cTn id="17" dur="900" decel="100000" fill="hold"/>
                                        <p:tgtEl>
                                          <p:spTgt spid="5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anim calcmode="lin" valueType="num">
                                      <p:cBhvr>
                                        <p:cTn id="24" dur="1000" fill="hold"/>
                                        <p:tgtEl>
                                          <p:spTgt spid="61"/>
                                        </p:tgtEl>
                                        <p:attrNameLst>
                                          <p:attrName>ppt_x</p:attrName>
                                        </p:attrNameLst>
                                      </p:cBhvr>
                                      <p:tavLst>
                                        <p:tav tm="0">
                                          <p:val>
                                            <p:strVal val="#ppt_x"/>
                                          </p:val>
                                        </p:tav>
                                        <p:tav tm="100000">
                                          <p:val>
                                            <p:strVal val="#ppt_x"/>
                                          </p:val>
                                        </p:tav>
                                      </p:tavLst>
                                    </p:anim>
                                    <p:anim calcmode="lin" valueType="num">
                                      <p:cBhvr>
                                        <p:cTn id="25" dur="900" decel="100000" fill="hold"/>
                                        <p:tgtEl>
                                          <p:spTgt spid="6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1000"/>
                                        <p:tgtEl>
                                          <p:spTgt spid="54"/>
                                        </p:tgtEl>
                                      </p:cBhvr>
                                    </p:animEffect>
                                    <p:anim calcmode="lin" valueType="num">
                                      <p:cBhvr>
                                        <p:cTn id="32" dur="1000" fill="hold"/>
                                        <p:tgtEl>
                                          <p:spTgt spid="54"/>
                                        </p:tgtEl>
                                        <p:attrNameLst>
                                          <p:attrName>ppt_x</p:attrName>
                                        </p:attrNameLst>
                                      </p:cBhvr>
                                      <p:tavLst>
                                        <p:tav tm="0">
                                          <p:val>
                                            <p:strVal val="#ppt_x"/>
                                          </p:val>
                                        </p:tav>
                                        <p:tav tm="100000">
                                          <p:val>
                                            <p:strVal val="#ppt_x"/>
                                          </p:val>
                                        </p:tav>
                                      </p:tavLst>
                                    </p:anim>
                                    <p:anim calcmode="lin" valueType="num">
                                      <p:cBhvr>
                                        <p:cTn id="33" dur="900" decel="100000" fill="hold"/>
                                        <p:tgtEl>
                                          <p:spTgt spid="5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1000"/>
                                        <p:tgtEl>
                                          <p:spTgt spid="65"/>
                                        </p:tgtEl>
                                      </p:cBhvr>
                                    </p:animEffect>
                                    <p:anim calcmode="lin" valueType="num">
                                      <p:cBhvr>
                                        <p:cTn id="40" dur="1000" fill="hold"/>
                                        <p:tgtEl>
                                          <p:spTgt spid="65"/>
                                        </p:tgtEl>
                                        <p:attrNameLst>
                                          <p:attrName>ppt_x</p:attrName>
                                        </p:attrNameLst>
                                      </p:cBhvr>
                                      <p:tavLst>
                                        <p:tav tm="0">
                                          <p:val>
                                            <p:strVal val="#ppt_x"/>
                                          </p:val>
                                        </p:tav>
                                        <p:tav tm="100000">
                                          <p:val>
                                            <p:strVal val="#ppt_x"/>
                                          </p:val>
                                        </p:tav>
                                      </p:tavLst>
                                    </p:anim>
                                    <p:anim calcmode="lin" valueType="num">
                                      <p:cBhvr>
                                        <p:cTn id="41" dur="900" decel="100000" fill="hold"/>
                                        <p:tgtEl>
                                          <p:spTgt spid="6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1000"/>
                                        <p:tgtEl>
                                          <p:spTgt spid="38"/>
                                        </p:tgtEl>
                                      </p:cBhvr>
                                    </p:animEffect>
                                    <p:anim calcmode="lin" valueType="num">
                                      <p:cBhvr>
                                        <p:cTn id="48" dur="1000" fill="hold"/>
                                        <p:tgtEl>
                                          <p:spTgt spid="38"/>
                                        </p:tgtEl>
                                        <p:attrNameLst>
                                          <p:attrName>ppt_x</p:attrName>
                                        </p:attrNameLst>
                                      </p:cBhvr>
                                      <p:tavLst>
                                        <p:tav tm="0">
                                          <p:val>
                                            <p:strVal val="#ppt_x"/>
                                          </p:val>
                                        </p:tav>
                                        <p:tav tm="100000">
                                          <p:val>
                                            <p:strVal val="#ppt_x"/>
                                          </p:val>
                                        </p:tav>
                                      </p:tavLst>
                                    </p:anim>
                                    <p:anim calcmode="lin" valueType="num">
                                      <p:cBhvr>
                                        <p:cTn id="49" dur="900" decel="100000" fill="hold"/>
                                        <p:tgtEl>
                                          <p:spTgt spid="38"/>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31EC47-CEEC-4597-A3E1-D90B367A32F2}"/>
              </a:ext>
            </a:extLst>
          </p:cNvPr>
          <p:cNvPicPr>
            <a:picLocks noChangeAspect="1"/>
          </p:cNvPicPr>
          <p:nvPr/>
        </p:nvPicPr>
        <p:blipFill>
          <a:blip r:embed="rId3"/>
          <a:stretch>
            <a:fillRect/>
          </a:stretch>
        </p:blipFill>
        <p:spPr>
          <a:xfrm>
            <a:off x="339634" y="1094979"/>
            <a:ext cx="6750788" cy="3416061"/>
          </a:xfrm>
          <a:prstGeom prst="rect">
            <a:avLst/>
          </a:prstGeom>
        </p:spPr>
      </p:pic>
      <p:sp>
        <p:nvSpPr>
          <p:cNvPr id="12" name="TextBox 11"/>
          <p:cNvSpPr txBox="1"/>
          <p:nvPr/>
        </p:nvSpPr>
        <p:spPr>
          <a:xfrm>
            <a:off x="7376160" y="1094979"/>
            <a:ext cx="4580709" cy="5466076"/>
          </a:xfrm>
          <a:prstGeom prst="rect">
            <a:avLst/>
          </a:prstGeom>
          <a:noFill/>
        </p:spPr>
        <p:txBody>
          <a:bodyPr wrap="square" lIns="0" tIns="0" rIns="0" bIns="0" rtlCol="0">
            <a:noAutofit/>
          </a:bodyPr>
          <a:lstStyle/>
          <a:p>
            <a:r>
              <a:rPr lang="en-US" sz="1600" b="1">
                <a:solidFill>
                  <a:schemeClr val="accent1"/>
                </a:solidFill>
              </a:rPr>
              <a:t>Define Business Intent for Reclamation: </a:t>
            </a:r>
          </a:p>
          <a:p>
            <a:pPr marL="285750" indent="-285750">
              <a:buFont typeface="Arial" panose="020B0604020202020204" pitchFamily="34" charset="0"/>
              <a:buChar char="•"/>
            </a:pPr>
            <a:r>
              <a:rPr lang="en-US" sz="1600">
                <a:solidFill>
                  <a:srgbClr val="717074"/>
                </a:solidFill>
              </a:rPr>
              <a:t>Turn on or off cost savings on this dashboard. </a:t>
            </a:r>
          </a:p>
          <a:p>
            <a:pPr marL="285750" indent="-285750">
              <a:buFont typeface="Arial" panose="020B0604020202020204" pitchFamily="34" charset="0"/>
              <a:buChar char="•"/>
            </a:pPr>
            <a:r>
              <a:rPr lang="en-US" sz="1600">
                <a:solidFill>
                  <a:srgbClr val="717074"/>
                </a:solidFill>
              </a:rPr>
              <a:t>Specify your desired time requirements for reclamation</a:t>
            </a:r>
            <a:endParaRPr lang="en-US" sz="1600" b="1">
              <a:solidFill>
                <a:srgbClr val="717074"/>
              </a:solidFill>
            </a:endParaRPr>
          </a:p>
          <a:p>
            <a:endParaRPr lang="en-US" sz="1600" b="1">
              <a:solidFill>
                <a:schemeClr val="accent1"/>
              </a:solidFill>
            </a:endParaRPr>
          </a:p>
          <a:p>
            <a:r>
              <a:rPr lang="en-US" sz="1600" b="1">
                <a:solidFill>
                  <a:schemeClr val="accent1"/>
                </a:solidFill>
              </a:rPr>
              <a:t>Powered Off VMs</a:t>
            </a:r>
          </a:p>
          <a:p>
            <a:pPr marL="285750" indent="-285750">
              <a:buFont typeface="Arial" panose="020B0604020202020204" pitchFamily="34" charset="0"/>
              <a:buChar char="•"/>
            </a:pPr>
            <a:r>
              <a:rPr lang="en-US" sz="1600">
                <a:solidFill>
                  <a:srgbClr val="717074"/>
                </a:solidFill>
              </a:rPr>
              <a:t>VMs that have been continuously powered off during the defined period of time</a:t>
            </a:r>
          </a:p>
          <a:p>
            <a:endParaRPr lang="en-US" sz="1600" b="1">
              <a:solidFill>
                <a:schemeClr val="accent1"/>
              </a:solidFill>
            </a:endParaRPr>
          </a:p>
          <a:p>
            <a:r>
              <a:rPr lang="en-US" sz="1600" b="1">
                <a:solidFill>
                  <a:schemeClr val="accent1"/>
                </a:solidFill>
              </a:rPr>
              <a:t>Idle VMs</a:t>
            </a:r>
          </a:p>
          <a:p>
            <a:pPr marL="285750" indent="-285750">
              <a:buFont typeface="Arial" panose="020B0604020202020204" pitchFamily="34" charset="0"/>
              <a:buChar char="•"/>
            </a:pPr>
            <a:r>
              <a:rPr lang="en-US" sz="1600">
                <a:solidFill>
                  <a:srgbClr val="717074"/>
                </a:solidFill>
              </a:rPr>
              <a:t>VMs that have used no more than 100MHz CPU during the defined period of time</a:t>
            </a:r>
          </a:p>
          <a:p>
            <a:endParaRPr lang="en-US" sz="1600" b="1">
              <a:solidFill>
                <a:schemeClr val="accent1"/>
              </a:solidFill>
            </a:endParaRPr>
          </a:p>
          <a:p>
            <a:r>
              <a:rPr lang="en-US" sz="1600" b="1">
                <a:solidFill>
                  <a:schemeClr val="accent1"/>
                </a:solidFill>
              </a:rPr>
              <a:t>Snapshots</a:t>
            </a:r>
          </a:p>
          <a:p>
            <a:pPr marL="285750" indent="-285750">
              <a:buFont typeface="Arial" panose="020B0604020202020204" pitchFamily="34" charset="0"/>
              <a:buChar char="•"/>
            </a:pPr>
            <a:r>
              <a:rPr lang="en-US" sz="1600">
                <a:solidFill>
                  <a:srgbClr val="717074"/>
                </a:solidFill>
              </a:rPr>
              <a:t>VM snapshots that have existed for the entire defined period of time</a:t>
            </a:r>
          </a:p>
          <a:p>
            <a:endParaRPr lang="en-US" sz="1600" b="1">
              <a:solidFill>
                <a:schemeClr val="accent1"/>
              </a:solidFill>
            </a:endParaRPr>
          </a:p>
          <a:p>
            <a:r>
              <a:rPr lang="en-US" sz="1600" b="1">
                <a:solidFill>
                  <a:schemeClr val="accent1"/>
                </a:solidFill>
              </a:rPr>
              <a:t>Orphaned Disks</a:t>
            </a:r>
          </a:p>
          <a:p>
            <a:pPr marL="285750" indent="-285750">
              <a:buFont typeface="Arial" panose="020B0604020202020204" pitchFamily="34" charset="0"/>
              <a:buChar char="•"/>
            </a:pPr>
            <a:r>
              <a:rPr lang="en-US" sz="1600">
                <a:solidFill>
                  <a:srgbClr val="717074"/>
                </a:solidFill>
              </a:rPr>
              <a:t>VMDKs on datastores that aren’t connected to any registered VMs and have not been modified during the defined period of time</a:t>
            </a:r>
          </a:p>
          <a:p>
            <a:endParaRPr lang="en-US" sz="1600" b="1">
              <a:solidFill>
                <a:srgbClr val="0095D3"/>
              </a:solidFill>
            </a:endParaRPr>
          </a:p>
        </p:txBody>
      </p:sp>
      <p:sp>
        <p:nvSpPr>
          <p:cNvPr id="27" name="Rectangular Callout 26">
            <a:extLst>
              <a:ext uri="{FF2B5EF4-FFF2-40B4-BE49-F238E27FC236}">
                <a16:creationId xmlns:a16="http://schemas.microsoft.com/office/drawing/2014/main" id="{65E8D5D7-7BF7-AD4A-B891-21171CFAA557}"/>
              </a:ext>
            </a:extLst>
          </p:cNvPr>
          <p:cNvSpPr/>
          <p:nvPr/>
        </p:nvSpPr>
        <p:spPr>
          <a:xfrm>
            <a:off x="1590938" y="3131915"/>
            <a:ext cx="1114653" cy="815233"/>
          </a:xfrm>
          <a:prstGeom prst="wedgeRectCallout">
            <a:avLst>
              <a:gd name="adj1" fmla="val -22722"/>
              <a:gd name="adj2" fmla="val -84545"/>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t>Reclaim and Save</a:t>
            </a:r>
          </a:p>
        </p:txBody>
      </p:sp>
      <p:pic>
        <p:nvPicPr>
          <p:cNvPr id="5" name="Picture 4">
            <a:extLst>
              <a:ext uri="{FF2B5EF4-FFF2-40B4-BE49-F238E27FC236}">
                <a16:creationId xmlns:a16="http://schemas.microsoft.com/office/drawing/2014/main" id="{E9F92348-1E00-4DC7-BABF-CE3B122776AA}"/>
              </a:ext>
            </a:extLst>
          </p:cNvPr>
          <p:cNvPicPr>
            <a:picLocks noChangeAspect="1"/>
          </p:cNvPicPr>
          <p:nvPr/>
        </p:nvPicPr>
        <p:blipFill>
          <a:blip r:embed="rId4"/>
          <a:stretch>
            <a:fillRect/>
          </a:stretch>
        </p:blipFill>
        <p:spPr>
          <a:xfrm>
            <a:off x="3856368" y="4276432"/>
            <a:ext cx="3234054" cy="2270003"/>
          </a:xfrm>
          <a:prstGeom prst="rect">
            <a:avLst/>
          </a:prstGeom>
        </p:spPr>
      </p:pic>
      <p:sp>
        <p:nvSpPr>
          <p:cNvPr id="9" name="Rectangular Callout 26">
            <a:extLst>
              <a:ext uri="{FF2B5EF4-FFF2-40B4-BE49-F238E27FC236}">
                <a16:creationId xmlns:a16="http://schemas.microsoft.com/office/drawing/2014/main" id="{8EB09550-A94E-410D-BB2F-8B05515B663F}"/>
              </a:ext>
            </a:extLst>
          </p:cNvPr>
          <p:cNvSpPr/>
          <p:nvPr/>
        </p:nvSpPr>
        <p:spPr>
          <a:xfrm>
            <a:off x="1512561" y="5032236"/>
            <a:ext cx="1994697" cy="931025"/>
          </a:xfrm>
          <a:prstGeom prst="wedgeRectCallout">
            <a:avLst>
              <a:gd name="adj1" fmla="val 67872"/>
              <a:gd name="adj2" fmla="val -24349"/>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t>How long before VMs get flagged as Reclaimable</a:t>
            </a:r>
          </a:p>
        </p:txBody>
      </p:sp>
      <p:sp>
        <p:nvSpPr>
          <p:cNvPr id="6" name="Title 5">
            <a:extLst>
              <a:ext uri="{FF2B5EF4-FFF2-40B4-BE49-F238E27FC236}">
                <a16:creationId xmlns:a16="http://schemas.microsoft.com/office/drawing/2014/main" id="{AC369C43-137E-45A8-8A87-D89F0D087392}"/>
              </a:ext>
            </a:extLst>
          </p:cNvPr>
          <p:cNvSpPr>
            <a:spLocks noGrp="1"/>
          </p:cNvSpPr>
          <p:nvPr>
            <p:ph type="title"/>
          </p:nvPr>
        </p:nvSpPr>
        <p:spPr/>
        <p:txBody>
          <a:bodyPr/>
          <a:lstStyle/>
          <a:p>
            <a:r>
              <a:rPr lang="en-US"/>
              <a:t>Reclaim Capacity and Automate Cost Savings</a:t>
            </a:r>
          </a:p>
        </p:txBody>
      </p:sp>
    </p:spTree>
    <p:extLst>
      <p:ext uri="{BB962C8B-B14F-4D97-AF65-F5344CB8AC3E}">
        <p14:creationId xmlns:p14="http://schemas.microsoft.com/office/powerpoint/2010/main" val="40772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FDE0E3-BA02-4E87-8B72-A19646DC84F2}"/>
              </a:ext>
            </a:extLst>
          </p:cNvPr>
          <p:cNvPicPr>
            <a:picLocks noChangeAspect="1"/>
          </p:cNvPicPr>
          <p:nvPr/>
        </p:nvPicPr>
        <p:blipFill>
          <a:blip r:embed="rId2"/>
          <a:stretch>
            <a:fillRect/>
          </a:stretch>
        </p:blipFill>
        <p:spPr>
          <a:xfrm>
            <a:off x="430416" y="5366597"/>
            <a:ext cx="11369380" cy="1002434"/>
          </a:xfrm>
          <a:prstGeom prst="rect">
            <a:avLst/>
          </a:prstGeom>
        </p:spPr>
      </p:pic>
      <p:sp>
        <p:nvSpPr>
          <p:cNvPr id="22" name="Subtitle 21">
            <a:extLst>
              <a:ext uri="{FF2B5EF4-FFF2-40B4-BE49-F238E27FC236}">
                <a16:creationId xmlns:a16="http://schemas.microsoft.com/office/drawing/2014/main" id="{0C85CD02-4792-40DE-91EA-5C420FE7B579}"/>
              </a:ext>
            </a:extLst>
          </p:cNvPr>
          <p:cNvSpPr>
            <a:spLocks noGrp="1"/>
          </p:cNvSpPr>
          <p:nvPr>
            <p:ph type="subTitle" idx="10"/>
          </p:nvPr>
        </p:nvSpPr>
        <p:spPr/>
        <p:txBody>
          <a:bodyPr/>
          <a:lstStyle/>
          <a:p>
            <a:endParaRPr lang="en-US"/>
          </a:p>
        </p:txBody>
      </p:sp>
      <p:pic>
        <p:nvPicPr>
          <p:cNvPr id="23" name="Picture 22">
            <a:extLst>
              <a:ext uri="{FF2B5EF4-FFF2-40B4-BE49-F238E27FC236}">
                <a16:creationId xmlns:a16="http://schemas.microsoft.com/office/drawing/2014/main" id="{91A04B42-B39B-49E5-990C-2C4DF83E4E09}"/>
              </a:ext>
            </a:extLst>
          </p:cNvPr>
          <p:cNvPicPr>
            <a:picLocks noChangeAspect="1"/>
          </p:cNvPicPr>
          <p:nvPr/>
        </p:nvPicPr>
        <p:blipFill>
          <a:blip r:embed="rId3"/>
          <a:stretch>
            <a:fillRect/>
          </a:stretch>
        </p:blipFill>
        <p:spPr>
          <a:xfrm>
            <a:off x="5581439" y="1277380"/>
            <a:ext cx="6218357" cy="3861676"/>
          </a:xfrm>
          <a:prstGeom prst="rect">
            <a:avLst/>
          </a:prstGeom>
        </p:spPr>
      </p:pic>
      <p:sp>
        <p:nvSpPr>
          <p:cNvPr id="19" name="Content Placeholder 18">
            <a:extLst>
              <a:ext uri="{FF2B5EF4-FFF2-40B4-BE49-F238E27FC236}">
                <a16:creationId xmlns:a16="http://schemas.microsoft.com/office/drawing/2014/main" id="{432D0C43-10BC-44D7-BFF1-3A7D5C9090FE}"/>
              </a:ext>
            </a:extLst>
          </p:cNvPr>
          <p:cNvSpPr>
            <a:spLocks noGrp="1"/>
          </p:cNvSpPr>
          <p:nvPr>
            <p:ph sz="quarter" idx="14"/>
          </p:nvPr>
        </p:nvSpPr>
        <p:spPr>
          <a:xfrm>
            <a:off x="616505" y="1600201"/>
            <a:ext cx="4974000" cy="3657598"/>
          </a:xfrm>
        </p:spPr>
        <p:txBody>
          <a:bodyPr/>
          <a:lstStyle/>
          <a:p>
            <a:r>
              <a:rPr lang="en-US" b="1">
                <a:solidFill>
                  <a:schemeClr val="accent1"/>
                </a:solidFill>
              </a:rPr>
              <a:t>Orphaned Disks </a:t>
            </a:r>
            <a:r>
              <a:rPr lang="en-US"/>
              <a:t>are VMDKs that exists on a datastore that are not attached to any registered VMs</a:t>
            </a:r>
          </a:p>
          <a:p>
            <a:r>
              <a:rPr lang="en-US" b="1">
                <a:solidFill>
                  <a:schemeClr val="accent1"/>
                </a:solidFill>
              </a:rPr>
              <a:t>Orphaned Disks </a:t>
            </a:r>
            <a:r>
              <a:rPr lang="en-US"/>
              <a:t>visible on Reclaim page</a:t>
            </a:r>
          </a:p>
          <a:p>
            <a:r>
              <a:rPr lang="en-US" b="1">
                <a:solidFill>
                  <a:schemeClr val="accent1"/>
                </a:solidFill>
              </a:rPr>
              <a:t>Show Reclaimable Disk Space </a:t>
            </a:r>
            <a:r>
              <a:rPr lang="en-US"/>
              <a:t>and </a:t>
            </a:r>
            <a:r>
              <a:rPr lang="en-US" b="1">
                <a:solidFill>
                  <a:schemeClr val="accent1"/>
                </a:solidFill>
              </a:rPr>
              <a:t>Cost Savings </a:t>
            </a:r>
            <a:r>
              <a:rPr lang="en-US"/>
              <a:t>per month</a:t>
            </a:r>
          </a:p>
          <a:p>
            <a:r>
              <a:rPr lang="en-US" b="1">
                <a:solidFill>
                  <a:schemeClr val="accent1"/>
                </a:solidFill>
              </a:rPr>
              <a:t>Export</a:t>
            </a:r>
            <a:r>
              <a:rPr lang="en-US"/>
              <a:t> </a:t>
            </a:r>
            <a:r>
              <a:rPr lang="en-US" b="1">
                <a:solidFill>
                  <a:schemeClr val="accent1"/>
                </a:solidFill>
              </a:rPr>
              <a:t>Orphaned Disks </a:t>
            </a:r>
            <a:r>
              <a:rPr lang="en-US"/>
              <a:t>to </a:t>
            </a:r>
            <a:r>
              <a:rPr lang="en-US" b="1">
                <a:solidFill>
                  <a:schemeClr val="accent1"/>
                </a:solidFill>
              </a:rPr>
              <a:t>CSV</a:t>
            </a:r>
          </a:p>
          <a:p>
            <a:r>
              <a:rPr lang="en-US" b="1">
                <a:solidFill>
                  <a:schemeClr val="accent1"/>
                </a:solidFill>
              </a:rPr>
              <a:t>Last Modification Age </a:t>
            </a:r>
            <a:r>
              <a:rPr lang="en-US"/>
              <a:t>is file modification timestamp</a:t>
            </a:r>
          </a:p>
        </p:txBody>
      </p:sp>
      <p:sp>
        <p:nvSpPr>
          <p:cNvPr id="4" name="Title 3">
            <a:extLst>
              <a:ext uri="{FF2B5EF4-FFF2-40B4-BE49-F238E27FC236}">
                <a16:creationId xmlns:a16="http://schemas.microsoft.com/office/drawing/2014/main" id="{A21AA8F6-148D-441F-BB17-B4675DE53F30}"/>
              </a:ext>
            </a:extLst>
          </p:cNvPr>
          <p:cNvSpPr>
            <a:spLocks noGrp="1"/>
          </p:cNvSpPr>
          <p:nvPr>
            <p:ph type="title"/>
          </p:nvPr>
        </p:nvSpPr>
        <p:spPr/>
        <p:txBody>
          <a:bodyPr/>
          <a:lstStyle/>
          <a:p>
            <a:r>
              <a:rPr lang="en-US"/>
              <a:t>Reclaim: Orphaned Disks</a:t>
            </a:r>
          </a:p>
        </p:txBody>
      </p:sp>
      <p:sp>
        <p:nvSpPr>
          <p:cNvPr id="11" name="Rectangular Callout 10">
            <a:extLst>
              <a:ext uri="{FF2B5EF4-FFF2-40B4-BE49-F238E27FC236}">
                <a16:creationId xmlns:a16="http://schemas.microsoft.com/office/drawing/2014/main" id="{902F6EA0-37DD-4727-8A40-14CF8FF8F8AC}"/>
              </a:ext>
            </a:extLst>
          </p:cNvPr>
          <p:cNvSpPr/>
          <p:nvPr/>
        </p:nvSpPr>
        <p:spPr>
          <a:xfrm>
            <a:off x="9124132" y="3648006"/>
            <a:ext cx="1654880" cy="381000"/>
          </a:xfrm>
          <a:prstGeom prst="wedgeRectCallout">
            <a:avLst>
              <a:gd name="adj1" fmla="val -63413"/>
              <a:gd name="adj2" fmla="val 27188"/>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Orphaned Disks</a:t>
            </a:r>
          </a:p>
        </p:txBody>
      </p:sp>
      <p:sp>
        <p:nvSpPr>
          <p:cNvPr id="12" name="Rectangular Callout 10">
            <a:extLst>
              <a:ext uri="{FF2B5EF4-FFF2-40B4-BE49-F238E27FC236}">
                <a16:creationId xmlns:a16="http://schemas.microsoft.com/office/drawing/2014/main" id="{999B422F-2F29-4D60-88E2-96C43D077D62}"/>
              </a:ext>
            </a:extLst>
          </p:cNvPr>
          <p:cNvSpPr/>
          <p:nvPr/>
        </p:nvSpPr>
        <p:spPr>
          <a:xfrm>
            <a:off x="5760737" y="3429000"/>
            <a:ext cx="1654880" cy="381000"/>
          </a:xfrm>
          <a:prstGeom prst="wedgeRectCallout">
            <a:avLst>
              <a:gd name="adj1" fmla="val -7027"/>
              <a:gd name="adj2" fmla="val 110691"/>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Export to CSV</a:t>
            </a:r>
          </a:p>
        </p:txBody>
      </p:sp>
      <p:sp>
        <p:nvSpPr>
          <p:cNvPr id="13" name="Rectangular Callout 10">
            <a:extLst>
              <a:ext uri="{FF2B5EF4-FFF2-40B4-BE49-F238E27FC236}">
                <a16:creationId xmlns:a16="http://schemas.microsoft.com/office/drawing/2014/main" id="{8AEC448D-E7FB-4E25-B91D-10E5DE5BBBDA}"/>
              </a:ext>
            </a:extLst>
          </p:cNvPr>
          <p:cNvSpPr/>
          <p:nvPr/>
        </p:nvSpPr>
        <p:spPr>
          <a:xfrm>
            <a:off x="3935625" y="4876799"/>
            <a:ext cx="1654880" cy="381000"/>
          </a:xfrm>
          <a:prstGeom prst="wedgeRectCallout">
            <a:avLst>
              <a:gd name="adj1" fmla="val 15668"/>
              <a:gd name="adj2" fmla="val 104251"/>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CSV Export</a:t>
            </a:r>
          </a:p>
        </p:txBody>
      </p:sp>
      <p:sp>
        <p:nvSpPr>
          <p:cNvPr id="24" name="Rectangular Callout 10">
            <a:extLst>
              <a:ext uri="{FF2B5EF4-FFF2-40B4-BE49-F238E27FC236}">
                <a16:creationId xmlns:a16="http://schemas.microsoft.com/office/drawing/2014/main" id="{640345F5-2991-4419-AA33-E7F353B78CD9}"/>
              </a:ext>
            </a:extLst>
          </p:cNvPr>
          <p:cNvSpPr/>
          <p:nvPr/>
        </p:nvSpPr>
        <p:spPr>
          <a:xfrm>
            <a:off x="7827581" y="1986380"/>
            <a:ext cx="1654880" cy="508816"/>
          </a:xfrm>
          <a:prstGeom prst="wedgeRectCallout">
            <a:avLst>
              <a:gd name="adj1" fmla="val -92888"/>
              <a:gd name="adj2" fmla="val 21147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Reclaimable Orphaned Disks</a:t>
            </a:r>
          </a:p>
        </p:txBody>
      </p:sp>
      <p:sp>
        <p:nvSpPr>
          <p:cNvPr id="16" name="Rectangular Callout 10">
            <a:extLst>
              <a:ext uri="{FF2B5EF4-FFF2-40B4-BE49-F238E27FC236}">
                <a16:creationId xmlns:a16="http://schemas.microsoft.com/office/drawing/2014/main" id="{4B862276-4263-43BD-8ACB-B095CD60F751}"/>
              </a:ext>
            </a:extLst>
          </p:cNvPr>
          <p:cNvSpPr/>
          <p:nvPr/>
        </p:nvSpPr>
        <p:spPr>
          <a:xfrm>
            <a:off x="10024466" y="4147749"/>
            <a:ext cx="2164359" cy="369332"/>
          </a:xfrm>
          <a:prstGeom prst="wedgeRectCallout">
            <a:avLst>
              <a:gd name="adj1" fmla="val -18742"/>
              <a:gd name="adj2" fmla="val 76741"/>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File Modification Date</a:t>
            </a:r>
          </a:p>
        </p:txBody>
      </p:sp>
    </p:spTree>
    <p:extLst>
      <p:ext uri="{BB962C8B-B14F-4D97-AF65-F5344CB8AC3E}">
        <p14:creationId xmlns:p14="http://schemas.microsoft.com/office/powerpoint/2010/main" val="428713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F00C-6D69-4908-8F79-055DC0443D44}"/>
              </a:ext>
            </a:extLst>
          </p:cNvPr>
          <p:cNvSpPr>
            <a:spLocks noGrp="1"/>
          </p:cNvSpPr>
          <p:nvPr>
            <p:ph type="title"/>
          </p:nvPr>
        </p:nvSpPr>
        <p:spPr/>
        <p:txBody>
          <a:bodyPr/>
          <a:lstStyle/>
          <a:p>
            <a:r>
              <a:rPr lang="en-US"/>
              <a:t>Workload Optimization – Simplified Rightsizing</a:t>
            </a:r>
          </a:p>
        </p:txBody>
      </p:sp>
      <p:sp>
        <p:nvSpPr>
          <p:cNvPr id="3" name="Subtitle 2">
            <a:extLst>
              <a:ext uri="{FF2B5EF4-FFF2-40B4-BE49-F238E27FC236}">
                <a16:creationId xmlns:a16="http://schemas.microsoft.com/office/drawing/2014/main" id="{9F9BBE9A-2AB9-4157-B81A-53C919894DB7}"/>
              </a:ext>
            </a:extLst>
          </p:cNvPr>
          <p:cNvSpPr>
            <a:spLocks noGrp="1"/>
          </p:cNvSpPr>
          <p:nvPr>
            <p:ph type="subTitle" idx="10"/>
          </p:nvPr>
        </p:nvSpPr>
        <p:spPr/>
        <p:txBody>
          <a:bodyPr/>
          <a:lstStyle/>
          <a:p>
            <a:r>
              <a:rPr lang="en-US" dirty="0"/>
              <a:t>Because moving VMs can’t solve all your performance problems!</a:t>
            </a:r>
          </a:p>
        </p:txBody>
      </p:sp>
      <p:pic>
        <p:nvPicPr>
          <p:cNvPr id="6" name="Picture 5">
            <a:extLst>
              <a:ext uri="{FF2B5EF4-FFF2-40B4-BE49-F238E27FC236}">
                <a16:creationId xmlns:a16="http://schemas.microsoft.com/office/drawing/2014/main" id="{3EF1F9EB-5E7A-42C5-A9AD-B905FCD191F9}"/>
              </a:ext>
            </a:extLst>
          </p:cNvPr>
          <p:cNvPicPr>
            <a:picLocks noChangeAspect="1"/>
          </p:cNvPicPr>
          <p:nvPr/>
        </p:nvPicPr>
        <p:blipFill>
          <a:blip r:embed="rId3"/>
          <a:stretch>
            <a:fillRect/>
          </a:stretch>
        </p:blipFill>
        <p:spPr>
          <a:xfrm>
            <a:off x="3067050" y="1443236"/>
            <a:ext cx="8787086" cy="4630101"/>
          </a:xfrm>
          <a:prstGeom prst="rect">
            <a:avLst/>
          </a:prstGeom>
          <a:effectLst>
            <a:outerShdw blurRad="50800" dist="38100" dir="2700000" algn="tl" rotWithShape="0">
              <a:prstClr val="black">
                <a:alpha val="40000"/>
              </a:prstClr>
            </a:outerShdw>
          </a:effectLst>
        </p:spPr>
      </p:pic>
      <p:sp>
        <p:nvSpPr>
          <p:cNvPr id="7" name="Content Placeholder 1">
            <a:extLst>
              <a:ext uri="{FF2B5EF4-FFF2-40B4-BE49-F238E27FC236}">
                <a16:creationId xmlns:a16="http://schemas.microsoft.com/office/drawing/2014/main" id="{EBBDD812-A9D5-4EED-8471-7F37E9E4FE76}"/>
              </a:ext>
            </a:extLst>
          </p:cNvPr>
          <p:cNvSpPr txBox="1">
            <a:spLocks/>
          </p:cNvSpPr>
          <p:nvPr/>
        </p:nvSpPr>
        <p:spPr>
          <a:xfrm>
            <a:off x="276225" y="1443236"/>
            <a:ext cx="2790825" cy="46041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0" marR="0" lvl="0" indent="0" algn="l" defTabSz="914400" rtl="0" eaLnBrk="1" fontAlgn="auto" latinLnBrk="0" hangingPunct="1">
              <a:lnSpc>
                <a:spcPct val="90000"/>
              </a:lnSpc>
              <a:spcBef>
                <a:spcPts val="1800"/>
              </a:spcBef>
              <a:spcAft>
                <a:spcPts val="0"/>
              </a:spcAft>
              <a:buClr>
                <a:srgbClr val="717074">
                  <a:lumMod val="60000"/>
                  <a:lumOff val="40000"/>
                </a:srgbClr>
              </a:buClr>
              <a:buSzPct val="90000"/>
              <a:buFont typeface="Arial" panose="020B0604020202020204" pitchFamily="34" charset="0"/>
              <a:buChar char="​"/>
              <a:tabLst/>
              <a:defRPr/>
            </a:pPr>
            <a:r>
              <a:rPr kumimoji="0" lang="en-US" sz="1999" b="1" i="0" u="none" strike="noStrike" kern="1200" cap="none" spc="0" normalizeH="0" baseline="0" noProof="0" dirty="0">
                <a:ln>
                  <a:noFill/>
                </a:ln>
                <a:solidFill>
                  <a:srgbClr val="0095D3"/>
                </a:solidFill>
                <a:effectLst/>
                <a:uLnTx/>
                <a:uFillTx/>
                <a:latin typeface="Metropolis"/>
                <a:ea typeface="+mn-ea"/>
                <a:cs typeface="+mn-cs"/>
              </a:rPr>
              <a:t>Rightsizing UI</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Oversized and Undersized</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Launched from Optimize Performance left panel</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Uses the CDC header for context</a:t>
            </a:r>
          </a:p>
        </p:txBody>
      </p:sp>
    </p:spTree>
    <p:extLst>
      <p:ext uri="{BB962C8B-B14F-4D97-AF65-F5344CB8AC3E}">
        <p14:creationId xmlns:p14="http://schemas.microsoft.com/office/powerpoint/2010/main" val="220031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ight Arrow 164">
            <a:extLst>
              <a:ext uri="{FF2B5EF4-FFF2-40B4-BE49-F238E27FC236}">
                <a16:creationId xmlns:a16="http://schemas.microsoft.com/office/drawing/2014/main" id="{9BD65A7A-BF9C-92E0-9A21-6799C19071C1}"/>
              </a:ext>
            </a:extLst>
          </p:cNvPr>
          <p:cNvSpPr/>
          <p:nvPr/>
        </p:nvSpPr>
        <p:spPr>
          <a:xfrm rot="16200000">
            <a:off x="7342692" y="2903732"/>
            <a:ext cx="2876209" cy="29125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41032"/>
              </a:solidFill>
              <a:effectLst/>
              <a:uLnTx/>
              <a:uFillTx/>
              <a:latin typeface="Metropolis Light"/>
              <a:ea typeface="+mn-ea"/>
              <a:cs typeface="+mn-cs"/>
            </a:endParaRPr>
          </a:p>
        </p:txBody>
      </p:sp>
      <p:sp>
        <p:nvSpPr>
          <p:cNvPr id="166" name="Right Arrow 165">
            <a:extLst>
              <a:ext uri="{FF2B5EF4-FFF2-40B4-BE49-F238E27FC236}">
                <a16:creationId xmlns:a16="http://schemas.microsoft.com/office/drawing/2014/main" id="{1B9920E5-BBA4-C13B-B3F7-A5074C00F6FA}"/>
              </a:ext>
            </a:extLst>
          </p:cNvPr>
          <p:cNvSpPr/>
          <p:nvPr/>
        </p:nvSpPr>
        <p:spPr>
          <a:xfrm rot="16200000">
            <a:off x="2078757" y="2903732"/>
            <a:ext cx="2876209" cy="29125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41032"/>
              </a:solidFill>
              <a:effectLst/>
              <a:uLnTx/>
              <a:uFillTx/>
              <a:latin typeface="Metropolis Light"/>
              <a:ea typeface="+mn-ea"/>
              <a:cs typeface="+mn-cs"/>
            </a:endParaRPr>
          </a:p>
        </p:txBody>
      </p:sp>
      <p:sp>
        <p:nvSpPr>
          <p:cNvPr id="87" name="Rectangle 86">
            <a:extLst>
              <a:ext uri="{FF2B5EF4-FFF2-40B4-BE49-F238E27FC236}">
                <a16:creationId xmlns:a16="http://schemas.microsoft.com/office/drawing/2014/main" id="{5B34376B-F6CA-423E-9B2B-7FBD64B6B1C1}"/>
              </a:ext>
            </a:extLst>
          </p:cNvPr>
          <p:cNvSpPr/>
          <p:nvPr/>
        </p:nvSpPr>
        <p:spPr>
          <a:xfrm>
            <a:off x="874570" y="4497505"/>
            <a:ext cx="5178561" cy="1957980"/>
          </a:xfrm>
          <a:prstGeom prst="rect">
            <a:avLst/>
          </a:prstGeom>
          <a:solidFill>
            <a:schemeClr val="bg1"/>
          </a:solidFill>
          <a:ln w="15875">
            <a:gradFill>
              <a:gsLst>
                <a:gs pos="0">
                  <a:schemeClr val="accent3"/>
                </a:gs>
                <a:gs pos="100000">
                  <a:schemeClr val="accent3">
                    <a:alpha val="0"/>
                  </a:schemeClr>
                </a:gs>
              </a:gsLst>
              <a:lin ang="5400000" scaled="1"/>
            </a:gra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200" tIns="24324" rIns="91200" bIns="0" numCol="1" spcCol="0" rtlCol="0" fromWordArt="0" anchor="ctr" anchorCtr="0" forceAA="0" compatLnSpc="1">
            <a:prstTxWarp prst="textNoShape">
              <a:avLst/>
            </a:prstTxWarp>
            <a:noAutofit/>
          </a:bodyPr>
          <a:lstStyle/>
          <a:p>
            <a:pPr marL="0" marR="0" lvl="0" indent="0" algn="ctr" defTabSz="911705" rtl="0" eaLnBrk="1" fontAlgn="auto" latinLnBrk="0" hangingPunct="1">
              <a:lnSpc>
                <a:spcPct val="100000"/>
              </a:lnSpc>
              <a:spcBef>
                <a:spcPts val="0"/>
              </a:spcBef>
              <a:spcAft>
                <a:spcPts val="216"/>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grpSp>
        <p:nvGrpSpPr>
          <p:cNvPr id="105" name="Group 104">
            <a:extLst>
              <a:ext uri="{FF2B5EF4-FFF2-40B4-BE49-F238E27FC236}">
                <a16:creationId xmlns:a16="http://schemas.microsoft.com/office/drawing/2014/main" id="{A7F691E4-A940-4DEE-A9B1-B4CF2EF307C0}"/>
              </a:ext>
            </a:extLst>
          </p:cNvPr>
          <p:cNvGrpSpPr/>
          <p:nvPr/>
        </p:nvGrpSpPr>
        <p:grpSpPr>
          <a:xfrm>
            <a:off x="1011545" y="3697119"/>
            <a:ext cx="4863129" cy="2690137"/>
            <a:chOff x="1010484" y="3697258"/>
            <a:chExt cx="4865663" cy="2691539"/>
          </a:xfrm>
        </p:grpSpPr>
        <p:sp>
          <p:nvSpPr>
            <p:cNvPr id="1233" name="!! on prem bkg">
              <a:extLst>
                <a:ext uri="{FF2B5EF4-FFF2-40B4-BE49-F238E27FC236}">
                  <a16:creationId xmlns:a16="http://schemas.microsoft.com/office/drawing/2014/main" id="{BC2DDED8-1BA8-DCE5-20E9-B686CFDF079E}"/>
                </a:ext>
              </a:extLst>
            </p:cNvPr>
            <p:cNvSpPr/>
            <p:nvPr/>
          </p:nvSpPr>
          <p:spPr>
            <a:xfrm>
              <a:off x="1010484" y="3709593"/>
              <a:ext cx="955515" cy="2664670"/>
            </a:xfrm>
            <a:prstGeom prst="rect">
              <a:avLst/>
            </a:prstGeom>
            <a:gradFill>
              <a:gsLst>
                <a:gs pos="88000">
                  <a:srgbClr val="001559"/>
                </a:gs>
                <a:gs pos="56000">
                  <a:srgbClr val="001559">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44" tIns="39572" rIns="79144" bIns="39572" numCol="1" spcCol="0" rtlCol="0" fromWordArt="0" anchor="ctr" anchorCtr="0" forceAA="0" compatLnSpc="1">
              <a:prstTxWarp prst="textNoShape">
                <a:avLst/>
              </a:prstTxWarp>
              <a:noAutofit/>
            </a:bodyPr>
            <a:lstStyle/>
            <a:p>
              <a:pPr marL="0" marR="0" lvl="0" indent="0" algn="ctr" defTabSz="791837"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prstClr val="white"/>
                </a:solidFill>
                <a:effectLst/>
                <a:uLnTx/>
                <a:uFillTx/>
                <a:latin typeface="Metropolis"/>
                <a:ea typeface="+mn-ea"/>
                <a:cs typeface="+mn-cs"/>
              </a:endParaRPr>
            </a:p>
          </p:txBody>
        </p:sp>
        <p:sp>
          <p:nvSpPr>
            <p:cNvPr id="1181" name="!! silo 4">
              <a:extLst>
                <a:ext uri="{FF2B5EF4-FFF2-40B4-BE49-F238E27FC236}">
                  <a16:creationId xmlns:a16="http://schemas.microsoft.com/office/drawing/2014/main" id="{FF534DDB-C32E-9E3E-8861-7473BCF2AD9A}"/>
                </a:ext>
              </a:extLst>
            </p:cNvPr>
            <p:cNvSpPr/>
            <p:nvPr/>
          </p:nvSpPr>
          <p:spPr>
            <a:xfrm>
              <a:off x="4920632" y="3707738"/>
              <a:ext cx="955515" cy="2666526"/>
            </a:xfrm>
            <a:prstGeom prst="rect">
              <a:avLst/>
            </a:prstGeom>
            <a:gradFill>
              <a:gsLst>
                <a:gs pos="88000">
                  <a:srgbClr val="001559"/>
                </a:gs>
                <a:gs pos="56000">
                  <a:srgbClr val="001559">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44" tIns="39572" rIns="79144" bIns="39572" numCol="1" spcCol="0" rtlCol="0" fromWordArt="0" anchor="ctr" anchorCtr="0" forceAA="0" compatLnSpc="1">
              <a:prstTxWarp prst="textNoShape">
                <a:avLst/>
              </a:prstTxWarp>
              <a:noAutofit/>
            </a:bodyPr>
            <a:lstStyle/>
            <a:p>
              <a:pPr marL="0" marR="0" lvl="0" indent="0" algn="ctr" defTabSz="791837"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prstClr val="white"/>
                </a:solidFill>
                <a:effectLst/>
                <a:uLnTx/>
                <a:uFillTx/>
                <a:latin typeface="Metropolis"/>
                <a:ea typeface="+mn-ea"/>
                <a:cs typeface="+mn-cs"/>
              </a:endParaRPr>
            </a:p>
          </p:txBody>
        </p:sp>
        <p:sp>
          <p:nvSpPr>
            <p:cNvPr id="1164" name="!! silo 3">
              <a:extLst>
                <a:ext uri="{FF2B5EF4-FFF2-40B4-BE49-F238E27FC236}">
                  <a16:creationId xmlns:a16="http://schemas.microsoft.com/office/drawing/2014/main" id="{BF7A93F3-6EAD-B936-FF1E-694783F09D44}"/>
                </a:ext>
              </a:extLst>
            </p:cNvPr>
            <p:cNvSpPr/>
            <p:nvPr/>
          </p:nvSpPr>
          <p:spPr>
            <a:xfrm>
              <a:off x="3938019" y="3710846"/>
              <a:ext cx="955515" cy="2663417"/>
            </a:xfrm>
            <a:prstGeom prst="rect">
              <a:avLst/>
            </a:prstGeom>
            <a:gradFill>
              <a:gsLst>
                <a:gs pos="88000">
                  <a:srgbClr val="001559"/>
                </a:gs>
                <a:gs pos="56000">
                  <a:srgbClr val="001559">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44" tIns="39572" rIns="79144" bIns="39572" numCol="1" spcCol="0" rtlCol="0" fromWordArt="0" anchor="ctr" anchorCtr="0" forceAA="0" compatLnSpc="1">
              <a:prstTxWarp prst="textNoShape">
                <a:avLst/>
              </a:prstTxWarp>
              <a:noAutofit/>
            </a:bodyPr>
            <a:lstStyle/>
            <a:p>
              <a:pPr marL="0" marR="0" lvl="0" indent="0" algn="ctr" defTabSz="791837"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prstClr val="white"/>
                </a:solidFill>
                <a:effectLst/>
                <a:uLnTx/>
                <a:uFillTx/>
                <a:latin typeface="Metropolis"/>
                <a:ea typeface="+mn-ea"/>
                <a:cs typeface="+mn-cs"/>
              </a:endParaRPr>
            </a:p>
          </p:txBody>
        </p:sp>
        <p:sp>
          <p:nvSpPr>
            <p:cNvPr id="1026" name="!! silo 10">
              <a:extLst>
                <a:ext uri="{FF2B5EF4-FFF2-40B4-BE49-F238E27FC236}">
                  <a16:creationId xmlns:a16="http://schemas.microsoft.com/office/drawing/2014/main" id="{DBA37F4E-0DF0-FDC9-8DA4-33654F91D403}"/>
                </a:ext>
              </a:extLst>
            </p:cNvPr>
            <p:cNvSpPr/>
            <p:nvPr/>
          </p:nvSpPr>
          <p:spPr>
            <a:xfrm>
              <a:off x="2965558" y="3699992"/>
              <a:ext cx="955515" cy="2674271"/>
            </a:xfrm>
            <a:prstGeom prst="rect">
              <a:avLst/>
            </a:prstGeom>
            <a:gradFill>
              <a:gsLst>
                <a:gs pos="88000">
                  <a:srgbClr val="001559"/>
                </a:gs>
                <a:gs pos="56000">
                  <a:srgbClr val="001559">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44" tIns="39572" rIns="79144" bIns="39572" numCol="1" spcCol="0" rtlCol="0" fromWordArt="0" anchor="ctr" anchorCtr="0" forceAA="0" compatLnSpc="1">
              <a:prstTxWarp prst="textNoShape">
                <a:avLst/>
              </a:prstTxWarp>
              <a:noAutofit/>
            </a:bodyPr>
            <a:lstStyle/>
            <a:p>
              <a:pPr marL="0" marR="0" lvl="0" indent="0" algn="ctr" defTabSz="791837"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prstClr val="white"/>
                </a:solidFill>
                <a:effectLst/>
                <a:uLnTx/>
                <a:uFillTx/>
                <a:latin typeface="Metropolis"/>
                <a:ea typeface="+mn-ea"/>
                <a:cs typeface="+mn-cs"/>
              </a:endParaRPr>
            </a:p>
          </p:txBody>
        </p:sp>
        <p:sp>
          <p:nvSpPr>
            <p:cNvPr id="92" name="!! silo 8">
              <a:extLst>
                <a:ext uri="{FF2B5EF4-FFF2-40B4-BE49-F238E27FC236}">
                  <a16:creationId xmlns:a16="http://schemas.microsoft.com/office/drawing/2014/main" id="{7D73CF81-4171-169A-46C3-27082CA22265}"/>
                </a:ext>
              </a:extLst>
            </p:cNvPr>
            <p:cNvSpPr/>
            <p:nvPr/>
          </p:nvSpPr>
          <p:spPr>
            <a:xfrm>
              <a:off x="1988021" y="3697258"/>
              <a:ext cx="955515" cy="2677005"/>
            </a:xfrm>
            <a:prstGeom prst="rect">
              <a:avLst/>
            </a:prstGeom>
            <a:gradFill>
              <a:gsLst>
                <a:gs pos="88000">
                  <a:srgbClr val="001559"/>
                </a:gs>
                <a:gs pos="56000">
                  <a:srgbClr val="001559">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44" tIns="39572" rIns="79144" bIns="39572" numCol="1" spcCol="0" rtlCol="0" fromWordArt="0" anchor="ctr" anchorCtr="0" forceAA="0" compatLnSpc="1">
              <a:prstTxWarp prst="textNoShape">
                <a:avLst/>
              </a:prstTxWarp>
              <a:noAutofit/>
            </a:bodyPr>
            <a:lstStyle/>
            <a:p>
              <a:pPr marL="0" marR="0" lvl="0" indent="0" algn="ctr" defTabSz="791837"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prstClr val="white"/>
                </a:solidFill>
                <a:effectLst/>
                <a:uLnTx/>
                <a:uFillTx/>
                <a:latin typeface="Metropolis"/>
                <a:ea typeface="+mn-ea"/>
                <a:cs typeface="+mn-cs"/>
              </a:endParaRPr>
            </a:p>
          </p:txBody>
        </p:sp>
        <p:grpSp>
          <p:nvGrpSpPr>
            <p:cNvPr id="104" name="Group 103">
              <a:extLst>
                <a:ext uri="{FF2B5EF4-FFF2-40B4-BE49-F238E27FC236}">
                  <a16:creationId xmlns:a16="http://schemas.microsoft.com/office/drawing/2014/main" id="{57C7B559-3532-4FD6-95EF-8FBDCDD950A3}"/>
                </a:ext>
              </a:extLst>
            </p:cNvPr>
            <p:cNvGrpSpPr/>
            <p:nvPr/>
          </p:nvGrpSpPr>
          <p:grpSpPr>
            <a:xfrm>
              <a:off x="1161879" y="5748643"/>
              <a:ext cx="4647159" cy="640154"/>
              <a:chOff x="1161879" y="5748643"/>
              <a:chExt cx="4647159" cy="640154"/>
            </a:xfrm>
          </p:grpSpPr>
          <p:sp>
            <p:nvSpPr>
              <p:cNvPr id="1236" name="!! Private Cloud">
                <a:extLst>
                  <a:ext uri="{FF2B5EF4-FFF2-40B4-BE49-F238E27FC236}">
                    <a16:creationId xmlns:a16="http://schemas.microsoft.com/office/drawing/2014/main" id="{57C9C85A-749F-9C2B-DB73-D63CD583171D}"/>
                  </a:ext>
                </a:extLst>
              </p:cNvPr>
              <p:cNvSpPr/>
              <p:nvPr/>
            </p:nvSpPr>
            <p:spPr>
              <a:xfrm>
                <a:off x="1161879" y="5847712"/>
                <a:ext cx="662849" cy="362021"/>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chemeClr val="accent3"/>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1237" name="TextBox 1236">
                <a:extLst>
                  <a:ext uri="{FF2B5EF4-FFF2-40B4-BE49-F238E27FC236}">
                    <a16:creationId xmlns:a16="http://schemas.microsoft.com/office/drawing/2014/main" id="{C658B1DF-8806-218C-0A01-739FE7FFF8A9}"/>
                  </a:ext>
                </a:extLst>
              </p:cNvPr>
              <p:cNvSpPr txBox="1"/>
              <p:nvPr/>
            </p:nvSpPr>
            <p:spPr>
              <a:xfrm>
                <a:off x="1188327" y="6018845"/>
                <a:ext cx="640685" cy="164532"/>
              </a:xfrm>
              <a:prstGeom prst="rect">
                <a:avLst/>
              </a:prstGeom>
              <a:noFill/>
            </p:spPr>
            <p:txBody>
              <a:bodyPr wrap="square" lIns="0" tIns="0" rIns="0" bIns="0" rtlCol="0">
                <a:spAutoFit/>
              </a:bodyPr>
              <a:lstStyle/>
              <a:p>
                <a:pPr marL="0" marR="0" lvl="0" indent="0" algn="ctr" defTabSz="791599" rtl="0" eaLnBrk="1" fontAlgn="auto" latinLnBrk="0" hangingPunct="1">
                  <a:lnSpc>
                    <a:spcPct val="95000"/>
                  </a:lnSpc>
                  <a:spcBef>
                    <a:spcPts val="0"/>
                  </a:spcBef>
                  <a:spcAft>
                    <a:spcPts val="0"/>
                  </a:spcAft>
                  <a:buClrTx/>
                  <a:buSzTx/>
                  <a:buFontTx/>
                  <a:buNone/>
                  <a:tabLst/>
                  <a:defRPr/>
                </a:pPr>
                <a:r>
                  <a:rPr kumimoji="0" lang="en-US" sz="563" b="0" i="0" u="none" strike="noStrike" kern="1200" cap="none" spc="-17" normalizeH="0" baseline="0" noProof="0">
                    <a:ln>
                      <a:noFill/>
                    </a:ln>
                    <a:solidFill>
                      <a:srgbClr val="FFFFFF"/>
                    </a:solidFill>
                    <a:effectLst/>
                    <a:uLnTx/>
                    <a:uFillTx/>
                    <a:latin typeface="Metropolis"/>
                    <a:ea typeface="+mn-ea"/>
                    <a:cs typeface="+mn-cs"/>
                  </a:rPr>
                  <a:t>PRIVATE </a:t>
                </a:r>
                <a:br>
                  <a:rPr kumimoji="0" lang="en-US" sz="563" b="0" i="0" u="none" strike="noStrike" kern="1200" cap="none" spc="-17" normalizeH="0" baseline="0" noProof="0">
                    <a:ln>
                      <a:noFill/>
                    </a:ln>
                    <a:solidFill>
                      <a:srgbClr val="FFFFFF"/>
                    </a:solidFill>
                    <a:effectLst/>
                    <a:uLnTx/>
                    <a:uFillTx/>
                    <a:latin typeface="Metropolis"/>
                    <a:ea typeface="+mn-ea"/>
                    <a:cs typeface="+mn-cs"/>
                  </a:rPr>
                </a:br>
                <a:endParaRPr kumimoji="0" lang="en-US" sz="563" b="0" i="0" u="none" strike="noStrike" kern="1200" cap="none" spc="-17" normalizeH="0" baseline="0" noProof="0">
                  <a:ln>
                    <a:noFill/>
                  </a:ln>
                  <a:solidFill>
                    <a:srgbClr val="FFFFFF"/>
                  </a:solidFill>
                  <a:effectLst/>
                  <a:uLnTx/>
                  <a:uFillTx/>
                  <a:latin typeface="Metropolis"/>
                  <a:ea typeface="+mn-ea"/>
                  <a:cs typeface="+mn-cs"/>
                </a:endParaRPr>
              </a:p>
            </p:txBody>
          </p:sp>
          <p:sp>
            <p:nvSpPr>
              <p:cNvPr id="1184" name="TextBox 1183">
                <a:extLst>
                  <a:ext uri="{FF2B5EF4-FFF2-40B4-BE49-F238E27FC236}">
                    <a16:creationId xmlns:a16="http://schemas.microsoft.com/office/drawing/2014/main" id="{83A99E14-55C6-DBAB-9467-B4E2C60A8CE7}"/>
                  </a:ext>
                </a:extLst>
              </p:cNvPr>
              <p:cNvSpPr txBox="1"/>
              <p:nvPr/>
            </p:nvSpPr>
            <p:spPr>
              <a:xfrm>
                <a:off x="5143302" y="6044937"/>
                <a:ext cx="501909" cy="101310"/>
              </a:xfrm>
              <a:prstGeom prst="rect">
                <a:avLst/>
              </a:prstGeom>
              <a:noFill/>
              <a:ln w="8652" cap="flat">
                <a:noFill/>
                <a:prstDash val="solid"/>
                <a:miter/>
              </a:ln>
              <a:effectLst/>
            </p:spPr>
            <p:txBody>
              <a:bodyPr wrap="square" lIns="0" tIns="0" rIns="0" bIns="0" rtlCol="0">
                <a:spAutoFit/>
              </a:bodyPr>
              <a:lstStyle/>
              <a:p>
                <a:pPr marL="0" marR="0" lvl="0" indent="0" algn="ctr" defTabSz="791599" rtl="0" eaLnBrk="1" fontAlgn="auto" latinLnBrk="0" hangingPunct="1">
                  <a:lnSpc>
                    <a:spcPct val="95000"/>
                  </a:lnSpc>
                  <a:spcBef>
                    <a:spcPts val="0"/>
                  </a:spcBef>
                  <a:spcAft>
                    <a:spcPts val="0"/>
                  </a:spcAft>
                  <a:buClrTx/>
                  <a:buSzTx/>
                  <a:buFontTx/>
                  <a:buNone/>
                  <a:tabLst/>
                  <a:defRPr/>
                </a:pPr>
                <a:r>
                  <a:rPr kumimoji="0" lang="en-US" sz="693" b="0" i="0" u="none" strike="noStrike" kern="1200" cap="none" spc="-17" normalizeH="0" baseline="0" noProof="0">
                    <a:ln>
                      <a:noFill/>
                    </a:ln>
                    <a:solidFill>
                      <a:srgbClr val="FFFFFF"/>
                    </a:solidFill>
                    <a:effectLst/>
                    <a:uLnTx/>
                    <a:uFillTx/>
                    <a:latin typeface="Metropolis"/>
                    <a:ea typeface="+mn-ea"/>
                    <a:cs typeface="+mn-cs"/>
                  </a:rPr>
                  <a:t>EDGE</a:t>
                </a:r>
              </a:p>
            </p:txBody>
          </p:sp>
          <p:pic>
            <p:nvPicPr>
              <p:cNvPr id="1185" name="Graphic 1184">
                <a:extLst>
                  <a:ext uri="{FF2B5EF4-FFF2-40B4-BE49-F238E27FC236}">
                    <a16:creationId xmlns:a16="http://schemas.microsoft.com/office/drawing/2014/main" id="{549A0E53-7A02-6642-1F49-B161DC62D8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4725" y="5748643"/>
                <a:ext cx="824313" cy="640154"/>
              </a:xfrm>
              <a:prstGeom prst="rect">
                <a:avLst/>
              </a:prstGeom>
            </p:spPr>
          </p:pic>
          <p:sp>
            <p:nvSpPr>
              <p:cNvPr id="1167" name="!! Private Cloud">
                <a:extLst>
                  <a:ext uri="{FF2B5EF4-FFF2-40B4-BE49-F238E27FC236}">
                    <a16:creationId xmlns:a16="http://schemas.microsoft.com/office/drawing/2014/main" id="{A5902FB3-4A93-F2DA-F33E-55D8CB1235C7}"/>
                  </a:ext>
                </a:extLst>
              </p:cNvPr>
              <p:cNvSpPr/>
              <p:nvPr/>
            </p:nvSpPr>
            <p:spPr>
              <a:xfrm>
                <a:off x="4087929" y="5842502"/>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0060EA"/>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1168" name="TextBox 1167">
                <a:extLst>
                  <a:ext uri="{FF2B5EF4-FFF2-40B4-BE49-F238E27FC236}">
                    <a16:creationId xmlns:a16="http://schemas.microsoft.com/office/drawing/2014/main" id="{73EBAB94-9CA6-8641-6756-25CB51631225}"/>
                  </a:ext>
                </a:extLst>
              </p:cNvPr>
              <p:cNvSpPr txBox="1"/>
              <p:nvPr/>
            </p:nvSpPr>
            <p:spPr>
              <a:xfrm>
                <a:off x="4143350" y="6018847"/>
                <a:ext cx="550291" cy="163762"/>
              </a:xfrm>
              <a:prstGeom prst="rect">
                <a:avLst/>
              </a:prstGeom>
              <a:noFill/>
              <a:ln>
                <a:noFill/>
              </a:ln>
            </p:spPr>
            <p:txBody>
              <a:bodyPr wrap="square" lIns="0" tIns="0" rIns="0" bIns="0" rtlCol="0">
                <a:spAutoFit/>
              </a:bodyPr>
              <a:lstStyle/>
              <a:p>
                <a:pPr marL="0" marR="0" lvl="0" indent="0" algn="ctr" defTabSz="791599" rtl="0" eaLnBrk="1" fontAlgn="auto" latinLnBrk="0" hangingPunct="1">
                  <a:lnSpc>
                    <a:spcPct val="95000"/>
                  </a:lnSpc>
                  <a:spcBef>
                    <a:spcPts val="0"/>
                  </a:spcBef>
                  <a:spcAft>
                    <a:spcPts val="0"/>
                  </a:spcAft>
                  <a:buClrTx/>
                  <a:buSzTx/>
                  <a:buFontTx/>
                  <a:buNone/>
                  <a:tabLst/>
                  <a:defRPr/>
                </a:pPr>
                <a:r>
                  <a:rPr kumimoji="0" lang="en-US" sz="560" b="0" i="0" u="none" strike="noStrike" kern="1200" cap="none" spc="-17" normalizeH="0" baseline="0" noProof="0">
                    <a:ln>
                      <a:noFill/>
                    </a:ln>
                    <a:solidFill>
                      <a:srgbClr val="FFFFFF"/>
                    </a:solidFill>
                    <a:effectLst/>
                    <a:uLnTx/>
                    <a:uFillTx/>
                    <a:latin typeface="Metropolis"/>
                    <a:ea typeface="+mn-ea"/>
                    <a:cs typeface="+mn-cs"/>
                  </a:rPr>
                  <a:t>TELCO </a:t>
                </a:r>
                <a:br>
                  <a:rPr kumimoji="0" lang="en-US" sz="560" b="0" i="0" u="none" strike="noStrike" kern="1200" cap="none" spc="-17" normalizeH="0" baseline="0" noProof="0">
                    <a:ln>
                      <a:noFill/>
                    </a:ln>
                    <a:solidFill>
                      <a:srgbClr val="FFFFFF"/>
                    </a:solidFill>
                    <a:effectLst/>
                    <a:uLnTx/>
                    <a:uFillTx/>
                    <a:latin typeface="Metropolis"/>
                    <a:ea typeface="+mn-ea"/>
                    <a:cs typeface="+mn-cs"/>
                  </a:rPr>
                </a:br>
                <a:endParaRPr kumimoji="0" lang="en-US" sz="560" b="0" i="0" u="none" strike="noStrike" kern="1200" cap="none" spc="-17" normalizeH="0" baseline="0" noProof="0">
                  <a:ln>
                    <a:noFill/>
                  </a:ln>
                  <a:solidFill>
                    <a:srgbClr val="FFFFFF"/>
                  </a:solidFill>
                  <a:effectLst/>
                  <a:uLnTx/>
                  <a:uFillTx/>
                  <a:latin typeface="Metropolis"/>
                  <a:ea typeface="+mn-ea"/>
                  <a:cs typeface="+mn-cs"/>
                </a:endParaRPr>
              </a:p>
            </p:txBody>
          </p:sp>
          <p:sp>
            <p:nvSpPr>
              <p:cNvPr id="1031" name="!! Private Cloud">
                <a:extLst>
                  <a:ext uri="{FF2B5EF4-FFF2-40B4-BE49-F238E27FC236}">
                    <a16:creationId xmlns:a16="http://schemas.microsoft.com/office/drawing/2014/main" id="{74F9CC1D-1541-9BB9-1708-7DB33AFF1AA9}"/>
                  </a:ext>
                </a:extLst>
              </p:cNvPr>
              <p:cNvSpPr/>
              <p:nvPr/>
            </p:nvSpPr>
            <p:spPr>
              <a:xfrm>
                <a:off x="3115732" y="5842502"/>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D96981"/>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1037" name="TextBox 1036">
                <a:extLst>
                  <a:ext uri="{FF2B5EF4-FFF2-40B4-BE49-F238E27FC236}">
                    <a16:creationId xmlns:a16="http://schemas.microsoft.com/office/drawing/2014/main" id="{7617477C-FD7E-0E91-1B7D-F77D364181F5}"/>
                  </a:ext>
                </a:extLst>
              </p:cNvPr>
              <p:cNvSpPr txBox="1"/>
              <p:nvPr/>
            </p:nvSpPr>
            <p:spPr>
              <a:xfrm>
                <a:off x="3196734" y="6018847"/>
                <a:ext cx="550291" cy="81882"/>
              </a:xfrm>
              <a:prstGeom prst="rect">
                <a:avLst/>
              </a:prstGeom>
              <a:noFill/>
            </p:spPr>
            <p:txBody>
              <a:bodyPr wrap="square" lIns="0" tIns="0" rIns="0" bIns="0" rtlCol="0">
                <a:spAutoFit/>
              </a:bodyPr>
              <a:lstStyle/>
              <a:p>
                <a:pPr marL="0" marR="0" lvl="0" indent="0" algn="ctr" defTabSz="791599" rtl="0" eaLnBrk="1" fontAlgn="auto" latinLnBrk="0" hangingPunct="1">
                  <a:lnSpc>
                    <a:spcPct val="95000"/>
                  </a:lnSpc>
                  <a:spcBef>
                    <a:spcPts val="0"/>
                  </a:spcBef>
                  <a:spcAft>
                    <a:spcPts val="0"/>
                  </a:spcAft>
                  <a:buClrTx/>
                  <a:buSzTx/>
                  <a:buFontTx/>
                  <a:buNone/>
                  <a:tabLst/>
                  <a:defRPr/>
                </a:pPr>
                <a:r>
                  <a:rPr kumimoji="0" lang="en-US" sz="560" b="0" i="0" u="none" strike="noStrike" kern="1200" cap="none" spc="-17" normalizeH="0" baseline="0" noProof="0">
                    <a:ln>
                      <a:noFill/>
                    </a:ln>
                    <a:solidFill>
                      <a:srgbClr val="FFFFFF"/>
                    </a:solidFill>
                    <a:effectLst/>
                    <a:uLnTx/>
                    <a:uFillTx/>
                    <a:latin typeface="Metropolis"/>
                    <a:ea typeface="+mn-ea"/>
                    <a:cs typeface="+mn-cs"/>
                  </a:rPr>
                  <a:t>SOVEREIGN</a:t>
                </a:r>
              </a:p>
            </p:txBody>
          </p:sp>
          <p:sp>
            <p:nvSpPr>
              <p:cNvPr id="95" name="!! Private Cloud">
                <a:extLst>
                  <a:ext uri="{FF2B5EF4-FFF2-40B4-BE49-F238E27FC236}">
                    <a16:creationId xmlns:a16="http://schemas.microsoft.com/office/drawing/2014/main" id="{C83C43CF-C42D-14D4-CDA7-841E9731C9B1}"/>
                  </a:ext>
                </a:extLst>
              </p:cNvPr>
              <p:cNvSpPr/>
              <p:nvPr/>
            </p:nvSpPr>
            <p:spPr>
              <a:xfrm>
                <a:off x="2119635" y="5842500"/>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0060E9"/>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sp>
            <p:nvSpPr>
              <p:cNvPr id="96" name="TextBox 95">
                <a:extLst>
                  <a:ext uri="{FF2B5EF4-FFF2-40B4-BE49-F238E27FC236}">
                    <a16:creationId xmlns:a16="http://schemas.microsoft.com/office/drawing/2014/main" id="{6AB4F1FE-424C-F326-E4FB-1893127D3833}"/>
                  </a:ext>
                </a:extLst>
              </p:cNvPr>
              <p:cNvSpPr txBox="1"/>
              <p:nvPr/>
            </p:nvSpPr>
            <p:spPr>
              <a:xfrm>
                <a:off x="2173145" y="6018845"/>
                <a:ext cx="640685" cy="164532"/>
              </a:xfrm>
              <a:prstGeom prst="rect">
                <a:avLst/>
              </a:prstGeom>
              <a:noFill/>
            </p:spPr>
            <p:txBody>
              <a:bodyPr wrap="square" lIns="0" tIns="0" rIns="0" bIns="0" rtlCol="0">
                <a:spAutoFit/>
              </a:bodyPr>
              <a:lstStyle/>
              <a:p>
                <a:pPr marL="0" marR="0" lvl="0" indent="0" algn="ctr" defTabSz="791599" rtl="0" eaLnBrk="1" fontAlgn="auto" latinLnBrk="0" hangingPunct="1">
                  <a:lnSpc>
                    <a:spcPct val="95000"/>
                  </a:lnSpc>
                  <a:spcBef>
                    <a:spcPts val="0"/>
                  </a:spcBef>
                  <a:spcAft>
                    <a:spcPts val="0"/>
                  </a:spcAft>
                  <a:buClrTx/>
                  <a:buSzTx/>
                  <a:buFontTx/>
                  <a:buNone/>
                  <a:tabLst/>
                  <a:defRPr/>
                </a:pPr>
                <a:r>
                  <a:rPr kumimoji="0" lang="en-US" sz="563" b="0" i="0" u="none" strike="noStrike" kern="1200" cap="none" spc="-17" normalizeH="0" baseline="0" noProof="0">
                    <a:ln>
                      <a:noFill/>
                    </a:ln>
                    <a:solidFill>
                      <a:srgbClr val="FFFFFF"/>
                    </a:solidFill>
                    <a:effectLst/>
                    <a:uLnTx/>
                    <a:uFillTx/>
                    <a:latin typeface="Metropolis"/>
                    <a:ea typeface="+mn-ea"/>
                    <a:cs typeface="+mn-cs"/>
                  </a:rPr>
                  <a:t>PARTNER </a:t>
                </a:r>
                <a:br>
                  <a:rPr kumimoji="0" lang="en-US" sz="563" b="0" i="0" u="none" strike="noStrike" kern="1200" cap="none" spc="-17" normalizeH="0" baseline="0" noProof="0">
                    <a:ln>
                      <a:noFill/>
                    </a:ln>
                    <a:solidFill>
                      <a:srgbClr val="FFFFFF"/>
                    </a:solidFill>
                    <a:effectLst/>
                    <a:uLnTx/>
                    <a:uFillTx/>
                    <a:latin typeface="Metropolis"/>
                    <a:ea typeface="+mn-ea"/>
                    <a:cs typeface="+mn-cs"/>
                  </a:rPr>
                </a:br>
                <a:endParaRPr kumimoji="0" lang="en-US" sz="563" b="0" i="0" u="none" strike="noStrike" kern="1200" cap="none" spc="-17" normalizeH="0" baseline="0" noProof="0">
                  <a:ln>
                    <a:noFill/>
                  </a:ln>
                  <a:solidFill>
                    <a:srgbClr val="FFFFFF"/>
                  </a:solidFill>
                  <a:effectLst/>
                  <a:uLnTx/>
                  <a:uFillTx/>
                  <a:latin typeface="Metropolis"/>
                  <a:ea typeface="+mn-ea"/>
                  <a:cs typeface="+mn-cs"/>
                </a:endParaRPr>
              </a:p>
            </p:txBody>
          </p:sp>
        </p:grpSp>
      </p:grpSp>
      <p:sp>
        <p:nvSpPr>
          <p:cNvPr id="2" name="Rectangle 1">
            <a:extLst>
              <a:ext uri="{FF2B5EF4-FFF2-40B4-BE49-F238E27FC236}">
                <a16:creationId xmlns:a16="http://schemas.microsoft.com/office/drawing/2014/main" id="{262D7275-36D9-8361-03DC-4B56806761F9}"/>
              </a:ext>
            </a:extLst>
          </p:cNvPr>
          <p:cNvSpPr/>
          <p:nvPr/>
        </p:nvSpPr>
        <p:spPr>
          <a:xfrm>
            <a:off x="452131" y="436067"/>
            <a:ext cx="11304410" cy="1111096"/>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300" normalizeH="0" baseline="0" noProof="0">
              <a:ln>
                <a:noFill/>
              </a:ln>
              <a:solidFill>
                <a:srgbClr val="1F9EAC"/>
              </a:solidFill>
              <a:effectLst/>
              <a:uLnTx/>
              <a:uFillTx/>
              <a:latin typeface="Metropolis Light"/>
              <a:ea typeface="+mn-ea"/>
              <a:cs typeface="+mn-cs"/>
            </a:endParaRPr>
          </a:p>
        </p:txBody>
      </p:sp>
      <p:grpSp>
        <p:nvGrpSpPr>
          <p:cNvPr id="68" name="Group 67">
            <a:extLst>
              <a:ext uri="{FF2B5EF4-FFF2-40B4-BE49-F238E27FC236}">
                <a16:creationId xmlns:a16="http://schemas.microsoft.com/office/drawing/2014/main" id="{89D05D2E-A76E-B694-EE99-E4A2735254C9}"/>
              </a:ext>
            </a:extLst>
          </p:cNvPr>
          <p:cNvGrpSpPr/>
          <p:nvPr/>
        </p:nvGrpSpPr>
        <p:grpSpPr>
          <a:xfrm>
            <a:off x="5390760" y="823521"/>
            <a:ext cx="1591880" cy="484128"/>
            <a:chOff x="6372656" y="831954"/>
            <a:chExt cx="1592710" cy="484380"/>
          </a:xfrm>
        </p:grpSpPr>
        <p:sp>
          <p:nvSpPr>
            <p:cNvPr id="7" name="TextBox 6">
              <a:extLst>
                <a:ext uri="{FF2B5EF4-FFF2-40B4-BE49-F238E27FC236}">
                  <a16:creationId xmlns:a16="http://schemas.microsoft.com/office/drawing/2014/main" id="{5B300C69-06A5-8DBA-B7C5-DC670DEB8258}"/>
                </a:ext>
              </a:extLst>
            </p:cNvPr>
            <p:cNvSpPr txBox="1"/>
            <p:nvPr/>
          </p:nvSpPr>
          <p:spPr>
            <a:xfrm>
              <a:off x="6836422" y="981859"/>
              <a:ext cx="1128944" cy="215444"/>
            </a:xfrm>
            <a:prstGeom prst="rect">
              <a:avLst/>
            </a:prstGeom>
            <a:noFill/>
          </p:spPr>
          <p:txBody>
            <a:bodyPr wrap="square" lIns="91344" tIns="0" rIns="0" bIns="0" rtlCol="0" anchor="t">
              <a:spAutoFit/>
            </a:bodyPr>
            <a:lstStyle/>
            <a:p>
              <a:pPr marL="0" marR="0" lvl="0" indent="0" algn="l" defTabSz="91303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Replatform</a:t>
              </a:r>
            </a:p>
          </p:txBody>
        </p:sp>
        <p:grpSp>
          <p:nvGrpSpPr>
            <p:cNvPr id="10" name="Group 9">
              <a:extLst>
                <a:ext uri="{FF2B5EF4-FFF2-40B4-BE49-F238E27FC236}">
                  <a16:creationId xmlns:a16="http://schemas.microsoft.com/office/drawing/2014/main" id="{B445E9BE-D36E-8E70-23C5-D1646D99141C}"/>
                </a:ext>
              </a:extLst>
            </p:cNvPr>
            <p:cNvGrpSpPr>
              <a:grpSpLocks noChangeAspect="1"/>
            </p:cNvGrpSpPr>
            <p:nvPr/>
          </p:nvGrpSpPr>
          <p:grpSpPr>
            <a:xfrm>
              <a:off x="6372656" y="831954"/>
              <a:ext cx="484380" cy="484380"/>
              <a:chOff x="9737961" y="3775234"/>
              <a:chExt cx="1828959" cy="1828959"/>
            </a:xfrm>
          </p:grpSpPr>
          <p:sp>
            <p:nvSpPr>
              <p:cNvPr id="11" name="Oval 10">
                <a:extLst>
                  <a:ext uri="{FF2B5EF4-FFF2-40B4-BE49-F238E27FC236}">
                    <a16:creationId xmlns:a16="http://schemas.microsoft.com/office/drawing/2014/main" id="{015440D0-6CDC-A205-1FCB-E84764D25237}"/>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Metropolis Light"/>
                  <a:ea typeface="+mn-ea"/>
                  <a:cs typeface="+mn-cs"/>
                </a:endParaRPr>
              </a:p>
            </p:txBody>
          </p:sp>
          <p:sp>
            <p:nvSpPr>
              <p:cNvPr id="12" name="Graphic 91">
                <a:extLst>
                  <a:ext uri="{FF2B5EF4-FFF2-40B4-BE49-F238E27FC236}">
                    <a16:creationId xmlns:a16="http://schemas.microsoft.com/office/drawing/2014/main" id="{9FC5E2BE-0396-311E-70CF-B0AA51DE9FBA}"/>
                  </a:ext>
                </a:extLst>
              </p:cNvPr>
              <p:cNvSpPr/>
              <p:nvPr/>
            </p:nvSpPr>
            <p:spPr>
              <a:xfrm>
                <a:off x="10009646" y="4142396"/>
                <a:ext cx="1238450" cy="1066164"/>
              </a:xfrm>
              <a:custGeom>
                <a:avLst/>
                <a:gdLst>
                  <a:gd name="connsiteX0" fmla="*/ 1238363 w 1238448"/>
                  <a:gd name="connsiteY0" fmla="*/ 489843 h 1066164"/>
                  <a:gd name="connsiteX1" fmla="*/ 1049392 w 1238448"/>
                  <a:gd name="connsiteY1" fmla="*/ 705538 h 1066164"/>
                  <a:gd name="connsiteX2" fmla="*/ 1045088 w 1238448"/>
                  <a:gd name="connsiteY2" fmla="*/ 705438 h 1066164"/>
                  <a:gd name="connsiteX3" fmla="*/ 1024169 w 1238448"/>
                  <a:gd name="connsiteY3" fmla="*/ 705338 h 1066164"/>
                  <a:gd name="connsiteX4" fmla="*/ 790458 w 1238448"/>
                  <a:gd name="connsiteY4" fmla="*/ 705939 h 1066164"/>
                  <a:gd name="connsiteX5" fmla="*/ 790458 w 1238448"/>
                  <a:gd name="connsiteY5" fmla="*/ 673409 h 1066164"/>
                  <a:gd name="connsiteX6" fmla="*/ 1024169 w 1238448"/>
                  <a:gd name="connsiteY6" fmla="*/ 672809 h 1066164"/>
                  <a:gd name="connsiteX7" fmla="*/ 1045789 w 1238448"/>
                  <a:gd name="connsiteY7" fmla="*/ 672909 h 1066164"/>
                  <a:gd name="connsiteX8" fmla="*/ 1049392 w 1238448"/>
                  <a:gd name="connsiteY8" fmla="*/ 672909 h 1066164"/>
                  <a:gd name="connsiteX9" fmla="*/ 1205934 w 1238448"/>
                  <a:gd name="connsiteY9" fmla="*/ 489043 h 1066164"/>
                  <a:gd name="connsiteX10" fmla="*/ 1063705 w 1238448"/>
                  <a:gd name="connsiteY10" fmla="*/ 297769 h 1066164"/>
                  <a:gd name="connsiteX11" fmla="*/ 1036881 w 1238448"/>
                  <a:gd name="connsiteY11" fmla="*/ 295167 h 1066164"/>
                  <a:gd name="connsiteX12" fmla="*/ 1034478 w 1238448"/>
                  <a:gd name="connsiteY12" fmla="*/ 268343 h 1066164"/>
                  <a:gd name="connsiteX13" fmla="*/ 805471 w 1238448"/>
                  <a:gd name="connsiteY13" fmla="*/ 32630 h 1066164"/>
                  <a:gd name="connsiteX14" fmla="*/ 799666 w 1238448"/>
                  <a:gd name="connsiteY14" fmla="*/ 32529 h 1066164"/>
                  <a:gd name="connsiteX15" fmla="*/ 582269 w 1238448"/>
                  <a:gd name="connsiteY15" fmla="*/ 192574 h 1066164"/>
                  <a:gd name="connsiteX16" fmla="*/ 569558 w 1238448"/>
                  <a:gd name="connsiteY16" fmla="*/ 225504 h 1066164"/>
                  <a:gd name="connsiteX17" fmla="*/ 537829 w 1238448"/>
                  <a:gd name="connsiteY17" fmla="*/ 210090 h 1066164"/>
                  <a:gd name="connsiteX18" fmla="*/ 458657 w 1238448"/>
                  <a:gd name="connsiteY18" fmla="*/ 191173 h 1066164"/>
                  <a:gd name="connsiteX19" fmla="*/ 453953 w 1238448"/>
                  <a:gd name="connsiteY19" fmla="*/ 191073 h 1066164"/>
                  <a:gd name="connsiteX20" fmla="*/ 262880 w 1238448"/>
                  <a:gd name="connsiteY20" fmla="*/ 347414 h 1066164"/>
                  <a:gd name="connsiteX21" fmla="*/ 255674 w 1238448"/>
                  <a:gd name="connsiteY21" fmla="*/ 381145 h 1066164"/>
                  <a:gd name="connsiteX22" fmla="*/ 222444 w 1238448"/>
                  <a:gd name="connsiteY22" fmla="*/ 371937 h 1066164"/>
                  <a:gd name="connsiteX23" fmla="*/ 185710 w 1238448"/>
                  <a:gd name="connsiteY23" fmla="*/ 366732 h 1066164"/>
                  <a:gd name="connsiteX24" fmla="*/ 181907 w 1238448"/>
                  <a:gd name="connsiteY24" fmla="*/ 366732 h 1066164"/>
                  <a:gd name="connsiteX25" fmla="*/ 32972 w 1238448"/>
                  <a:gd name="connsiteY25" fmla="*/ 512964 h 1066164"/>
                  <a:gd name="connsiteX26" fmla="*/ 190915 w 1238448"/>
                  <a:gd name="connsiteY26" fmla="*/ 675211 h 1066164"/>
                  <a:gd name="connsiteX27" fmla="*/ 211334 w 1238448"/>
                  <a:gd name="connsiteY27" fmla="*/ 675311 h 1066164"/>
                  <a:gd name="connsiteX28" fmla="*/ 476373 w 1238448"/>
                  <a:gd name="connsiteY28" fmla="*/ 674610 h 1066164"/>
                  <a:gd name="connsiteX29" fmla="*/ 476373 w 1238448"/>
                  <a:gd name="connsiteY29" fmla="*/ 707140 h 1066164"/>
                  <a:gd name="connsiteX30" fmla="*/ 211334 w 1238448"/>
                  <a:gd name="connsiteY30" fmla="*/ 707840 h 1066164"/>
                  <a:gd name="connsiteX31" fmla="*/ 190014 w 1238448"/>
                  <a:gd name="connsiteY31" fmla="*/ 707740 h 1066164"/>
                  <a:gd name="connsiteX32" fmla="*/ 42 w 1238448"/>
                  <a:gd name="connsiteY32" fmla="*/ 512264 h 1066164"/>
                  <a:gd name="connsiteX33" fmla="*/ 181507 w 1238448"/>
                  <a:gd name="connsiteY33" fmla="*/ 334202 h 1066164"/>
                  <a:gd name="connsiteX34" fmla="*/ 185911 w 1238448"/>
                  <a:gd name="connsiteY34" fmla="*/ 334303 h 1066164"/>
                  <a:gd name="connsiteX35" fmla="*/ 230651 w 1238448"/>
                  <a:gd name="connsiteY35" fmla="*/ 340708 h 1066164"/>
                  <a:gd name="connsiteX36" fmla="*/ 453553 w 1238448"/>
                  <a:gd name="connsiteY36" fmla="*/ 158644 h 1066164"/>
                  <a:gd name="connsiteX37" fmla="*/ 459158 w 1238448"/>
                  <a:gd name="connsiteY37" fmla="*/ 158744 h 1066164"/>
                  <a:gd name="connsiteX38" fmla="*/ 551642 w 1238448"/>
                  <a:gd name="connsiteY38" fmla="*/ 180864 h 1066164"/>
                  <a:gd name="connsiteX39" fmla="*/ 799566 w 1238448"/>
                  <a:gd name="connsiteY39" fmla="*/ 0 h 1066164"/>
                  <a:gd name="connsiteX40" fmla="*/ 806172 w 1238448"/>
                  <a:gd name="connsiteY40" fmla="*/ 100 h 1066164"/>
                  <a:gd name="connsiteX41" fmla="*/ 1066708 w 1238448"/>
                  <a:gd name="connsiteY41" fmla="*/ 265440 h 1066164"/>
                  <a:gd name="connsiteX42" fmla="*/ 1238363 w 1238448"/>
                  <a:gd name="connsiteY42" fmla="*/ 489843 h 1066164"/>
                  <a:gd name="connsiteX43" fmla="*/ 550641 w 1238448"/>
                  <a:gd name="connsiteY43" fmla="*/ 901716 h 1066164"/>
                  <a:gd name="connsiteX44" fmla="*/ 583170 w 1238448"/>
                  <a:gd name="connsiteY44" fmla="*/ 869186 h 1066164"/>
                  <a:gd name="connsiteX45" fmla="*/ 583170 w 1238448"/>
                  <a:gd name="connsiteY45" fmla="*/ 479033 h 1066164"/>
                  <a:gd name="connsiteX46" fmla="*/ 627710 w 1238448"/>
                  <a:gd name="connsiteY46" fmla="*/ 479033 h 1066164"/>
                  <a:gd name="connsiteX47" fmla="*/ 566855 w 1238448"/>
                  <a:gd name="connsiteY47" fmla="*/ 373738 h 1066164"/>
                  <a:gd name="connsiteX48" fmla="*/ 506000 w 1238448"/>
                  <a:gd name="connsiteY48" fmla="*/ 479033 h 1066164"/>
                  <a:gd name="connsiteX49" fmla="*/ 550541 w 1238448"/>
                  <a:gd name="connsiteY49" fmla="*/ 479033 h 1066164"/>
                  <a:gd name="connsiteX50" fmla="*/ 550541 w 1238448"/>
                  <a:gd name="connsiteY50" fmla="*/ 901716 h 1066164"/>
                  <a:gd name="connsiteX51" fmla="*/ 732005 w 1238448"/>
                  <a:gd name="connsiteY51" fmla="*/ 960869 h 1066164"/>
                  <a:gd name="connsiteX52" fmla="*/ 732005 w 1238448"/>
                  <a:gd name="connsiteY52" fmla="*/ 538287 h 1066164"/>
                  <a:gd name="connsiteX53" fmla="*/ 699475 w 1238448"/>
                  <a:gd name="connsiteY53" fmla="*/ 570816 h 1066164"/>
                  <a:gd name="connsiteX54" fmla="*/ 699475 w 1238448"/>
                  <a:gd name="connsiteY54" fmla="*/ 960869 h 1066164"/>
                  <a:gd name="connsiteX55" fmla="*/ 654935 w 1238448"/>
                  <a:gd name="connsiteY55" fmla="*/ 960869 h 1066164"/>
                  <a:gd name="connsiteX56" fmla="*/ 715790 w 1238448"/>
                  <a:gd name="connsiteY56" fmla="*/ 1066165 h 1066164"/>
                  <a:gd name="connsiteX57" fmla="*/ 776645 w 1238448"/>
                  <a:gd name="connsiteY57" fmla="*/ 960869 h 1066164"/>
                  <a:gd name="connsiteX58" fmla="*/ 732005 w 1238448"/>
                  <a:gd name="connsiteY58" fmla="*/ 960869 h 106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38448" h="1066164">
                    <a:moveTo>
                      <a:pt x="1238363" y="489843"/>
                    </a:moveTo>
                    <a:cubicBezTo>
                      <a:pt x="1235761" y="609451"/>
                      <a:pt x="1151184" y="705538"/>
                      <a:pt x="1049392" y="705538"/>
                    </a:cubicBezTo>
                    <a:cubicBezTo>
                      <a:pt x="1047991" y="705538"/>
                      <a:pt x="1046589" y="705538"/>
                      <a:pt x="1045088" y="705438"/>
                    </a:cubicBezTo>
                    <a:cubicBezTo>
                      <a:pt x="1042686" y="705438"/>
                      <a:pt x="1035479" y="705338"/>
                      <a:pt x="1024169" y="705338"/>
                    </a:cubicBezTo>
                    <a:cubicBezTo>
                      <a:pt x="984834" y="705338"/>
                      <a:pt x="896053" y="705638"/>
                      <a:pt x="790458" y="705939"/>
                    </a:cubicBezTo>
                    <a:lnTo>
                      <a:pt x="790458" y="673409"/>
                    </a:lnTo>
                    <a:cubicBezTo>
                      <a:pt x="895453" y="673009"/>
                      <a:pt x="984934" y="672809"/>
                      <a:pt x="1024169" y="672809"/>
                    </a:cubicBezTo>
                    <a:cubicBezTo>
                      <a:pt x="1035880" y="672809"/>
                      <a:pt x="1043286" y="672809"/>
                      <a:pt x="1045789" y="672909"/>
                    </a:cubicBezTo>
                    <a:cubicBezTo>
                      <a:pt x="1047090" y="672909"/>
                      <a:pt x="1048291" y="672909"/>
                      <a:pt x="1049392" y="672909"/>
                    </a:cubicBezTo>
                    <a:cubicBezTo>
                      <a:pt x="1133468" y="672909"/>
                      <a:pt x="1203632" y="590434"/>
                      <a:pt x="1205934" y="489043"/>
                    </a:cubicBezTo>
                    <a:cubicBezTo>
                      <a:pt x="1208436" y="389552"/>
                      <a:pt x="1145979" y="305577"/>
                      <a:pt x="1063705" y="297769"/>
                    </a:cubicBezTo>
                    <a:lnTo>
                      <a:pt x="1036881" y="295167"/>
                    </a:lnTo>
                    <a:lnTo>
                      <a:pt x="1034478" y="268343"/>
                    </a:lnTo>
                    <a:cubicBezTo>
                      <a:pt x="1022468" y="136824"/>
                      <a:pt x="924079" y="35432"/>
                      <a:pt x="805471" y="32630"/>
                    </a:cubicBezTo>
                    <a:cubicBezTo>
                      <a:pt x="803469" y="32529"/>
                      <a:pt x="801568" y="32529"/>
                      <a:pt x="799666" y="32529"/>
                    </a:cubicBezTo>
                    <a:cubicBezTo>
                      <a:pt x="705281" y="32529"/>
                      <a:pt x="620003" y="95386"/>
                      <a:pt x="582269" y="192574"/>
                    </a:cubicBezTo>
                    <a:lnTo>
                      <a:pt x="569558" y="225504"/>
                    </a:lnTo>
                    <a:lnTo>
                      <a:pt x="537829" y="210090"/>
                    </a:lnTo>
                    <a:cubicBezTo>
                      <a:pt x="513607" y="198279"/>
                      <a:pt x="486883" y="191974"/>
                      <a:pt x="458657" y="191173"/>
                    </a:cubicBezTo>
                    <a:cubicBezTo>
                      <a:pt x="457156" y="191173"/>
                      <a:pt x="455555" y="191073"/>
                      <a:pt x="453953" y="191073"/>
                    </a:cubicBezTo>
                    <a:cubicBezTo>
                      <a:pt x="362671" y="191073"/>
                      <a:pt x="282298" y="256832"/>
                      <a:pt x="262880" y="347414"/>
                    </a:cubicBezTo>
                    <a:lnTo>
                      <a:pt x="255674" y="381145"/>
                    </a:lnTo>
                    <a:lnTo>
                      <a:pt x="222444" y="371937"/>
                    </a:lnTo>
                    <a:cubicBezTo>
                      <a:pt x="210933" y="368734"/>
                      <a:pt x="198622" y="367032"/>
                      <a:pt x="185710" y="366732"/>
                    </a:cubicBezTo>
                    <a:cubicBezTo>
                      <a:pt x="184309" y="366732"/>
                      <a:pt x="183108" y="366732"/>
                      <a:pt x="181907" y="366732"/>
                    </a:cubicBezTo>
                    <a:cubicBezTo>
                      <a:pt x="101734" y="366732"/>
                      <a:pt x="34874" y="432391"/>
                      <a:pt x="32972" y="512964"/>
                    </a:cubicBezTo>
                    <a:cubicBezTo>
                      <a:pt x="31071" y="594037"/>
                      <a:pt x="107840" y="672909"/>
                      <a:pt x="190915" y="675211"/>
                    </a:cubicBezTo>
                    <a:cubicBezTo>
                      <a:pt x="193117" y="675211"/>
                      <a:pt x="200224" y="675311"/>
                      <a:pt x="211334" y="675311"/>
                    </a:cubicBezTo>
                    <a:cubicBezTo>
                      <a:pt x="254673" y="675311"/>
                      <a:pt x="358166" y="675011"/>
                      <a:pt x="476373" y="674610"/>
                    </a:cubicBezTo>
                    <a:lnTo>
                      <a:pt x="476373" y="707140"/>
                    </a:lnTo>
                    <a:cubicBezTo>
                      <a:pt x="357466" y="707540"/>
                      <a:pt x="254773" y="707840"/>
                      <a:pt x="211334" y="707840"/>
                    </a:cubicBezTo>
                    <a:cubicBezTo>
                      <a:pt x="199923" y="707840"/>
                      <a:pt x="192517" y="707840"/>
                      <a:pt x="190014" y="707740"/>
                    </a:cubicBezTo>
                    <a:cubicBezTo>
                      <a:pt x="89423" y="705038"/>
                      <a:pt x="-2260" y="612955"/>
                      <a:pt x="42" y="512264"/>
                    </a:cubicBezTo>
                    <a:cubicBezTo>
                      <a:pt x="2345" y="413074"/>
                      <a:pt x="83218" y="334202"/>
                      <a:pt x="181507" y="334202"/>
                    </a:cubicBezTo>
                    <a:cubicBezTo>
                      <a:pt x="183008" y="334202"/>
                      <a:pt x="184509" y="334202"/>
                      <a:pt x="185911" y="334303"/>
                    </a:cubicBezTo>
                    <a:cubicBezTo>
                      <a:pt x="201325" y="334603"/>
                      <a:pt x="216438" y="336705"/>
                      <a:pt x="230651" y="340708"/>
                    </a:cubicBezTo>
                    <a:cubicBezTo>
                      <a:pt x="253071" y="236114"/>
                      <a:pt x="344554" y="158644"/>
                      <a:pt x="453553" y="158644"/>
                    </a:cubicBezTo>
                    <a:cubicBezTo>
                      <a:pt x="455455" y="158644"/>
                      <a:pt x="457356" y="158644"/>
                      <a:pt x="459158" y="158744"/>
                    </a:cubicBezTo>
                    <a:cubicBezTo>
                      <a:pt x="492388" y="159644"/>
                      <a:pt x="523516" y="167251"/>
                      <a:pt x="551642" y="180864"/>
                    </a:cubicBezTo>
                    <a:cubicBezTo>
                      <a:pt x="593079" y="74367"/>
                      <a:pt x="688766" y="0"/>
                      <a:pt x="799566" y="0"/>
                    </a:cubicBezTo>
                    <a:cubicBezTo>
                      <a:pt x="801768" y="0"/>
                      <a:pt x="803970" y="0"/>
                      <a:pt x="806172" y="100"/>
                    </a:cubicBezTo>
                    <a:cubicBezTo>
                      <a:pt x="943096" y="3403"/>
                      <a:pt x="1053396" y="119008"/>
                      <a:pt x="1066708" y="265440"/>
                    </a:cubicBezTo>
                    <a:cubicBezTo>
                      <a:pt x="1165197" y="274849"/>
                      <a:pt x="1241366" y="372137"/>
                      <a:pt x="1238363" y="489843"/>
                    </a:cubicBezTo>
                    <a:close/>
                    <a:moveTo>
                      <a:pt x="550641" y="901716"/>
                    </a:moveTo>
                    <a:lnTo>
                      <a:pt x="583170" y="869186"/>
                    </a:lnTo>
                    <a:lnTo>
                      <a:pt x="583170" y="479033"/>
                    </a:lnTo>
                    <a:lnTo>
                      <a:pt x="627710" y="479033"/>
                    </a:lnTo>
                    <a:lnTo>
                      <a:pt x="566855" y="373738"/>
                    </a:lnTo>
                    <a:lnTo>
                      <a:pt x="506000" y="479033"/>
                    </a:lnTo>
                    <a:lnTo>
                      <a:pt x="550541" y="479033"/>
                    </a:lnTo>
                    <a:lnTo>
                      <a:pt x="550541" y="901716"/>
                    </a:lnTo>
                    <a:close/>
                    <a:moveTo>
                      <a:pt x="732005" y="960869"/>
                    </a:moveTo>
                    <a:lnTo>
                      <a:pt x="732005" y="538287"/>
                    </a:lnTo>
                    <a:lnTo>
                      <a:pt x="699475" y="570816"/>
                    </a:lnTo>
                    <a:lnTo>
                      <a:pt x="699475" y="960869"/>
                    </a:lnTo>
                    <a:lnTo>
                      <a:pt x="654935" y="960869"/>
                    </a:lnTo>
                    <a:lnTo>
                      <a:pt x="715790" y="1066165"/>
                    </a:lnTo>
                    <a:lnTo>
                      <a:pt x="776645" y="960869"/>
                    </a:lnTo>
                    <a:lnTo>
                      <a:pt x="732005" y="960869"/>
                    </a:lnTo>
                    <a:close/>
                  </a:path>
                </a:pathLst>
              </a:custGeom>
              <a:solidFill>
                <a:schemeClr val="bg1"/>
              </a:solidFill>
              <a:ln w="99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grpSp>
      <p:grpSp>
        <p:nvGrpSpPr>
          <p:cNvPr id="66" name="Group 65">
            <a:extLst>
              <a:ext uri="{FF2B5EF4-FFF2-40B4-BE49-F238E27FC236}">
                <a16:creationId xmlns:a16="http://schemas.microsoft.com/office/drawing/2014/main" id="{3EEB2831-40C1-9C4B-7969-358E35BD905A}"/>
              </a:ext>
            </a:extLst>
          </p:cNvPr>
          <p:cNvGrpSpPr/>
          <p:nvPr/>
        </p:nvGrpSpPr>
        <p:grpSpPr>
          <a:xfrm>
            <a:off x="1500561" y="823521"/>
            <a:ext cx="2113202" cy="484128"/>
            <a:chOff x="3310456" y="831954"/>
            <a:chExt cx="2114303" cy="484380"/>
          </a:xfrm>
        </p:grpSpPr>
        <p:sp>
          <p:nvSpPr>
            <p:cNvPr id="6" name="TextBox 5">
              <a:extLst>
                <a:ext uri="{FF2B5EF4-FFF2-40B4-BE49-F238E27FC236}">
                  <a16:creationId xmlns:a16="http://schemas.microsoft.com/office/drawing/2014/main" id="{E8EE1C6A-DBD8-109A-0C15-8D187FBCD93D}"/>
                </a:ext>
              </a:extLst>
            </p:cNvPr>
            <p:cNvSpPr txBox="1"/>
            <p:nvPr/>
          </p:nvSpPr>
          <p:spPr>
            <a:xfrm>
              <a:off x="3809897" y="981859"/>
              <a:ext cx="1614862" cy="215444"/>
            </a:xfrm>
            <a:prstGeom prst="rect">
              <a:avLst/>
            </a:prstGeom>
            <a:noFill/>
          </p:spPr>
          <p:txBody>
            <a:bodyPr wrap="square" lIns="91344" tIns="0" rIns="0" bIns="0"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Retain</a:t>
              </a:r>
            </a:p>
          </p:txBody>
        </p:sp>
        <p:grpSp>
          <p:nvGrpSpPr>
            <p:cNvPr id="13" name="Group 12">
              <a:extLst>
                <a:ext uri="{FF2B5EF4-FFF2-40B4-BE49-F238E27FC236}">
                  <a16:creationId xmlns:a16="http://schemas.microsoft.com/office/drawing/2014/main" id="{A8E044D8-A160-F912-DAAF-BD61E40313B0}"/>
                </a:ext>
              </a:extLst>
            </p:cNvPr>
            <p:cNvGrpSpPr>
              <a:grpSpLocks noChangeAspect="1"/>
            </p:cNvGrpSpPr>
            <p:nvPr/>
          </p:nvGrpSpPr>
          <p:grpSpPr>
            <a:xfrm>
              <a:off x="3310456" y="831954"/>
              <a:ext cx="484380" cy="484380"/>
              <a:chOff x="595548" y="3775234"/>
              <a:chExt cx="1828959" cy="1828959"/>
            </a:xfrm>
          </p:grpSpPr>
          <p:sp>
            <p:nvSpPr>
              <p:cNvPr id="14" name="Oval 13">
                <a:extLst>
                  <a:ext uri="{FF2B5EF4-FFF2-40B4-BE49-F238E27FC236}">
                    <a16:creationId xmlns:a16="http://schemas.microsoft.com/office/drawing/2014/main" id="{D7A15F60-3C74-206B-C45D-0C7DC1F973FE}"/>
                  </a:ext>
                </a:extLst>
              </p:cNvPr>
              <p:cNvSpPr/>
              <p:nvPr/>
            </p:nvSpPr>
            <p:spPr>
              <a:xfrm>
                <a:off x="595548"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Metropolis Light"/>
                  <a:ea typeface="+mn-ea"/>
                  <a:cs typeface="+mn-cs"/>
                </a:endParaRPr>
              </a:p>
            </p:txBody>
          </p:sp>
          <p:grpSp>
            <p:nvGrpSpPr>
              <p:cNvPr id="15" name="Graphic 7">
                <a:extLst>
                  <a:ext uri="{FF2B5EF4-FFF2-40B4-BE49-F238E27FC236}">
                    <a16:creationId xmlns:a16="http://schemas.microsoft.com/office/drawing/2014/main" id="{B7D4EBFE-EB8E-3F7F-A4BE-921B580FAD84}"/>
                  </a:ext>
                </a:extLst>
              </p:cNvPr>
              <p:cNvGrpSpPr/>
              <p:nvPr/>
            </p:nvGrpSpPr>
            <p:grpSpPr>
              <a:xfrm>
                <a:off x="982917" y="4154706"/>
                <a:ext cx="1076763" cy="1068079"/>
                <a:chOff x="982917" y="4154706"/>
                <a:chExt cx="1076763" cy="1068079"/>
              </a:xfrm>
            </p:grpSpPr>
            <p:sp>
              <p:nvSpPr>
                <p:cNvPr id="16" name="Freeform: Shape 207">
                  <a:extLst>
                    <a:ext uri="{FF2B5EF4-FFF2-40B4-BE49-F238E27FC236}">
                      <a16:creationId xmlns:a16="http://schemas.microsoft.com/office/drawing/2014/main" id="{6223EAB7-A49F-3ABC-120D-866CF1D75C40}"/>
                    </a:ext>
                  </a:extLst>
                </p:cNvPr>
                <p:cNvSpPr/>
                <p:nvPr/>
              </p:nvSpPr>
              <p:spPr>
                <a:xfrm>
                  <a:off x="1316626" y="4325251"/>
                  <a:ext cx="403786" cy="898402"/>
                </a:xfrm>
                <a:custGeom>
                  <a:avLst/>
                  <a:gdLst>
                    <a:gd name="connsiteX0" fmla="*/ 375565 w 403786"/>
                    <a:gd name="connsiteY0" fmla="*/ 28222 h 898402"/>
                    <a:gd name="connsiteX1" fmla="*/ 375565 w 403786"/>
                    <a:gd name="connsiteY1" fmla="*/ 870180 h 898402"/>
                    <a:gd name="connsiteX2" fmla="*/ 28222 w 403786"/>
                    <a:gd name="connsiteY2" fmla="*/ 870180 h 898402"/>
                    <a:gd name="connsiteX3" fmla="*/ 28222 w 403786"/>
                    <a:gd name="connsiteY3" fmla="*/ 28222 h 898402"/>
                    <a:gd name="connsiteX4" fmla="*/ 375565 w 403786"/>
                    <a:gd name="connsiteY4" fmla="*/ 28222 h 898402"/>
                    <a:gd name="connsiteX5" fmla="*/ 403786 w 403786"/>
                    <a:gd name="connsiteY5" fmla="*/ 0 h 898402"/>
                    <a:gd name="connsiteX6" fmla="*/ 0 w 403786"/>
                    <a:gd name="connsiteY6" fmla="*/ 0 h 898402"/>
                    <a:gd name="connsiteX7" fmla="*/ 0 w 403786"/>
                    <a:gd name="connsiteY7" fmla="*/ 898402 h 898402"/>
                    <a:gd name="connsiteX8" fmla="*/ 403786 w 403786"/>
                    <a:gd name="connsiteY8" fmla="*/ 898402 h 898402"/>
                    <a:gd name="connsiteX9" fmla="*/ 403786 w 403786"/>
                    <a:gd name="connsiteY9" fmla="*/ 0 h 898402"/>
                    <a:gd name="connsiteX10" fmla="*/ 403786 w 403786"/>
                    <a:gd name="connsiteY10" fmla="*/ 0 h 89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786" h="898402">
                      <a:moveTo>
                        <a:pt x="375565" y="28222"/>
                      </a:moveTo>
                      <a:lnTo>
                        <a:pt x="375565" y="870180"/>
                      </a:lnTo>
                      <a:lnTo>
                        <a:pt x="28222" y="870180"/>
                      </a:lnTo>
                      <a:lnTo>
                        <a:pt x="28222" y="28222"/>
                      </a:lnTo>
                      <a:lnTo>
                        <a:pt x="375565" y="28222"/>
                      </a:lnTo>
                      <a:moveTo>
                        <a:pt x="403786" y="0"/>
                      </a:moveTo>
                      <a:lnTo>
                        <a:pt x="0" y="0"/>
                      </a:lnTo>
                      <a:lnTo>
                        <a:pt x="0" y="898402"/>
                      </a:lnTo>
                      <a:lnTo>
                        <a:pt x="403786" y="898402"/>
                      </a:lnTo>
                      <a:lnTo>
                        <a:pt x="403786" y="0"/>
                      </a:lnTo>
                      <a:lnTo>
                        <a:pt x="403786" y="0"/>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nvGrpSpPr>
                <p:cNvPr id="17" name="Graphic 7">
                  <a:extLst>
                    <a:ext uri="{FF2B5EF4-FFF2-40B4-BE49-F238E27FC236}">
                      <a16:creationId xmlns:a16="http://schemas.microsoft.com/office/drawing/2014/main" id="{7219B75C-97C2-D0F4-4D9D-FD47EC8B540B}"/>
                    </a:ext>
                  </a:extLst>
                </p:cNvPr>
                <p:cNvGrpSpPr/>
                <p:nvPr/>
              </p:nvGrpSpPr>
              <p:grpSpPr>
                <a:xfrm>
                  <a:off x="1434289" y="4428412"/>
                  <a:ext cx="169329" cy="704497"/>
                  <a:chOff x="1434289" y="4428412"/>
                  <a:chExt cx="169329" cy="704497"/>
                </a:xfrm>
                <a:solidFill>
                  <a:srgbClr val="FFFFFF"/>
                </a:solidFill>
              </p:grpSpPr>
              <p:sp>
                <p:nvSpPr>
                  <p:cNvPr id="39" name="Freeform: Shape 232">
                    <a:extLst>
                      <a:ext uri="{FF2B5EF4-FFF2-40B4-BE49-F238E27FC236}">
                        <a16:creationId xmlns:a16="http://schemas.microsoft.com/office/drawing/2014/main" id="{680E7756-371C-06BB-71B7-C7A3509F0DB7}"/>
                      </a:ext>
                    </a:extLst>
                  </p:cNvPr>
                  <p:cNvSpPr/>
                  <p:nvPr/>
                </p:nvSpPr>
                <p:spPr>
                  <a:xfrm>
                    <a:off x="1434289" y="4428412"/>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40" name="Freeform: Shape 233">
                    <a:extLst>
                      <a:ext uri="{FF2B5EF4-FFF2-40B4-BE49-F238E27FC236}">
                        <a16:creationId xmlns:a16="http://schemas.microsoft.com/office/drawing/2014/main" id="{41BA7312-D1FD-BA43-7425-CF4EE025883C}"/>
                      </a:ext>
                    </a:extLst>
                  </p:cNvPr>
                  <p:cNvSpPr/>
                  <p:nvPr/>
                </p:nvSpPr>
                <p:spPr>
                  <a:xfrm>
                    <a:off x="1434289" y="4541124"/>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41" name="Freeform: Shape 234">
                    <a:extLst>
                      <a:ext uri="{FF2B5EF4-FFF2-40B4-BE49-F238E27FC236}">
                        <a16:creationId xmlns:a16="http://schemas.microsoft.com/office/drawing/2014/main" id="{FD30C9A0-06DD-E4FF-FB6C-9488DA76B30E}"/>
                      </a:ext>
                    </a:extLst>
                  </p:cNvPr>
                  <p:cNvSpPr/>
                  <p:nvPr/>
                </p:nvSpPr>
                <p:spPr>
                  <a:xfrm>
                    <a:off x="1434289" y="4653837"/>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42" name="Freeform: Shape 235">
                    <a:extLst>
                      <a:ext uri="{FF2B5EF4-FFF2-40B4-BE49-F238E27FC236}">
                        <a16:creationId xmlns:a16="http://schemas.microsoft.com/office/drawing/2014/main" id="{4DF3060F-2F80-764A-F210-34B696B5A7AE}"/>
                      </a:ext>
                    </a:extLst>
                  </p:cNvPr>
                  <p:cNvSpPr/>
                  <p:nvPr/>
                </p:nvSpPr>
                <p:spPr>
                  <a:xfrm>
                    <a:off x="1434289" y="4766550"/>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43" name="Freeform: Shape 236">
                    <a:extLst>
                      <a:ext uri="{FF2B5EF4-FFF2-40B4-BE49-F238E27FC236}">
                        <a16:creationId xmlns:a16="http://schemas.microsoft.com/office/drawing/2014/main" id="{86987836-CBD3-86E5-2C09-7BACAC703E44}"/>
                      </a:ext>
                    </a:extLst>
                  </p:cNvPr>
                  <p:cNvSpPr/>
                  <p:nvPr/>
                </p:nvSpPr>
                <p:spPr>
                  <a:xfrm>
                    <a:off x="1434289" y="4879263"/>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44" name="Freeform: Shape 237">
                    <a:extLst>
                      <a:ext uri="{FF2B5EF4-FFF2-40B4-BE49-F238E27FC236}">
                        <a16:creationId xmlns:a16="http://schemas.microsoft.com/office/drawing/2014/main" id="{1D4BFCD2-D293-479B-EF6D-A89BD9737563}"/>
                      </a:ext>
                    </a:extLst>
                  </p:cNvPr>
                  <p:cNvSpPr/>
                  <p:nvPr/>
                </p:nvSpPr>
                <p:spPr>
                  <a:xfrm>
                    <a:off x="1434289" y="4991975"/>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45" name="Freeform: Shape 238">
                    <a:extLst>
                      <a:ext uri="{FF2B5EF4-FFF2-40B4-BE49-F238E27FC236}">
                        <a16:creationId xmlns:a16="http://schemas.microsoft.com/office/drawing/2014/main" id="{D63BA241-9AA0-CE9B-644E-A38145EA6559}"/>
                      </a:ext>
                    </a:extLst>
                  </p:cNvPr>
                  <p:cNvSpPr/>
                  <p:nvPr/>
                </p:nvSpPr>
                <p:spPr>
                  <a:xfrm>
                    <a:off x="1434289" y="5104688"/>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sp>
              <p:nvSpPr>
                <p:cNvPr id="18" name="Freeform: Shape 209">
                  <a:extLst>
                    <a:ext uri="{FF2B5EF4-FFF2-40B4-BE49-F238E27FC236}">
                      <a16:creationId xmlns:a16="http://schemas.microsoft.com/office/drawing/2014/main" id="{C2F6B716-6561-1CF7-D49E-E07C8297E7A1}"/>
                    </a:ext>
                  </a:extLst>
                </p:cNvPr>
                <p:cNvSpPr/>
                <p:nvPr/>
              </p:nvSpPr>
              <p:spPr>
                <a:xfrm>
                  <a:off x="1315497" y="4154706"/>
                  <a:ext cx="404046" cy="139979"/>
                </a:xfrm>
                <a:custGeom>
                  <a:avLst/>
                  <a:gdLst>
                    <a:gd name="connsiteX0" fmla="*/ 27353 w 404046"/>
                    <a:gd name="connsiteY0" fmla="*/ 139979 h 139979"/>
                    <a:gd name="connsiteX1" fmla="*/ 66603 w 404046"/>
                    <a:gd name="connsiteY1" fmla="*/ 28569 h 139979"/>
                    <a:gd name="connsiteX2" fmla="*/ 334578 w 404046"/>
                    <a:gd name="connsiteY2" fmla="*/ 28569 h 139979"/>
                    <a:gd name="connsiteX3" fmla="*/ 376433 w 404046"/>
                    <a:gd name="connsiteY3" fmla="*/ 139979 h 139979"/>
                    <a:gd name="connsiteX4" fmla="*/ 403873 w 404046"/>
                    <a:gd name="connsiteY4" fmla="*/ 139979 h 139979"/>
                    <a:gd name="connsiteX5" fmla="*/ 404047 w 404046"/>
                    <a:gd name="connsiteY5" fmla="*/ 139892 h 139979"/>
                    <a:gd name="connsiteX6" fmla="*/ 351511 w 404046"/>
                    <a:gd name="connsiteY6" fmla="*/ 0 h 139979"/>
                    <a:gd name="connsiteX7" fmla="*/ 49323 w 404046"/>
                    <a:gd name="connsiteY7" fmla="*/ 0 h 139979"/>
                    <a:gd name="connsiteX8" fmla="*/ 0 w 404046"/>
                    <a:gd name="connsiteY8" fmla="*/ 139979 h 13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46" h="139979">
                      <a:moveTo>
                        <a:pt x="27353" y="139979"/>
                      </a:moveTo>
                      <a:lnTo>
                        <a:pt x="66603" y="28569"/>
                      </a:lnTo>
                      <a:lnTo>
                        <a:pt x="334578" y="28569"/>
                      </a:lnTo>
                      <a:lnTo>
                        <a:pt x="376433" y="139979"/>
                      </a:lnTo>
                      <a:lnTo>
                        <a:pt x="403873" y="139979"/>
                      </a:lnTo>
                      <a:lnTo>
                        <a:pt x="404047" y="139892"/>
                      </a:lnTo>
                      <a:lnTo>
                        <a:pt x="351511" y="0"/>
                      </a:lnTo>
                      <a:lnTo>
                        <a:pt x="49323" y="0"/>
                      </a:lnTo>
                      <a:lnTo>
                        <a:pt x="0" y="139979"/>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nvGrpSpPr>
                <p:cNvPr id="19" name="Graphic 7">
                  <a:extLst>
                    <a:ext uri="{FF2B5EF4-FFF2-40B4-BE49-F238E27FC236}">
                      <a16:creationId xmlns:a16="http://schemas.microsoft.com/office/drawing/2014/main" id="{D6C0534A-56F7-B663-C25B-29DF683988FB}"/>
                    </a:ext>
                  </a:extLst>
                </p:cNvPr>
                <p:cNvGrpSpPr/>
                <p:nvPr/>
              </p:nvGrpSpPr>
              <p:grpSpPr>
                <a:xfrm>
                  <a:off x="1774077" y="4210628"/>
                  <a:ext cx="284213" cy="954063"/>
                  <a:chOff x="1774077" y="4210628"/>
                  <a:chExt cx="284213" cy="954063"/>
                </a:xfrm>
                <a:solidFill>
                  <a:srgbClr val="FFFFFF"/>
                </a:solidFill>
              </p:grpSpPr>
              <p:sp>
                <p:nvSpPr>
                  <p:cNvPr id="30" name="Freeform: Shape 221">
                    <a:extLst>
                      <a:ext uri="{FF2B5EF4-FFF2-40B4-BE49-F238E27FC236}">
                        <a16:creationId xmlns:a16="http://schemas.microsoft.com/office/drawing/2014/main" id="{9D8DCA56-6A82-0D77-09E8-115053172D9E}"/>
                      </a:ext>
                    </a:extLst>
                  </p:cNvPr>
                  <p:cNvSpPr/>
                  <p:nvPr/>
                </p:nvSpPr>
                <p:spPr>
                  <a:xfrm>
                    <a:off x="1774164" y="4380478"/>
                    <a:ext cx="284126" cy="784213"/>
                  </a:xfrm>
                  <a:custGeom>
                    <a:avLst/>
                    <a:gdLst>
                      <a:gd name="connsiteX0" fmla="*/ 284126 w 284126"/>
                      <a:gd name="connsiteY0" fmla="*/ 784213 h 784213"/>
                      <a:gd name="connsiteX1" fmla="*/ 0 w 284126"/>
                      <a:gd name="connsiteY1" fmla="*/ 784213 h 784213"/>
                      <a:gd name="connsiteX2" fmla="*/ 0 w 284126"/>
                      <a:gd name="connsiteY2" fmla="*/ 755992 h 784213"/>
                      <a:gd name="connsiteX3" fmla="*/ 255905 w 284126"/>
                      <a:gd name="connsiteY3" fmla="*/ 755992 h 784213"/>
                      <a:gd name="connsiteX4" fmla="*/ 255905 w 284126"/>
                      <a:gd name="connsiteY4" fmla="*/ 28222 h 784213"/>
                      <a:gd name="connsiteX5" fmla="*/ 0 w 284126"/>
                      <a:gd name="connsiteY5" fmla="*/ 28222 h 784213"/>
                      <a:gd name="connsiteX6" fmla="*/ 0 w 284126"/>
                      <a:gd name="connsiteY6" fmla="*/ 0 h 784213"/>
                      <a:gd name="connsiteX7" fmla="*/ 284126 w 284126"/>
                      <a:gd name="connsiteY7" fmla="*/ 0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6" y="784213"/>
                        </a:moveTo>
                        <a:lnTo>
                          <a:pt x="0" y="784213"/>
                        </a:lnTo>
                        <a:lnTo>
                          <a:pt x="0" y="755992"/>
                        </a:lnTo>
                        <a:lnTo>
                          <a:pt x="255905" y="755992"/>
                        </a:lnTo>
                        <a:lnTo>
                          <a:pt x="255905" y="28222"/>
                        </a:lnTo>
                        <a:lnTo>
                          <a:pt x="0" y="28222"/>
                        </a:lnTo>
                        <a:lnTo>
                          <a:pt x="0" y="0"/>
                        </a:lnTo>
                        <a:lnTo>
                          <a:pt x="284126" y="0"/>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nvGrpSpPr>
                  <p:cNvPr id="31" name="Graphic 7">
                    <a:extLst>
                      <a:ext uri="{FF2B5EF4-FFF2-40B4-BE49-F238E27FC236}">
                        <a16:creationId xmlns:a16="http://schemas.microsoft.com/office/drawing/2014/main" id="{FF12E385-0F4E-813A-9DF3-97DB64F3CB63}"/>
                      </a:ext>
                    </a:extLst>
                  </p:cNvPr>
                  <p:cNvGrpSpPr/>
                  <p:nvPr/>
                </p:nvGrpSpPr>
                <p:grpSpPr>
                  <a:xfrm>
                    <a:off x="1774164" y="4470614"/>
                    <a:ext cx="167766" cy="591785"/>
                    <a:chOff x="1774164" y="4470614"/>
                    <a:chExt cx="167766" cy="591785"/>
                  </a:xfrm>
                  <a:solidFill>
                    <a:srgbClr val="FFFFFF"/>
                  </a:solidFill>
                </p:grpSpPr>
                <p:sp>
                  <p:nvSpPr>
                    <p:cNvPr id="33" name="Freeform: Shape 226">
                      <a:extLst>
                        <a:ext uri="{FF2B5EF4-FFF2-40B4-BE49-F238E27FC236}">
                          <a16:creationId xmlns:a16="http://schemas.microsoft.com/office/drawing/2014/main" id="{99D8ACA2-D6D0-2ACC-EFA7-6369CFCC8783}"/>
                        </a:ext>
                      </a:extLst>
                    </p:cNvPr>
                    <p:cNvSpPr/>
                    <p:nvPr/>
                  </p:nvSpPr>
                  <p:spPr>
                    <a:xfrm>
                      <a:off x="1774164"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34" name="Freeform: Shape 227">
                      <a:extLst>
                        <a:ext uri="{FF2B5EF4-FFF2-40B4-BE49-F238E27FC236}">
                          <a16:creationId xmlns:a16="http://schemas.microsoft.com/office/drawing/2014/main" id="{CF23E5BC-F504-C5FF-6C2E-7B7C79A01336}"/>
                        </a:ext>
                      </a:extLst>
                    </p:cNvPr>
                    <p:cNvSpPr/>
                    <p:nvPr/>
                  </p:nvSpPr>
                  <p:spPr>
                    <a:xfrm>
                      <a:off x="1774164"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35" name="Freeform: Shape 228">
                      <a:extLst>
                        <a:ext uri="{FF2B5EF4-FFF2-40B4-BE49-F238E27FC236}">
                          <a16:creationId xmlns:a16="http://schemas.microsoft.com/office/drawing/2014/main" id="{1DB8FB27-5C03-8A0C-09A9-DBDDE6A967D5}"/>
                        </a:ext>
                      </a:extLst>
                    </p:cNvPr>
                    <p:cNvSpPr/>
                    <p:nvPr/>
                  </p:nvSpPr>
                  <p:spPr>
                    <a:xfrm>
                      <a:off x="1774164"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36" name="Freeform: Shape 229">
                      <a:extLst>
                        <a:ext uri="{FF2B5EF4-FFF2-40B4-BE49-F238E27FC236}">
                          <a16:creationId xmlns:a16="http://schemas.microsoft.com/office/drawing/2014/main" id="{9FA023AD-FD65-B89E-D94E-CDA7F98D4F45}"/>
                        </a:ext>
                      </a:extLst>
                    </p:cNvPr>
                    <p:cNvSpPr/>
                    <p:nvPr/>
                  </p:nvSpPr>
                  <p:spPr>
                    <a:xfrm>
                      <a:off x="1774164"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37" name="Freeform: Shape 230">
                      <a:extLst>
                        <a:ext uri="{FF2B5EF4-FFF2-40B4-BE49-F238E27FC236}">
                          <a16:creationId xmlns:a16="http://schemas.microsoft.com/office/drawing/2014/main" id="{F46B4B95-D075-B123-1AA9-1141A572AEEF}"/>
                        </a:ext>
                      </a:extLst>
                    </p:cNvPr>
                    <p:cNvSpPr/>
                    <p:nvPr/>
                  </p:nvSpPr>
                  <p:spPr>
                    <a:xfrm>
                      <a:off x="1774164"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38" name="Freeform: Shape 231">
                      <a:extLst>
                        <a:ext uri="{FF2B5EF4-FFF2-40B4-BE49-F238E27FC236}">
                          <a16:creationId xmlns:a16="http://schemas.microsoft.com/office/drawing/2014/main" id="{2DB90139-AE69-D03E-916B-DDD80777B687}"/>
                        </a:ext>
                      </a:extLst>
                    </p:cNvPr>
                    <p:cNvSpPr/>
                    <p:nvPr/>
                  </p:nvSpPr>
                  <p:spPr>
                    <a:xfrm>
                      <a:off x="1774164"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sp>
                <p:nvSpPr>
                  <p:cNvPr id="32" name="Freeform: Shape 224">
                    <a:extLst>
                      <a:ext uri="{FF2B5EF4-FFF2-40B4-BE49-F238E27FC236}">
                        <a16:creationId xmlns:a16="http://schemas.microsoft.com/office/drawing/2014/main" id="{8DC5F858-92C5-406C-45C7-9DC14773870B}"/>
                      </a:ext>
                    </a:extLst>
                  </p:cNvPr>
                  <p:cNvSpPr/>
                  <p:nvPr/>
                </p:nvSpPr>
                <p:spPr>
                  <a:xfrm>
                    <a:off x="1774077" y="4210628"/>
                    <a:ext cx="279697" cy="140065"/>
                  </a:xfrm>
                  <a:custGeom>
                    <a:avLst/>
                    <a:gdLst>
                      <a:gd name="connsiteX0" fmla="*/ 220910 w 279697"/>
                      <a:gd name="connsiteY0" fmla="*/ 0 h 140065"/>
                      <a:gd name="connsiteX1" fmla="*/ 0 w 279697"/>
                      <a:gd name="connsiteY1" fmla="*/ 0 h 140065"/>
                      <a:gd name="connsiteX2" fmla="*/ 0 w 279697"/>
                      <a:gd name="connsiteY2" fmla="*/ 28569 h 140065"/>
                      <a:gd name="connsiteX3" fmla="*/ 201980 w 279697"/>
                      <a:gd name="connsiteY3" fmla="*/ 28569 h 140065"/>
                      <a:gd name="connsiteX4" fmla="*/ 248784 w 279697"/>
                      <a:gd name="connsiteY4" fmla="*/ 140066 h 140065"/>
                      <a:gd name="connsiteX5" fmla="*/ 279437 w 279697"/>
                      <a:gd name="connsiteY5" fmla="*/ 140066 h 140065"/>
                      <a:gd name="connsiteX6" fmla="*/ 279698 w 279697"/>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97" h="140065">
                        <a:moveTo>
                          <a:pt x="220910" y="0"/>
                        </a:moveTo>
                        <a:lnTo>
                          <a:pt x="0" y="0"/>
                        </a:lnTo>
                        <a:lnTo>
                          <a:pt x="0" y="28569"/>
                        </a:lnTo>
                        <a:lnTo>
                          <a:pt x="201980" y="28569"/>
                        </a:lnTo>
                        <a:lnTo>
                          <a:pt x="248784" y="140066"/>
                        </a:lnTo>
                        <a:lnTo>
                          <a:pt x="279437" y="140066"/>
                        </a:lnTo>
                        <a:lnTo>
                          <a:pt x="279698" y="139979"/>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grpSp>
              <p:nvGrpSpPr>
                <p:cNvPr id="20" name="Graphic 7">
                  <a:extLst>
                    <a:ext uri="{FF2B5EF4-FFF2-40B4-BE49-F238E27FC236}">
                      <a16:creationId xmlns:a16="http://schemas.microsoft.com/office/drawing/2014/main" id="{F56BC6B7-E137-8298-DC3F-25701AF7DD07}"/>
                    </a:ext>
                  </a:extLst>
                </p:cNvPr>
                <p:cNvGrpSpPr/>
                <p:nvPr/>
              </p:nvGrpSpPr>
              <p:grpSpPr>
                <a:xfrm>
                  <a:off x="982917" y="4210628"/>
                  <a:ext cx="284126" cy="954063"/>
                  <a:chOff x="982917" y="4210628"/>
                  <a:chExt cx="284126" cy="954063"/>
                </a:xfrm>
                <a:solidFill>
                  <a:srgbClr val="FFFFFF"/>
                </a:solidFill>
              </p:grpSpPr>
              <p:sp>
                <p:nvSpPr>
                  <p:cNvPr id="21" name="Freeform: Shape 212">
                    <a:extLst>
                      <a:ext uri="{FF2B5EF4-FFF2-40B4-BE49-F238E27FC236}">
                        <a16:creationId xmlns:a16="http://schemas.microsoft.com/office/drawing/2014/main" id="{71F857F1-3C3D-228D-5960-D9DAB982971E}"/>
                      </a:ext>
                    </a:extLst>
                  </p:cNvPr>
                  <p:cNvSpPr/>
                  <p:nvPr/>
                </p:nvSpPr>
                <p:spPr>
                  <a:xfrm>
                    <a:off x="982917" y="4380478"/>
                    <a:ext cx="284126" cy="784213"/>
                  </a:xfrm>
                  <a:custGeom>
                    <a:avLst/>
                    <a:gdLst>
                      <a:gd name="connsiteX0" fmla="*/ 284127 w 284126"/>
                      <a:gd name="connsiteY0" fmla="*/ 784213 h 784213"/>
                      <a:gd name="connsiteX1" fmla="*/ 0 w 284126"/>
                      <a:gd name="connsiteY1" fmla="*/ 784213 h 784213"/>
                      <a:gd name="connsiteX2" fmla="*/ 0 w 284126"/>
                      <a:gd name="connsiteY2" fmla="*/ 0 h 784213"/>
                      <a:gd name="connsiteX3" fmla="*/ 284127 w 284126"/>
                      <a:gd name="connsiteY3" fmla="*/ 0 h 784213"/>
                      <a:gd name="connsiteX4" fmla="*/ 284127 w 284126"/>
                      <a:gd name="connsiteY4" fmla="*/ 28222 h 784213"/>
                      <a:gd name="connsiteX5" fmla="*/ 28222 w 284126"/>
                      <a:gd name="connsiteY5" fmla="*/ 28222 h 784213"/>
                      <a:gd name="connsiteX6" fmla="*/ 28222 w 284126"/>
                      <a:gd name="connsiteY6" fmla="*/ 755992 h 784213"/>
                      <a:gd name="connsiteX7" fmla="*/ 284127 w 284126"/>
                      <a:gd name="connsiteY7" fmla="*/ 755992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7" y="784213"/>
                        </a:moveTo>
                        <a:lnTo>
                          <a:pt x="0" y="784213"/>
                        </a:lnTo>
                        <a:lnTo>
                          <a:pt x="0" y="0"/>
                        </a:lnTo>
                        <a:lnTo>
                          <a:pt x="284127" y="0"/>
                        </a:lnTo>
                        <a:lnTo>
                          <a:pt x="284127" y="28222"/>
                        </a:lnTo>
                        <a:lnTo>
                          <a:pt x="28222" y="28222"/>
                        </a:lnTo>
                        <a:lnTo>
                          <a:pt x="28222" y="755992"/>
                        </a:lnTo>
                        <a:lnTo>
                          <a:pt x="284127" y="75599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nvGrpSpPr>
                  <p:cNvPr id="22" name="Graphic 7">
                    <a:extLst>
                      <a:ext uri="{FF2B5EF4-FFF2-40B4-BE49-F238E27FC236}">
                        <a16:creationId xmlns:a16="http://schemas.microsoft.com/office/drawing/2014/main" id="{3465C0A6-212F-15F7-16C0-2EF1A51F9335}"/>
                      </a:ext>
                    </a:extLst>
                  </p:cNvPr>
                  <p:cNvGrpSpPr/>
                  <p:nvPr/>
                </p:nvGrpSpPr>
                <p:grpSpPr>
                  <a:xfrm>
                    <a:off x="1099276" y="4470614"/>
                    <a:ext cx="167766" cy="591785"/>
                    <a:chOff x="1099276" y="4470614"/>
                    <a:chExt cx="167766" cy="591785"/>
                  </a:xfrm>
                  <a:solidFill>
                    <a:srgbClr val="FFFFFF"/>
                  </a:solidFill>
                </p:grpSpPr>
                <p:sp>
                  <p:nvSpPr>
                    <p:cNvPr id="24" name="Freeform: Shape 215">
                      <a:extLst>
                        <a:ext uri="{FF2B5EF4-FFF2-40B4-BE49-F238E27FC236}">
                          <a16:creationId xmlns:a16="http://schemas.microsoft.com/office/drawing/2014/main" id="{3107A6BE-CBC9-F7A9-EACF-081983B107AD}"/>
                        </a:ext>
                      </a:extLst>
                    </p:cNvPr>
                    <p:cNvSpPr/>
                    <p:nvPr/>
                  </p:nvSpPr>
                  <p:spPr>
                    <a:xfrm>
                      <a:off x="1099276"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25" name="Freeform: Shape 216">
                      <a:extLst>
                        <a:ext uri="{FF2B5EF4-FFF2-40B4-BE49-F238E27FC236}">
                          <a16:creationId xmlns:a16="http://schemas.microsoft.com/office/drawing/2014/main" id="{1ABEBC69-8F41-287A-FF4D-385FA3FAD277}"/>
                        </a:ext>
                      </a:extLst>
                    </p:cNvPr>
                    <p:cNvSpPr/>
                    <p:nvPr/>
                  </p:nvSpPr>
                  <p:spPr>
                    <a:xfrm>
                      <a:off x="1099276"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26" name="Freeform: Shape 217">
                      <a:extLst>
                        <a:ext uri="{FF2B5EF4-FFF2-40B4-BE49-F238E27FC236}">
                          <a16:creationId xmlns:a16="http://schemas.microsoft.com/office/drawing/2014/main" id="{FE9C83D6-170F-C4EA-6A39-3C814F6432ED}"/>
                        </a:ext>
                      </a:extLst>
                    </p:cNvPr>
                    <p:cNvSpPr/>
                    <p:nvPr/>
                  </p:nvSpPr>
                  <p:spPr>
                    <a:xfrm>
                      <a:off x="1099276"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27" name="Freeform: Shape 218">
                      <a:extLst>
                        <a:ext uri="{FF2B5EF4-FFF2-40B4-BE49-F238E27FC236}">
                          <a16:creationId xmlns:a16="http://schemas.microsoft.com/office/drawing/2014/main" id="{C0A6C4E9-5CE9-FD16-0FB5-D9E5C76BA03A}"/>
                        </a:ext>
                      </a:extLst>
                    </p:cNvPr>
                    <p:cNvSpPr/>
                    <p:nvPr/>
                  </p:nvSpPr>
                  <p:spPr>
                    <a:xfrm>
                      <a:off x="1099276"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28" name="Freeform: Shape 219">
                      <a:extLst>
                        <a:ext uri="{FF2B5EF4-FFF2-40B4-BE49-F238E27FC236}">
                          <a16:creationId xmlns:a16="http://schemas.microsoft.com/office/drawing/2014/main" id="{96FD6BC4-A3EA-14FD-7206-8A1B0E4417AA}"/>
                        </a:ext>
                      </a:extLst>
                    </p:cNvPr>
                    <p:cNvSpPr/>
                    <p:nvPr/>
                  </p:nvSpPr>
                  <p:spPr>
                    <a:xfrm>
                      <a:off x="1099276"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29" name="Freeform: Shape 220">
                      <a:extLst>
                        <a:ext uri="{FF2B5EF4-FFF2-40B4-BE49-F238E27FC236}">
                          <a16:creationId xmlns:a16="http://schemas.microsoft.com/office/drawing/2014/main" id="{9128B32E-F281-17EE-5A3C-C2101BD73953}"/>
                        </a:ext>
                      </a:extLst>
                    </p:cNvPr>
                    <p:cNvSpPr/>
                    <p:nvPr/>
                  </p:nvSpPr>
                  <p:spPr>
                    <a:xfrm>
                      <a:off x="1099276"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sp>
                <p:nvSpPr>
                  <p:cNvPr id="23" name="Freeform: Shape 214">
                    <a:extLst>
                      <a:ext uri="{FF2B5EF4-FFF2-40B4-BE49-F238E27FC236}">
                        <a16:creationId xmlns:a16="http://schemas.microsoft.com/office/drawing/2014/main" id="{8315B87C-6B5F-A791-F8C0-06A7E8361681}"/>
                      </a:ext>
                    </a:extLst>
                  </p:cNvPr>
                  <p:cNvSpPr/>
                  <p:nvPr/>
                </p:nvSpPr>
                <p:spPr>
                  <a:xfrm>
                    <a:off x="987432" y="4210628"/>
                    <a:ext cx="279611" cy="140065"/>
                  </a:xfrm>
                  <a:custGeom>
                    <a:avLst/>
                    <a:gdLst>
                      <a:gd name="connsiteX0" fmla="*/ 58788 w 279611"/>
                      <a:gd name="connsiteY0" fmla="*/ 0 h 140065"/>
                      <a:gd name="connsiteX1" fmla="*/ 279611 w 279611"/>
                      <a:gd name="connsiteY1" fmla="*/ 0 h 140065"/>
                      <a:gd name="connsiteX2" fmla="*/ 279611 w 279611"/>
                      <a:gd name="connsiteY2" fmla="*/ 28569 h 140065"/>
                      <a:gd name="connsiteX3" fmla="*/ 77631 w 279611"/>
                      <a:gd name="connsiteY3" fmla="*/ 28569 h 140065"/>
                      <a:gd name="connsiteX4" fmla="*/ 30827 w 279611"/>
                      <a:gd name="connsiteY4" fmla="*/ 140066 h 140065"/>
                      <a:gd name="connsiteX5" fmla="*/ 174 w 279611"/>
                      <a:gd name="connsiteY5" fmla="*/ 140066 h 140065"/>
                      <a:gd name="connsiteX6" fmla="*/ 0 w 279611"/>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11" h="140065">
                        <a:moveTo>
                          <a:pt x="58788" y="0"/>
                        </a:moveTo>
                        <a:lnTo>
                          <a:pt x="279611" y="0"/>
                        </a:lnTo>
                        <a:lnTo>
                          <a:pt x="279611" y="28569"/>
                        </a:lnTo>
                        <a:lnTo>
                          <a:pt x="77631" y="28569"/>
                        </a:lnTo>
                        <a:lnTo>
                          <a:pt x="30827" y="140066"/>
                        </a:lnTo>
                        <a:lnTo>
                          <a:pt x="174" y="140066"/>
                        </a:lnTo>
                        <a:lnTo>
                          <a:pt x="0" y="139979"/>
                        </a:lnTo>
                        <a:close/>
                      </a:path>
                    </a:pathLst>
                  </a:custGeom>
                  <a:solidFill>
                    <a:schemeClr val="bg1"/>
                  </a:solidFill>
                  <a:ln w="86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grpSp>
        </p:grpSp>
      </p:grpSp>
      <p:grpSp>
        <p:nvGrpSpPr>
          <p:cNvPr id="67" name="Group 66">
            <a:extLst>
              <a:ext uri="{FF2B5EF4-FFF2-40B4-BE49-F238E27FC236}">
                <a16:creationId xmlns:a16="http://schemas.microsoft.com/office/drawing/2014/main" id="{C177E9E8-EC92-EB62-E39F-126594DFA63C}"/>
              </a:ext>
            </a:extLst>
          </p:cNvPr>
          <p:cNvGrpSpPr/>
          <p:nvPr/>
        </p:nvGrpSpPr>
        <p:grpSpPr>
          <a:xfrm>
            <a:off x="3401054" y="823521"/>
            <a:ext cx="1222456" cy="484128"/>
            <a:chOff x="4841556" y="831954"/>
            <a:chExt cx="1223093" cy="484380"/>
          </a:xfrm>
        </p:grpSpPr>
        <p:sp>
          <p:nvSpPr>
            <p:cNvPr id="5" name="TextBox 4">
              <a:extLst>
                <a:ext uri="{FF2B5EF4-FFF2-40B4-BE49-F238E27FC236}">
                  <a16:creationId xmlns:a16="http://schemas.microsoft.com/office/drawing/2014/main" id="{3C38F34C-A76F-14C9-27A4-A8BE8E38F577}"/>
                </a:ext>
              </a:extLst>
            </p:cNvPr>
            <p:cNvSpPr txBox="1"/>
            <p:nvPr/>
          </p:nvSpPr>
          <p:spPr>
            <a:xfrm>
              <a:off x="5317884" y="981859"/>
              <a:ext cx="746765" cy="215444"/>
            </a:xfrm>
            <a:prstGeom prst="rect">
              <a:avLst/>
            </a:prstGeom>
            <a:noFill/>
          </p:spPr>
          <p:txBody>
            <a:bodyPr wrap="square" lIns="91344" tIns="0" rIns="0" bIns="0" rtlCol="0">
              <a:spAutoFit/>
            </a:bodyPr>
            <a:lstStyle/>
            <a:p>
              <a:pPr marL="0" marR="0" lvl="0" indent="0" algn="l" defTabSz="91303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Rehost</a:t>
              </a:r>
            </a:p>
          </p:txBody>
        </p:sp>
        <p:grpSp>
          <p:nvGrpSpPr>
            <p:cNvPr id="46" name="Group 45">
              <a:extLst>
                <a:ext uri="{FF2B5EF4-FFF2-40B4-BE49-F238E27FC236}">
                  <a16:creationId xmlns:a16="http://schemas.microsoft.com/office/drawing/2014/main" id="{CD0B68D5-5BA1-A2EC-F097-CD6F7C5EA378}"/>
                </a:ext>
              </a:extLst>
            </p:cNvPr>
            <p:cNvGrpSpPr>
              <a:grpSpLocks noChangeAspect="1"/>
            </p:cNvGrpSpPr>
            <p:nvPr/>
          </p:nvGrpSpPr>
          <p:grpSpPr>
            <a:xfrm>
              <a:off x="4841556" y="831954"/>
              <a:ext cx="484380" cy="484380"/>
              <a:chOff x="9737961" y="3775234"/>
              <a:chExt cx="1828959" cy="1828959"/>
            </a:xfrm>
          </p:grpSpPr>
          <p:sp>
            <p:nvSpPr>
              <p:cNvPr id="47" name="Oval 46">
                <a:extLst>
                  <a:ext uri="{FF2B5EF4-FFF2-40B4-BE49-F238E27FC236}">
                    <a16:creationId xmlns:a16="http://schemas.microsoft.com/office/drawing/2014/main" id="{FF5637DC-A2EB-7846-9EA3-1A330A6FA73F}"/>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Metropolis Light"/>
                  <a:ea typeface="+mn-ea"/>
                  <a:cs typeface="+mn-cs"/>
                </a:endParaRPr>
              </a:p>
            </p:txBody>
          </p:sp>
          <p:grpSp>
            <p:nvGrpSpPr>
              <p:cNvPr id="48" name="Graphic 55">
                <a:extLst>
                  <a:ext uri="{FF2B5EF4-FFF2-40B4-BE49-F238E27FC236}">
                    <a16:creationId xmlns:a16="http://schemas.microsoft.com/office/drawing/2014/main" id="{7408BE22-EA45-F593-F06B-6CEED4935AF2}"/>
                  </a:ext>
                </a:extLst>
              </p:cNvPr>
              <p:cNvGrpSpPr/>
              <p:nvPr/>
            </p:nvGrpSpPr>
            <p:grpSpPr>
              <a:xfrm>
                <a:off x="10074836" y="4198101"/>
                <a:ext cx="1162050" cy="1019175"/>
                <a:chOff x="10074836" y="4198101"/>
                <a:chExt cx="1162050" cy="1019175"/>
              </a:xfrm>
            </p:grpSpPr>
            <p:sp>
              <p:nvSpPr>
                <p:cNvPr id="49" name="Freeform: Shape 407">
                  <a:extLst>
                    <a:ext uri="{FF2B5EF4-FFF2-40B4-BE49-F238E27FC236}">
                      <a16:creationId xmlns:a16="http://schemas.microsoft.com/office/drawing/2014/main" id="{745DDECA-6AA4-21AB-696E-AD1C6DEE460E}"/>
                    </a:ext>
                  </a:extLst>
                </p:cNvPr>
                <p:cNvSpPr/>
                <p:nvPr/>
              </p:nvSpPr>
              <p:spPr>
                <a:xfrm>
                  <a:off x="10442233" y="4973531"/>
                  <a:ext cx="429283" cy="242982"/>
                </a:xfrm>
                <a:custGeom>
                  <a:avLst/>
                  <a:gdLst>
                    <a:gd name="connsiteX0" fmla="*/ 404508 w 429283"/>
                    <a:gd name="connsiteY0" fmla="*/ 242983 h 242982"/>
                    <a:gd name="connsiteX1" fmla="*/ 24651 w 429283"/>
                    <a:gd name="connsiteY1" fmla="*/ 242983 h 242982"/>
                    <a:gd name="connsiteX2" fmla="*/ 1124 w 429283"/>
                    <a:gd name="connsiteY2" fmla="*/ 225457 h 242982"/>
                    <a:gd name="connsiteX3" fmla="*/ 10935 w 429283"/>
                    <a:gd name="connsiteY3" fmla="*/ 197358 h 242982"/>
                    <a:gd name="connsiteX4" fmla="*/ 101137 w 429283"/>
                    <a:gd name="connsiteY4" fmla="*/ 156305 h 242982"/>
                    <a:gd name="connsiteX5" fmla="*/ 121806 w 429283"/>
                    <a:gd name="connsiteY5" fmla="*/ 0 h 242982"/>
                    <a:gd name="connsiteX6" fmla="*/ 152477 w 429283"/>
                    <a:gd name="connsiteY6" fmla="*/ 4096 h 242982"/>
                    <a:gd name="connsiteX7" fmla="*/ 129426 w 429283"/>
                    <a:gd name="connsiteY7" fmla="*/ 178784 h 242982"/>
                    <a:gd name="connsiteX8" fmla="*/ 120758 w 429283"/>
                    <a:gd name="connsiteY8" fmla="*/ 182023 h 242982"/>
                    <a:gd name="connsiteX9" fmla="*/ 48749 w 429283"/>
                    <a:gd name="connsiteY9" fmla="*/ 212026 h 242982"/>
                    <a:gd name="connsiteX10" fmla="*/ 380791 w 429283"/>
                    <a:gd name="connsiteY10" fmla="*/ 212026 h 242982"/>
                    <a:gd name="connsiteX11" fmla="*/ 308591 w 429283"/>
                    <a:gd name="connsiteY11" fmla="*/ 182023 h 242982"/>
                    <a:gd name="connsiteX12" fmla="*/ 299543 w 429283"/>
                    <a:gd name="connsiteY12" fmla="*/ 178689 h 242982"/>
                    <a:gd name="connsiteX13" fmla="*/ 282779 w 429283"/>
                    <a:gd name="connsiteY13" fmla="*/ 3524 h 242982"/>
                    <a:gd name="connsiteX14" fmla="*/ 313544 w 429283"/>
                    <a:gd name="connsiteY14" fmla="*/ 571 h 242982"/>
                    <a:gd name="connsiteX15" fmla="*/ 328499 w 429283"/>
                    <a:gd name="connsiteY15" fmla="*/ 156496 h 242982"/>
                    <a:gd name="connsiteX16" fmla="*/ 418700 w 429283"/>
                    <a:gd name="connsiteY16" fmla="*/ 197739 h 242982"/>
                    <a:gd name="connsiteX17" fmla="*/ 428130 w 429283"/>
                    <a:gd name="connsiteY17" fmla="*/ 225647 h 242982"/>
                    <a:gd name="connsiteX18" fmla="*/ 404508 w 429283"/>
                    <a:gd name="connsiteY18" fmla="*/ 242983 h 24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283" h="242982">
                      <a:moveTo>
                        <a:pt x="404508" y="242983"/>
                      </a:moveTo>
                      <a:lnTo>
                        <a:pt x="24651" y="242983"/>
                      </a:lnTo>
                      <a:cubicBezTo>
                        <a:pt x="13793" y="242983"/>
                        <a:pt x="4363" y="235934"/>
                        <a:pt x="1124" y="225457"/>
                      </a:cubicBezTo>
                      <a:cubicBezTo>
                        <a:pt x="-2114" y="214789"/>
                        <a:pt x="1791" y="203549"/>
                        <a:pt x="10935" y="197358"/>
                      </a:cubicBezTo>
                      <a:cubicBezTo>
                        <a:pt x="30461" y="184118"/>
                        <a:pt x="80277" y="164306"/>
                        <a:pt x="101137" y="156305"/>
                      </a:cubicBezTo>
                      <a:lnTo>
                        <a:pt x="121806" y="0"/>
                      </a:lnTo>
                      <a:lnTo>
                        <a:pt x="152477" y="4096"/>
                      </a:lnTo>
                      <a:lnTo>
                        <a:pt x="129426" y="178784"/>
                      </a:lnTo>
                      <a:lnTo>
                        <a:pt x="120758" y="182023"/>
                      </a:lnTo>
                      <a:cubicBezTo>
                        <a:pt x="106185" y="187452"/>
                        <a:pt x="72467" y="200692"/>
                        <a:pt x="48749" y="212026"/>
                      </a:cubicBezTo>
                      <a:lnTo>
                        <a:pt x="380791" y="212026"/>
                      </a:lnTo>
                      <a:cubicBezTo>
                        <a:pt x="357169" y="200692"/>
                        <a:pt x="323260" y="187452"/>
                        <a:pt x="308591" y="182023"/>
                      </a:cubicBezTo>
                      <a:lnTo>
                        <a:pt x="299543" y="178689"/>
                      </a:lnTo>
                      <a:lnTo>
                        <a:pt x="282779" y="3524"/>
                      </a:lnTo>
                      <a:lnTo>
                        <a:pt x="313544" y="571"/>
                      </a:lnTo>
                      <a:lnTo>
                        <a:pt x="328499" y="156496"/>
                      </a:lnTo>
                      <a:cubicBezTo>
                        <a:pt x="349739" y="164687"/>
                        <a:pt x="399746" y="184499"/>
                        <a:pt x="418700" y="197739"/>
                      </a:cubicBezTo>
                      <a:cubicBezTo>
                        <a:pt x="427654" y="203930"/>
                        <a:pt x="431369" y="215170"/>
                        <a:pt x="428130" y="225647"/>
                      </a:cubicBezTo>
                      <a:cubicBezTo>
                        <a:pt x="424701" y="235934"/>
                        <a:pt x="415271" y="242983"/>
                        <a:pt x="404508" y="24298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50" name="Freeform: Shape 408">
                  <a:extLst>
                    <a:ext uri="{FF2B5EF4-FFF2-40B4-BE49-F238E27FC236}">
                      <a16:creationId xmlns:a16="http://schemas.microsoft.com/office/drawing/2014/main" id="{D0A3BCA0-CF31-0302-3C9A-B62D0741392D}"/>
                    </a:ext>
                  </a:extLst>
                </p:cNvPr>
                <p:cNvSpPr/>
                <p:nvPr/>
              </p:nvSpPr>
              <p:spPr>
                <a:xfrm>
                  <a:off x="10074836" y="4198101"/>
                  <a:ext cx="1163860" cy="742950"/>
                </a:xfrm>
                <a:custGeom>
                  <a:avLst/>
                  <a:gdLst>
                    <a:gd name="connsiteX0" fmla="*/ 1100804 w 1163860"/>
                    <a:gd name="connsiteY0" fmla="*/ 30956 h 742950"/>
                    <a:gd name="connsiteX1" fmla="*/ 1132999 w 1163860"/>
                    <a:gd name="connsiteY1" fmla="*/ 60484 h 742950"/>
                    <a:gd name="connsiteX2" fmla="*/ 1132999 w 1163860"/>
                    <a:gd name="connsiteY2" fmla="*/ 684943 h 742950"/>
                    <a:gd name="connsiteX3" fmla="*/ 1103471 w 1163860"/>
                    <a:gd name="connsiteY3" fmla="*/ 711994 h 742950"/>
                    <a:gd name="connsiteX4" fmla="*/ 58388 w 1163860"/>
                    <a:gd name="connsiteY4" fmla="*/ 711994 h 742950"/>
                    <a:gd name="connsiteX5" fmla="*/ 30956 w 1163860"/>
                    <a:gd name="connsiteY5" fmla="*/ 686943 h 742950"/>
                    <a:gd name="connsiteX6" fmla="*/ 30956 w 1163860"/>
                    <a:gd name="connsiteY6" fmla="*/ 55626 h 742950"/>
                    <a:gd name="connsiteX7" fmla="*/ 58103 w 1163860"/>
                    <a:gd name="connsiteY7" fmla="*/ 30956 h 742950"/>
                    <a:gd name="connsiteX8" fmla="*/ 1100804 w 1163860"/>
                    <a:gd name="connsiteY8" fmla="*/ 30956 h 742950"/>
                    <a:gd name="connsiteX9" fmla="*/ 1100804 w 1163860"/>
                    <a:gd name="connsiteY9" fmla="*/ 0 h 742950"/>
                    <a:gd name="connsiteX10" fmla="*/ 58103 w 1163860"/>
                    <a:gd name="connsiteY10" fmla="*/ 0 h 742950"/>
                    <a:gd name="connsiteX11" fmla="*/ 0 w 1163860"/>
                    <a:gd name="connsiteY11" fmla="*/ 55626 h 742950"/>
                    <a:gd name="connsiteX12" fmla="*/ 0 w 1163860"/>
                    <a:gd name="connsiteY12" fmla="*/ 686943 h 742950"/>
                    <a:gd name="connsiteX13" fmla="*/ 58388 w 1163860"/>
                    <a:gd name="connsiteY13" fmla="*/ 742950 h 742950"/>
                    <a:gd name="connsiteX14" fmla="*/ 1103376 w 1163860"/>
                    <a:gd name="connsiteY14" fmla="*/ 742950 h 742950"/>
                    <a:gd name="connsiteX15" fmla="*/ 1163860 w 1163860"/>
                    <a:gd name="connsiteY15" fmla="*/ 684943 h 742950"/>
                    <a:gd name="connsiteX16" fmla="*/ 1163860 w 1163860"/>
                    <a:gd name="connsiteY16" fmla="*/ 60484 h 742950"/>
                    <a:gd name="connsiteX17" fmla="*/ 1100804 w 1163860"/>
                    <a:gd name="connsiteY17" fmla="*/ 0 h 742950"/>
                    <a:gd name="connsiteX18" fmla="*/ 1100804 w 1163860"/>
                    <a:gd name="connsiteY18"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3860" h="742950">
                      <a:moveTo>
                        <a:pt x="1100804" y="30956"/>
                      </a:moveTo>
                      <a:cubicBezTo>
                        <a:pt x="1118521" y="30956"/>
                        <a:pt x="1132999" y="44196"/>
                        <a:pt x="1132999" y="60484"/>
                      </a:cubicBezTo>
                      <a:lnTo>
                        <a:pt x="1132999" y="684943"/>
                      </a:lnTo>
                      <a:cubicBezTo>
                        <a:pt x="1132999" y="699802"/>
                        <a:pt x="1119759" y="711994"/>
                        <a:pt x="1103471" y="711994"/>
                      </a:cubicBezTo>
                      <a:lnTo>
                        <a:pt x="58388" y="711994"/>
                      </a:lnTo>
                      <a:cubicBezTo>
                        <a:pt x="43244" y="711994"/>
                        <a:pt x="30956" y="700754"/>
                        <a:pt x="30956" y="686943"/>
                      </a:cubicBezTo>
                      <a:lnTo>
                        <a:pt x="30956" y="55626"/>
                      </a:lnTo>
                      <a:cubicBezTo>
                        <a:pt x="30956" y="42005"/>
                        <a:pt x="43148" y="30956"/>
                        <a:pt x="58103" y="30956"/>
                      </a:cubicBezTo>
                      <a:lnTo>
                        <a:pt x="1100804" y="30956"/>
                      </a:lnTo>
                      <a:moveTo>
                        <a:pt x="1100804" y="0"/>
                      </a:moveTo>
                      <a:lnTo>
                        <a:pt x="58103" y="0"/>
                      </a:lnTo>
                      <a:cubicBezTo>
                        <a:pt x="26003" y="0"/>
                        <a:pt x="0" y="24955"/>
                        <a:pt x="0" y="55626"/>
                      </a:cubicBezTo>
                      <a:lnTo>
                        <a:pt x="0" y="686943"/>
                      </a:lnTo>
                      <a:cubicBezTo>
                        <a:pt x="0" y="717899"/>
                        <a:pt x="26194" y="742950"/>
                        <a:pt x="58388" y="742950"/>
                      </a:cubicBezTo>
                      <a:lnTo>
                        <a:pt x="1103376" y="742950"/>
                      </a:lnTo>
                      <a:cubicBezTo>
                        <a:pt x="1136809" y="742950"/>
                        <a:pt x="1163860" y="716947"/>
                        <a:pt x="1163860" y="684943"/>
                      </a:cubicBezTo>
                      <a:lnTo>
                        <a:pt x="1163860" y="60484"/>
                      </a:lnTo>
                      <a:cubicBezTo>
                        <a:pt x="1163955" y="27051"/>
                        <a:pt x="1135666" y="0"/>
                        <a:pt x="1100804" y="0"/>
                      </a:cubicBezTo>
                      <a:lnTo>
                        <a:pt x="1100804"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51" name="Freeform: Shape 409">
                  <a:extLst>
                    <a:ext uri="{FF2B5EF4-FFF2-40B4-BE49-F238E27FC236}">
                      <a16:creationId xmlns:a16="http://schemas.microsoft.com/office/drawing/2014/main" id="{09C277C4-0F7F-C1C4-C114-CCDF4F85CDC5}"/>
                    </a:ext>
                  </a:extLst>
                </p:cNvPr>
                <p:cNvSpPr/>
                <p:nvPr/>
              </p:nvSpPr>
              <p:spPr>
                <a:xfrm>
                  <a:off x="10197327" y="4842562"/>
                  <a:ext cx="918876" cy="30956"/>
                </a:xfrm>
                <a:custGeom>
                  <a:avLst/>
                  <a:gdLst>
                    <a:gd name="connsiteX0" fmla="*/ 0 w 918876"/>
                    <a:gd name="connsiteY0" fmla="*/ 0 h 30956"/>
                    <a:gd name="connsiteX1" fmla="*/ 918877 w 918876"/>
                    <a:gd name="connsiteY1" fmla="*/ 0 h 30956"/>
                    <a:gd name="connsiteX2" fmla="*/ 918877 w 918876"/>
                    <a:gd name="connsiteY2" fmla="*/ 30956 h 30956"/>
                    <a:gd name="connsiteX3" fmla="*/ 0 w 918876"/>
                    <a:gd name="connsiteY3" fmla="*/ 30956 h 30956"/>
                  </a:gdLst>
                  <a:ahLst/>
                  <a:cxnLst>
                    <a:cxn ang="0">
                      <a:pos x="connsiteX0" y="connsiteY0"/>
                    </a:cxn>
                    <a:cxn ang="0">
                      <a:pos x="connsiteX1" y="connsiteY1"/>
                    </a:cxn>
                    <a:cxn ang="0">
                      <a:pos x="connsiteX2" y="connsiteY2"/>
                    </a:cxn>
                    <a:cxn ang="0">
                      <a:pos x="connsiteX3" y="connsiteY3"/>
                    </a:cxn>
                  </a:cxnLst>
                  <a:rect l="l" t="t" r="r" b="b"/>
                  <a:pathLst>
                    <a:path w="918876" h="30956">
                      <a:moveTo>
                        <a:pt x="0" y="0"/>
                      </a:moveTo>
                      <a:lnTo>
                        <a:pt x="918877" y="0"/>
                      </a:lnTo>
                      <a:lnTo>
                        <a:pt x="918877" y="30956"/>
                      </a:lnTo>
                      <a:lnTo>
                        <a:pt x="0" y="30956"/>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52" name="Freeform: Shape 410">
                  <a:extLst>
                    <a:ext uri="{FF2B5EF4-FFF2-40B4-BE49-F238E27FC236}">
                      <a16:creationId xmlns:a16="http://schemas.microsoft.com/office/drawing/2014/main" id="{7E288868-B4E5-6139-9172-E98753E9F139}"/>
                    </a:ext>
                  </a:extLst>
                </p:cNvPr>
                <p:cNvSpPr/>
                <p:nvPr/>
              </p:nvSpPr>
              <p:spPr>
                <a:xfrm>
                  <a:off x="10472980" y="4379552"/>
                  <a:ext cx="367284" cy="366521"/>
                </a:xfrm>
                <a:custGeom>
                  <a:avLst/>
                  <a:gdLst>
                    <a:gd name="connsiteX0" fmla="*/ 346520 w 367284"/>
                    <a:gd name="connsiteY0" fmla="*/ 277749 h 366521"/>
                    <a:gd name="connsiteX1" fmla="*/ 328232 w 367284"/>
                    <a:gd name="connsiteY1" fmla="*/ 276035 h 366521"/>
                    <a:gd name="connsiteX2" fmla="*/ 309753 w 367284"/>
                    <a:gd name="connsiteY2" fmla="*/ 273368 h 366521"/>
                    <a:gd name="connsiteX3" fmla="*/ 295085 w 367284"/>
                    <a:gd name="connsiteY3" fmla="*/ 288322 h 366521"/>
                    <a:gd name="connsiteX4" fmla="*/ 279654 w 367284"/>
                    <a:gd name="connsiteY4" fmla="*/ 301847 h 366521"/>
                    <a:gd name="connsiteX5" fmla="*/ 282702 w 367284"/>
                    <a:gd name="connsiteY5" fmla="*/ 320802 h 366521"/>
                    <a:gd name="connsiteX6" fmla="*/ 286512 w 367284"/>
                    <a:gd name="connsiteY6" fmla="*/ 339185 h 366521"/>
                    <a:gd name="connsiteX7" fmla="*/ 232886 w 367284"/>
                    <a:gd name="connsiteY7" fmla="*/ 364427 h 366521"/>
                    <a:gd name="connsiteX8" fmla="*/ 208026 w 367284"/>
                    <a:gd name="connsiteY8" fmla="*/ 333851 h 366521"/>
                    <a:gd name="connsiteX9" fmla="*/ 169355 w 367284"/>
                    <a:gd name="connsiteY9" fmla="*/ 334328 h 366521"/>
                    <a:gd name="connsiteX10" fmla="*/ 156115 w 367284"/>
                    <a:gd name="connsiteY10" fmla="*/ 350044 h 366521"/>
                    <a:gd name="connsiteX11" fmla="*/ 143447 w 367284"/>
                    <a:gd name="connsiteY11" fmla="*/ 366522 h 366521"/>
                    <a:gd name="connsiteX12" fmla="*/ 89916 w 367284"/>
                    <a:gd name="connsiteY12" fmla="*/ 346139 h 366521"/>
                    <a:gd name="connsiteX13" fmla="*/ 91250 w 367284"/>
                    <a:gd name="connsiteY13" fmla="*/ 326708 h 366521"/>
                    <a:gd name="connsiteX14" fmla="*/ 93155 w 367284"/>
                    <a:gd name="connsiteY14" fmla="*/ 307181 h 366521"/>
                    <a:gd name="connsiteX15" fmla="*/ 65532 w 367284"/>
                    <a:gd name="connsiteY15" fmla="*/ 279464 h 366521"/>
                    <a:gd name="connsiteX16" fmla="*/ 45910 w 367284"/>
                    <a:gd name="connsiteY16" fmla="*/ 281178 h 366521"/>
                    <a:gd name="connsiteX17" fmla="*/ 27242 w 367284"/>
                    <a:gd name="connsiteY17" fmla="*/ 284036 h 366521"/>
                    <a:gd name="connsiteX18" fmla="*/ 2572 w 367284"/>
                    <a:gd name="connsiteY18" fmla="*/ 232505 h 366521"/>
                    <a:gd name="connsiteX19" fmla="*/ 31432 w 367284"/>
                    <a:gd name="connsiteY19" fmla="*/ 207169 h 366521"/>
                    <a:gd name="connsiteX20" fmla="*/ 30575 w 367284"/>
                    <a:gd name="connsiteY20" fmla="*/ 186880 h 366521"/>
                    <a:gd name="connsiteX21" fmla="*/ 32004 w 367284"/>
                    <a:gd name="connsiteY21" fmla="*/ 165545 h 366521"/>
                    <a:gd name="connsiteX22" fmla="*/ 15526 w 367284"/>
                    <a:gd name="connsiteY22" fmla="*/ 154781 h 366521"/>
                    <a:gd name="connsiteX23" fmla="*/ 0 w 367284"/>
                    <a:gd name="connsiteY23" fmla="*/ 143637 h 366521"/>
                    <a:gd name="connsiteX24" fmla="*/ 20955 w 367284"/>
                    <a:gd name="connsiteY24" fmla="*/ 88678 h 366521"/>
                    <a:gd name="connsiteX25" fmla="*/ 39243 w 367284"/>
                    <a:gd name="connsiteY25" fmla="*/ 90392 h 366521"/>
                    <a:gd name="connsiteX26" fmla="*/ 57722 w 367284"/>
                    <a:gd name="connsiteY26" fmla="*/ 93059 h 366521"/>
                    <a:gd name="connsiteX27" fmla="*/ 72485 w 367284"/>
                    <a:gd name="connsiteY27" fmla="*/ 78486 h 366521"/>
                    <a:gd name="connsiteX28" fmla="*/ 87821 w 367284"/>
                    <a:gd name="connsiteY28" fmla="*/ 64675 h 366521"/>
                    <a:gd name="connsiteX29" fmla="*/ 80867 w 367284"/>
                    <a:gd name="connsiteY29" fmla="*/ 27337 h 366521"/>
                    <a:gd name="connsiteX30" fmla="*/ 134779 w 367284"/>
                    <a:gd name="connsiteY30" fmla="*/ 2191 h 366521"/>
                    <a:gd name="connsiteX31" fmla="*/ 159639 w 367284"/>
                    <a:gd name="connsiteY31" fmla="*/ 32766 h 366521"/>
                    <a:gd name="connsiteX32" fmla="*/ 199739 w 367284"/>
                    <a:gd name="connsiteY32" fmla="*/ 32861 h 366521"/>
                    <a:gd name="connsiteX33" fmla="*/ 211931 w 367284"/>
                    <a:gd name="connsiteY33" fmla="*/ 16193 h 366521"/>
                    <a:gd name="connsiteX34" fmla="*/ 223933 w 367284"/>
                    <a:gd name="connsiteY34" fmla="*/ 0 h 366521"/>
                    <a:gd name="connsiteX35" fmla="*/ 277463 w 367284"/>
                    <a:gd name="connsiteY35" fmla="*/ 20384 h 366521"/>
                    <a:gd name="connsiteX36" fmla="*/ 274320 w 367284"/>
                    <a:gd name="connsiteY36" fmla="*/ 59341 h 366521"/>
                    <a:gd name="connsiteX37" fmla="*/ 288989 w 367284"/>
                    <a:gd name="connsiteY37" fmla="*/ 72676 h 366521"/>
                    <a:gd name="connsiteX38" fmla="*/ 302133 w 367284"/>
                    <a:gd name="connsiteY38" fmla="*/ 87154 h 366521"/>
                    <a:gd name="connsiteX39" fmla="*/ 321469 w 367284"/>
                    <a:gd name="connsiteY39" fmla="*/ 85344 h 366521"/>
                    <a:gd name="connsiteX40" fmla="*/ 340328 w 367284"/>
                    <a:gd name="connsiteY40" fmla="*/ 82582 h 366521"/>
                    <a:gd name="connsiteX41" fmla="*/ 353949 w 367284"/>
                    <a:gd name="connsiteY41" fmla="*/ 108299 h 366521"/>
                    <a:gd name="connsiteX42" fmla="*/ 366427 w 367284"/>
                    <a:gd name="connsiteY42" fmla="*/ 134684 h 366521"/>
                    <a:gd name="connsiteX43" fmla="*/ 335851 w 367284"/>
                    <a:gd name="connsiteY43" fmla="*/ 159353 h 366521"/>
                    <a:gd name="connsiteX44" fmla="*/ 335280 w 367284"/>
                    <a:gd name="connsiteY44" fmla="*/ 200978 h 366521"/>
                    <a:gd name="connsiteX45" fmla="*/ 351758 w 367284"/>
                    <a:gd name="connsiteY45" fmla="*/ 211741 h 366521"/>
                    <a:gd name="connsiteX46" fmla="*/ 367284 w 367284"/>
                    <a:gd name="connsiteY46" fmla="*/ 222885 h 366521"/>
                    <a:gd name="connsiteX47" fmla="*/ 346520 w 367284"/>
                    <a:gd name="connsiteY47" fmla="*/ 277749 h 366521"/>
                    <a:gd name="connsiteX48" fmla="*/ 260509 w 367284"/>
                    <a:gd name="connsiteY48" fmla="*/ 271844 h 366521"/>
                    <a:gd name="connsiteX49" fmla="*/ 297370 w 367284"/>
                    <a:gd name="connsiteY49" fmla="*/ 215455 h 366521"/>
                    <a:gd name="connsiteX50" fmla="*/ 297180 w 367284"/>
                    <a:gd name="connsiteY50" fmla="*/ 156020 h 366521"/>
                    <a:gd name="connsiteX51" fmla="*/ 267653 w 367284"/>
                    <a:gd name="connsiteY51" fmla="*/ 104870 h 366521"/>
                    <a:gd name="connsiteX52" fmla="*/ 217170 w 367284"/>
                    <a:gd name="connsiteY52" fmla="*/ 73628 h 366521"/>
                    <a:gd name="connsiteX53" fmla="*/ 138779 w 367284"/>
                    <a:gd name="connsiteY53" fmla="*/ 76676 h 366521"/>
                    <a:gd name="connsiteX54" fmla="*/ 86487 w 367284"/>
                    <a:gd name="connsiteY54" fmla="*/ 123254 h 366521"/>
                    <a:gd name="connsiteX55" fmla="*/ 68866 w 367284"/>
                    <a:gd name="connsiteY55" fmla="*/ 191357 h 366521"/>
                    <a:gd name="connsiteX56" fmla="*/ 94679 w 367284"/>
                    <a:gd name="connsiteY56" fmla="*/ 258032 h 366521"/>
                    <a:gd name="connsiteX57" fmla="*/ 178022 w 367284"/>
                    <a:gd name="connsiteY57" fmla="*/ 298133 h 366521"/>
                    <a:gd name="connsiteX58" fmla="*/ 260509 w 367284"/>
                    <a:gd name="connsiteY58" fmla="*/ 271844 h 36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7284" h="366521">
                      <a:moveTo>
                        <a:pt x="346520" y="277749"/>
                      </a:moveTo>
                      <a:cubicBezTo>
                        <a:pt x="343472" y="277368"/>
                        <a:pt x="337376" y="276797"/>
                        <a:pt x="328232" y="276035"/>
                      </a:cubicBezTo>
                      <a:cubicBezTo>
                        <a:pt x="320802" y="275463"/>
                        <a:pt x="314706" y="274511"/>
                        <a:pt x="309753" y="273368"/>
                      </a:cubicBezTo>
                      <a:cubicBezTo>
                        <a:pt x="306895" y="275558"/>
                        <a:pt x="301943" y="280607"/>
                        <a:pt x="295085" y="288322"/>
                      </a:cubicBezTo>
                      <a:cubicBezTo>
                        <a:pt x="289084" y="295275"/>
                        <a:pt x="283940" y="299752"/>
                        <a:pt x="279654" y="301847"/>
                      </a:cubicBezTo>
                      <a:cubicBezTo>
                        <a:pt x="280130" y="304038"/>
                        <a:pt x="281178" y="310325"/>
                        <a:pt x="282702" y="320802"/>
                      </a:cubicBezTo>
                      <a:cubicBezTo>
                        <a:pt x="283845" y="328422"/>
                        <a:pt x="285179" y="334613"/>
                        <a:pt x="286512" y="339185"/>
                      </a:cubicBezTo>
                      <a:cubicBezTo>
                        <a:pt x="281464" y="342614"/>
                        <a:pt x="263557" y="351092"/>
                        <a:pt x="232886" y="364427"/>
                      </a:cubicBezTo>
                      <a:cubicBezTo>
                        <a:pt x="224028" y="355092"/>
                        <a:pt x="215741" y="344900"/>
                        <a:pt x="208026" y="333851"/>
                      </a:cubicBezTo>
                      <a:cubicBezTo>
                        <a:pt x="193548" y="336233"/>
                        <a:pt x="180689" y="336423"/>
                        <a:pt x="169355" y="334328"/>
                      </a:cubicBezTo>
                      <a:cubicBezTo>
                        <a:pt x="165640" y="337185"/>
                        <a:pt x="161258" y="342424"/>
                        <a:pt x="156115" y="350044"/>
                      </a:cubicBezTo>
                      <a:cubicBezTo>
                        <a:pt x="150495" y="358426"/>
                        <a:pt x="146209" y="363950"/>
                        <a:pt x="143447" y="366522"/>
                      </a:cubicBezTo>
                      <a:lnTo>
                        <a:pt x="89916" y="346139"/>
                      </a:lnTo>
                      <a:cubicBezTo>
                        <a:pt x="89535" y="341757"/>
                        <a:pt x="90011" y="335280"/>
                        <a:pt x="91250" y="326708"/>
                      </a:cubicBezTo>
                      <a:cubicBezTo>
                        <a:pt x="92488" y="317564"/>
                        <a:pt x="93155" y="311087"/>
                        <a:pt x="93155" y="307181"/>
                      </a:cubicBezTo>
                      <a:cubicBezTo>
                        <a:pt x="75438" y="289751"/>
                        <a:pt x="66294" y="280511"/>
                        <a:pt x="65532" y="279464"/>
                      </a:cubicBezTo>
                      <a:cubicBezTo>
                        <a:pt x="60293" y="279083"/>
                        <a:pt x="53721" y="279654"/>
                        <a:pt x="45910" y="281178"/>
                      </a:cubicBezTo>
                      <a:cubicBezTo>
                        <a:pt x="36862" y="282893"/>
                        <a:pt x="30671" y="283845"/>
                        <a:pt x="27242" y="284036"/>
                      </a:cubicBezTo>
                      <a:cubicBezTo>
                        <a:pt x="23717" y="279178"/>
                        <a:pt x="15526" y="262033"/>
                        <a:pt x="2572" y="232505"/>
                      </a:cubicBezTo>
                      <a:cubicBezTo>
                        <a:pt x="4858" y="229362"/>
                        <a:pt x="14573" y="220885"/>
                        <a:pt x="31432" y="207169"/>
                      </a:cubicBezTo>
                      <a:cubicBezTo>
                        <a:pt x="31528" y="204978"/>
                        <a:pt x="31242" y="198215"/>
                        <a:pt x="30575" y="186880"/>
                      </a:cubicBezTo>
                      <a:cubicBezTo>
                        <a:pt x="30194" y="178594"/>
                        <a:pt x="30671" y="171450"/>
                        <a:pt x="32004" y="165545"/>
                      </a:cubicBezTo>
                      <a:cubicBezTo>
                        <a:pt x="27337" y="163068"/>
                        <a:pt x="21907" y="159449"/>
                        <a:pt x="15526" y="154781"/>
                      </a:cubicBezTo>
                      <a:cubicBezTo>
                        <a:pt x="8192" y="149257"/>
                        <a:pt x="3048" y="145447"/>
                        <a:pt x="0" y="143637"/>
                      </a:cubicBezTo>
                      <a:lnTo>
                        <a:pt x="20955" y="88678"/>
                      </a:lnTo>
                      <a:cubicBezTo>
                        <a:pt x="24003" y="89059"/>
                        <a:pt x="30099" y="89630"/>
                        <a:pt x="39243" y="90392"/>
                      </a:cubicBezTo>
                      <a:cubicBezTo>
                        <a:pt x="46673" y="90964"/>
                        <a:pt x="52769" y="91916"/>
                        <a:pt x="57722" y="93059"/>
                      </a:cubicBezTo>
                      <a:cubicBezTo>
                        <a:pt x="60484" y="90773"/>
                        <a:pt x="65342" y="85916"/>
                        <a:pt x="72485" y="78486"/>
                      </a:cubicBezTo>
                      <a:cubicBezTo>
                        <a:pt x="78677" y="72009"/>
                        <a:pt x="83820" y="67342"/>
                        <a:pt x="87821" y="64675"/>
                      </a:cubicBezTo>
                      <a:cubicBezTo>
                        <a:pt x="85439" y="45625"/>
                        <a:pt x="83153" y="33242"/>
                        <a:pt x="80867" y="27337"/>
                      </a:cubicBezTo>
                      <a:cubicBezTo>
                        <a:pt x="85916" y="23908"/>
                        <a:pt x="103823" y="15526"/>
                        <a:pt x="134779" y="2191"/>
                      </a:cubicBezTo>
                      <a:cubicBezTo>
                        <a:pt x="146114" y="14288"/>
                        <a:pt x="154400" y="24479"/>
                        <a:pt x="159639" y="32766"/>
                      </a:cubicBezTo>
                      <a:cubicBezTo>
                        <a:pt x="182880" y="31623"/>
                        <a:pt x="196310" y="31718"/>
                        <a:pt x="199739" y="32861"/>
                      </a:cubicBezTo>
                      <a:cubicBezTo>
                        <a:pt x="201168" y="31052"/>
                        <a:pt x="205264" y="25432"/>
                        <a:pt x="211931" y="16193"/>
                      </a:cubicBezTo>
                      <a:cubicBezTo>
                        <a:pt x="216694" y="9525"/>
                        <a:pt x="220694" y="4096"/>
                        <a:pt x="223933" y="0"/>
                      </a:cubicBezTo>
                      <a:lnTo>
                        <a:pt x="277463" y="20384"/>
                      </a:lnTo>
                      <a:cubicBezTo>
                        <a:pt x="277559" y="26003"/>
                        <a:pt x="276511" y="38957"/>
                        <a:pt x="274320" y="59341"/>
                      </a:cubicBezTo>
                      <a:cubicBezTo>
                        <a:pt x="276035" y="61151"/>
                        <a:pt x="280988" y="65532"/>
                        <a:pt x="288989" y="72676"/>
                      </a:cubicBezTo>
                      <a:cubicBezTo>
                        <a:pt x="295275" y="78200"/>
                        <a:pt x="299657" y="83058"/>
                        <a:pt x="302133" y="87154"/>
                      </a:cubicBezTo>
                      <a:cubicBezTo>
                        <a:pt x="307276" y="87630"/>
                        <a:pt x="313754" y="87059"/>
                        <a:pt x="321469" y="85344"/>
                      </a:cubicBezTo>
                      <a:cubicBezTo>
                        <a:pt x="330518" y="83630"/>
                        <a:pt x="336804" y="82677"/>
                        <a:pt x="340328" y="82582"/>
                      </a:cubicBezTo>
                      <a:cubicBezTo>
                        <a:pt x="344805" y="88392"/>
                        <a:pt x="349377" y="96965"/>
                        <a:pt x="353949" y="108299"/>
                      </a:cubicBezTo>
                      <a:cubicBezTo>
                        <a:pt x="359474" y="121158"/>
                        <a:pt x="363665" y="129921"/>
                        <a:pt x="366427" y="134684"/>
                      </a:cubicBezTo>
                      <a:cubicBezTo>
                        <a:pt x="352901" y="146304"/>
                        <a:pt x="342710" y="154591"/>
                        <a:pt x="335851" y="159353"/>
                      </a:cubicBezTo>
                      <a:cubicBezTo>
                        <a:pt x="334899" y="189548"/>
                        <a:pt x="334709" y="203359"/>
                        <a:pt x="335280" y="200978"/>
                      </a:cubicBezTo>
                      <a:cubicBezTo>
                        <a:pt x="340138" y="203359"/>
                        <a:pt x="345662" y="206978"/>
                        <a:pt x="351758" y="211741"/>
                      </a:cubicBezTo>
                      <a:cubicBezTo>
                        <a:pt x="359093" y="217361"/>
                        <a:pt x="364236" y="221075"/>
                        <a:pt x="367284" y="222885"/>
                      </a:cubicBezTo>
                      <a:lnTo>
                        <a:pt x="346520" y="277749"/>
                      </a:lnTo>
                      <a:close/>
                      <a:moveTo>
                        <a:pt x="260509" y="271844"/>
                      </a:moveTo>
                      <a:cubicBezTo>
                        <a:pt x="278987" y="255556"/>
                        <a:pt x="291274" y="236792"/>
                        <a:pt x="297370" y="215455"/>
                      </a:cubicBezTo>
                      <a:cubicBezTo>
                        <a:pt x="302800" y="195929"/>
                        <a:pt x="302705" y="176117"/>
                        <a:pt x="297180" y="156020"/>
                      </a:cubicBezTo>
                      <a:cubicBezTo>
                        <a:pt x="291751" y="136589"/>
                        <a:pt x="281940" y="119539"/>
                        <a:pt x="267653" y="104870"/>
                      </a:cubicBezTo>
                      <a:cubicBezTo>
                        <a:pt x="253174" y="89726"/>
                        <a:pt x="236315" y="79343"/>
                        <a:pt x="217170" y="73628"/>
                      </a:cubicBezTo>
                      <a:cubicBezTo>
                        <a:pt x="189167" y="65342"/>
                        <a:pt x="162973" y="66389"/>
                        <a:pt x="138779" y="76676"/>
                      </a:cubicBezTo>
                      <a:cubicBezTo>
                        <a:pt x="116872" y="86011"/>
                        <a:pt x="99346" y="101537"/>
                        <a:pt x="86487" y="123254"/>
                      </a:cubicBezTo>
                      <a:cubicBezTo>
                        <a:pt x="73914" y="144494"/>
                        <a:pt x="68008" y="167259"/>
                        <a:pt x="68866" y="191357"/>
                      </a:cubicBezTo>
                      <a:cubicBezTo>
                        <a:pt x="69914" y="216884"/>
                        <a:pt x="78486" y="239078"/>
                        <a:pt x="94679" y="258032"/>
                      </a:cubicBezTo>
                      <a:cubicBezTo>
                        <a:pt x="116015" y="282797"/>
                        <a:pt x="143828" y="296228"/>
                        <a:pt x="178022" y="298133"/>
                      </a:cubicBezTo>
                      <a:cubicBezTo>
                        <a:pt x="210693" y="300228"/>
                        <a:pt x="238125" y="291370"/>
                        <a:pt x="260509" y="27184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grpSp>
      </p:grpSp>
      <p:grpSp>
        <p:nvGrpSpPr>
          <p:cNvPr id="69" name="Group 68">
            <a:extLst>
              <a:ext uri="{FF2B5EF4-FFF2-40B4-BE49-F238E27FC236}">
                <a16:creationId xmlns:a16="http://schemas.microsoft.com/office/drawing/2014/main" id="{F0BC47FD-4B7C-B675-FF03-5623FEE3BA20}"/>
              </a:ext>
            </a:extLst>
          </p:cNvPr>
          <p:cNvGrpSpPr/>
          <p:nvPr/>
        </p:nvGrpSpPr>
        <p:grpSpPr>
          <a:xfrm>
            <a:off x="7704713" y="823521"/>
            <a:ext cx="1356968" cy="484128"/>
            <a:chOff x="7903756" y="831954"/>
            <a:chExt cx="1357675" cy="484380"/>
          </a:xfrm>
        </p:grpSpPr>
        <p:sp>
          <p:nvSpPr>
            <p:cNvPr id="9" name="TextBox 8">
              <a:extLst>
                <a:ext uri="{FF2B5EF4-FFF2-40B4-BE49-F238E27FC236}">
                  <a16:creationId xmlns:a16="http://schemas.microsoft.com/office/drawing/2014/main" id="{FEE0D764-B574-E76B-1223-13984592F75F}"/>
                </a:ext>
              </a:extLst>
            </p:cNvPr>
            <p:cNvSpPr txBox="1"/>
            <p:nvPr/>
          </p:nvSpPr>
          <p:spPr>
            <a:xfrm>
              <a:off x="8391812" y="981859"/>
              <a:ext cx="869619" cy="215444"/>
            </a:xfrm>
            <a:prstGeom prst="rect">
              <a:avLst/>
            </a:prstGeom>
            <a:noFill/>
          </p:spPr>
          <p:txBody>
            <a:bodyPr wrap="square" lIns="91344" tIns="0" rIns="0" bIns="0" rtlCol="0">
              <a:spAutoFit/>
            </a:bodyPr>
            <a:lstStyle/>
            <a:p>
              <a:pPr marL="0" marR="0" lvl="0" indent="0" algn="l" defTabSz="91303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Refactor</a:t>
              </a:r>
            </a:p>
          </p:txBody>
        </p:sp>
        <p:grpSp>
          <p:nvGrpSpPr>
            <p:cNvPr id="53" name="Group 52">
              <a:extLst>
                <a:ext uri="{FF2B5EF4-FFF2-40B4-BE49-F238E27FC236}">
                  <a16:creationId xmlns:a16="http://schemas.microsoft.com/office/drawing/2014/main" id="{C2510BA8-4C97-0647-F9F5-0E4B199602AF}"/>
                </a:ext>
              </a:extLst>
            </p:cNvPr>
            <p:cNvGrpSpPr>
              <a:grpSpLocks noChangeAspect="1"/>
            </p:cNvGrpSpPr>
            <p:nvPr/>
          </p:nvGrpSpPr>
          <p:grpSpPr>
            <a:xfrm>
              <a:off x="7903756" y="831954"/>
              <a:ext cx="484380" cy="484380"/>
              <a:chOff x="594207" y="1167668"/>
              <a:chExt cx="1828959" cy="1828959"/>
            </a:xfrm>
          </p:grpSpPr>
          <p:sp>
            <p:nvSpPr>
              <p:cNvPr id="54" name="Oval 53">
                <a:extLst>
                  <a:ext uri="{FF2B5EF4-FFF2-40B4-BE49-F238E27FC236}">
                    <a16:creationId xmlns:a16="http://schemas.microsoft.com/office/drawing/2014/main" id="{BDDB0C20-96FA-5DF0-1CD5-F4C2C3C51FE4}"/>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Metropolis Light"/>
                  <a:ea typeface="+mn-ea"/>
                  <a:cs typeface="+mn-cs"/>
                </a:endParaRPr>
              </a:p>
            </p:txBody>
          </p:sp>
          <p:grpSp>
            <p:nvGrpSpPr>
              <p:cNvPr id="55" name="Graphic 1">
                <a:extLst>
                  <a:ext uri="{FF2B5EF4-FFF2-40B4-BE49-F238E27FC236}">
                    <a16:creationId xmlns:a16="http://schemas.microsoft.com/office/drawing/2014/main" id="{2E3EBD95-41B1-5267-C677-4CF72821D2D3}"/>
                  </a:ext>
                </a:extLst>
              </p:cNvPr>
              <p:cNvGrpSpPr/>
              <p:nvPr/>
            </p:nvGrpSpPr>
            <p:grpSpPr>
              <a:xfrm>
                <a:off x="1008670" y="1522211"/>
                <a:ext cx="1057853" cy="1057853"/>
                <a:chOff x="1008670" y="1522211"/>
                <a:chExt cx="1057853" cy="1057853"/>
              </a:xfrm>
            </p:grpSpPr>
            <p:sp>
              <p:nvSpPr>
                <p:cNvPr id="56" name="Freeform: Shape 439">
                  <a:extLst>
                    <a:ext uri="{FF2B5EF4-FFF2-40B4-BE49-F238E27FC236}">
                      <a16:creationId xmlns:a16="http://schemas.microsoft.com/office/drawing/2014/main" id="{6806BD50-70BF-F720-367A-B740A4FF6EFA}"/>
                    </a:ext>
                  </a:extLst>
                </p:cNvPr>
                <p:cNvSpPr/>
                <p:nvPr/>
              </p:nvSpPr>
              <p:spPr>
                <a:xfrm>
                  <a:off x="1008670" y="1522211"/>
                  <a:ext cx="1053587" cy="1053587"/>
                </a:xfrm>
                <a:custGeom>
                  <a:avLst/>
                  <a:gdLst>
                    <a:gd name="connsiteX0" fmla="*/ 1025862 w 1053587"/>
                    <a:gd name="connsiteY0" fmla="*/ 27726 h 1053587"/>
                    <a:gd name="connsiteX1" fmla="*/ 1025862 w 1053587"/>
                    <a:gd name="connsiteY1" fmla="*/ 1025862 h 1053587"/>
                    <a:gd name="connsiteX2" fmla="*/ 27726 w 1053587"/>
                    <a:gd name="connsiteY2" fmla="*/ 1025862 h 1053587"/>
                    <a:gd name="connsiteX3" fmla="*/ 27726 w 1053587"/>
                    <a:gd name="connsiteY3" fmla="*/ 27726 h 1053587"/>
                    <a:gd name="connsiteX4" fmla="*/ 1025862 w 1053587"/>
                    <a:gd name="connsiteY4" fmla="*/ 27726 h 1053587"/>
                    <a:gd name="connsiteX5" fmla="*/ 1053588 w 1053587"/>
                    <a:gd name="connsiteY5" fmla="*/ 0 h 1053587"/>
                    <a:gd name="connsiteX6" fmla="*/ 0 w 1053587"/>
                    <a:gd name="connsiteY6" fmla="*/ 0 h 1053587"/>
                    <a:gd name="connsiteX7" fmla="*/ 0 w 1053587"/>
                    <a:gd name="connsiteY7" fmla="*/ 1053588 h 1053587"/>
                    <a:gd name="connsiteX8" fmla="*/ 1053588 w 1053587"/>
                    <a:gd name="connsiteY8" fmla="*/ 1053588 h 1053587"/>
                    <a:gd name="connsiteX9" fmla="*/ 1053588 w 1053587"/>
                    <a:gd name="connsiteY9" fmla="*/ 0 h 1053587"/>
                    <a:gd name="connsiteX10" fmla="*/ 1053588 w 1053587"/>
                    <a:gd name="connsiteY10" fmla="*/ 0 h 105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3587" h="1053587">
                      <a:moveTo>
                        <a:pt x="1025862" y="27726"/>
                      </a:moveTo>
                      <a:lnTo>
                        <a:pt x="1025862" y="1025862"/>
                      </a:lnTo>
                      <a:lnTo>
                        <a:pt x="27726" y="1025862"/>
                      </a:lnTo>
                      <a:lnTo>
                        <a:pt x="27726" y="27726"/>
                      </a:lnTo>
                      <a:lnTo>
                        <a:pt x="1025862" y="27726"/>
                      </a:lnTo>
                      <a:moveTo>
                        <a:pt x="1053588" y="0"/>
                      </a:moveTo>
                      <a:lnTo>
                        <a:pt x="0" y="0"/>
                      </a:lnTo>
                      <a:lnTo>
                        <a:pt x="0" y="1053588"/>
                      </a:lnTo>
                      <a:lnTo>
                        <a:pt x="1053588" y="1053588"/>
                      </a:lnTo>
                      <a:lnTo>
                        <a:pt x="1053588" y="0"/>
                      </a:lnTo>
                      <a:lnTo>
                        <a:pt x="1053588" y="0"/>
                      </a:lnTo>
                      <a:close/>
                    </a:path>
                  </a:pathLst>
                </a:custGeom>
                <a:solidFill>
                  <a:schemeClr val="bg1"/>
                </a:solidFill>
                <a:ln w="85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nvGrpSpPr>
                <p:cNvPr id="57" name="Graphic 1">
                  <a:extLst>
                    <a:ext uri="{FF2B5EF4-FFF2-40B4-BE49-F238E27FC236}">
                      <a16:creationId xmlns:a16="http://schemas.microsoft.com/office/drawing/2014/main" id="{57681409-9169-A023-3983-90C8F1EE1B10}"/>
                    </a:ext>
                  </a:extLst>
                </p:cNvPr>
                <p:cNvGrpSpPr/>
                <p:nvPr/>
              </p:nvGrpSpPr>
              <p:grpSpPr>
                <a:xfrm>
                  <a:off x="1173746" y="1654527"/>
                  <a:ext cx="720875" cy="814802"/>
                  <a:chOff x="1173746" y="1654527"/>
                  <a:chExt cx="720875" cy="814802"/>
                </a:xfrm>
                <a:solidFill>
                  <a:srgbClr val="FFFFFF"/>
                </a:solidFill>
              </p:grpSpPr>
              <p:sp>
                <p:nvSpPr>
                  <p:cNvPr id="58" name="Freeform: Shape 441">
                    <a:extLst>
                      <a:ext uri="{FF2B5EF4-FFF2-40B4-BE49-F238E27FC236}">
                        <a16:creationId xmlns:a16="http://schemas.microsoft.com/office/drawing/2014/main" id="{64750423-EE11-DF21-D6D9-8511A6C57D54}"/>
                      </a:ext>
                    </a:extLst>
                  </p:cNvPr>
                  <p:cNvSpPr/>
                  <p:nvPr/>
                </p:nvSpPr>
                <p:spPr>
                  <a:xfrm>
                    <a:off x="1173746" y="1654527"/>
                    <a:ext cx="720875" cy="149379"/>
                  </a:xfrm>
                  <a:custGeom>
                    <a:avLst/>
                    <a:gdLst>
                      <a:gd name="connsiteX0" fmla="*/ 591545 w 720875"/>
                      <a:gd name="connsiteY0" fmla="*/ 149379 h 149379"/>
                      <a:gd name="connsiteX1" fmla="*/ 720876 w 720875"/>
                      <a:gd name="connsiteY1" fmla="*/ 74732 h 149379"/>
                      <a:gd name="connsiteX2" fmla="*/ 591545 w 720875"/>
                      <a:gd name="connsiteY2" fmla="*/ 0 h 149379"/>
                      <a:gd name="connsiteX3" fmla="*/ 591545 w 720875"/>
                      <a:gd name="connsiteY3" fmla="*/ 47006 h 149379"/>
                      <a:gd name="connsiteX4" fmla="*/ 0 w 720875"/>
                      <a:gd name="connsiteY4" fmla="*/ 47006 h 149379"/>
                      <a:gd name="connsiteX5" fmla="*/ 0 w 720875"/>
                      <a:gd name="connsiteY5" fmla="*/ 102458 h 149379"/>
                      <a:gd name="connsiteX6" fmla="*/ 591545 w 720875"/>
                      <a:gd name="connsiteY6" fmla="*/ 102458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149379"/>
                        </a:moveTo>
                        <a:lnTo>
                          <a:pt x="720876" y="74732"/>
                        </a:lnTo>
                        <a:lnTo>
                          <a:pt x="591545" y="0"/>
                        </a:lnTo>
                        <a:lnTo>
                          <a:pt x="591545" y="47006"/>
                        </a:lnTo>
                        <a:lnTo>
                          <a:pt x="0" y="47006"/>
                        </a:lnTo>
                        <a:lnTo>
                          <a:pt x="0" y="102458"/>
                        </a:lnTo>
                        <a:lnTo>
                          <a:pt x="591545" y="102458"/>
                        </a:lnTo>
                        <a:close/>
                      </a:path>
                    </a:pathLst>
                  </a:custGeom>
                  <a:solidFill>
                    <a:schemeClr val="bg1"/>
                  </a:solidFill>
                  <a:ln w="85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59" name="Freeform: Shape 442">
                    <a:extLst>
                      <a:ext uri="{FF2B5EF4-FFF2-40B4-BE49-F238E27FC236}">
                        <a16:creationId xmlns:a16="http://schemas.microsoft.com/office/drawing/2014/main" id="{6B5FC637-D3D1-0402-C7C7-968740E9E0DA}"/>
                      </a:ext>
                    </a:extLst>
                  </p:cNvPr>
                  <p:cNvSpPr/>
                  <p:nvPr/>
                </p:nvSpPr>
                <p:spPr>
                  <a:xfrm>
                    <a:off x="1173746" y="2319951"/>
                    <a:ext cx="720875" cy="149379"/>
                  </a:xfrm>
                  <a:custGeom>
                    <a:avLst/>
                    <a:gdLst>
                      <a:gd name="connsiteX0" fmla="*/ 129246 w 720875"/>
                      <a:gd name="connsiteY0" fmla="*/ 0 h 149379"/>
                      <a:gd name="connsiteX1" fmla="*/ 0 w 720875"/>
                      <a:gd name="connsiteY1" fmla="*/ 74732 h 149379"/>
                      <a:gd name="connsiteX2" fmla="*/ 129246 w 720875"/>
                      <a:gd name="connsiteY2" fmla="*/ 149379 h 149379"/>
                      <a:gd name="connsiteX3" fmla="*/ 129246 w 720875"/>
                      <a:gd name="connsiteY3" fmla="*/ 102458 h 149379"/>
                      <a:gd name="connsiteX4" fmla="*/ 720876 w 720875"/>
                      <a:gd name="connsiteY4" fmla="*/ 102458 h 149379"/>
                      <a:gd name="connsiteX5" fmla="*/ 720876 w 720875"/>
                      <a:gd name="connsiteY5" fmla="*/ 47006 h 149379"/>
                      <a:gd name="connsiteX6" fmla="*/ 129246 w 720875"/>
                      <a:gd name="connsiteY6" fmla="*/ 47006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129246" y="0"/>
                        </a:moveTo>
                        <a:lnTo>
                          <a:pt x="0" y="74732"/>
                        </a:lnTo>
                        <a:lnTo>
                          <a:pt x="129246" y="149379"/>
                        </a:lnTo>
                        <a:lnTo>
                          <a:pt x="129246" y="102458"/>
                        </a:lnTo>
                        <a:lnTo>
                          <a:pt x="720876" y="102458"/>
                        </a:lnTo>
                        <a:lnTo>
                          <a:pt x="720876" y="47006"/>
                        </a:lnTo>
                        <a:lnTo>
                          <a:pt x="129246" y="47006"/>
                        </a:lnTo>
                        <a:close/>
                      </a:path>
                    </a:pathLst>
                  </a:custGeom>
                  <a:solidFill>
                    <a:schemeClr val="bg1"/>
                  </a:solidFill>
                  <a:ln w="85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60" name="Freeform: Shape 443">
                    <a:extLst>
                      <a:ext uri="{FF2B5EF4-FFF2-40B4-BE49-F238E27FC236}">
                        <a16:creationId xmlns:a16="http://schemas.microsoft.com/office/drawing/2014/main" id="{B85FF525-C69D-969A-E8A0-B854D0E0270A}"/>
                      </a:ext>
                    </a:extLst>
                  </p:cNvPr>
                  <p:cNvSpPr/>
                  <p:nvPr/>
                </p:nvSpPr>
                <p:spPr>
                  <a:xfrm>
                    <a:off x="1173746" y="2098143"/>
                    <a:ext cx="720875" cy="149379"/>
                  </a:xfrm>
                  <a:custGeom>
                    <a:avLst/>
                    <a:gdLst>
                      <a:gd name="connsiteX0" fmla="*/ 591545 w 720875"/>
                      <a:gd name="connsiteY0" fmla="*/ 47006 h 149379"/>
                      <a:gd name="connsiteX1" fmla="*/ 0 w 720875"/>
                      <a:gd name="connsiteY1" fmla="*/ 47006 h 149379"/>
                      <a:gd name="connsiteX2" fmla="*/ 0 w 720875"/>
                      <a:gd name="connsiteY2" fmla="*/ 102458 h 149379"/>
                      <a:gd name="connsiteX3" fmla="*/ 591545 w 720875"/>
                      <a:gd name="connsiteY3" fmla="*/ 102458 h 149379"/>
                      <a:gd name="connsiteX4" fmla="*/ 591545 w 720875"/>
                      <a:gd name="connsiteY4" fmla="*/ 149379 h 149379"/>
                      <a:gd name="connsiteX5" fmla="*/ 720876 w 720875"/>
                      <a:gd name="connsiteY5" fmla="*/ 74732 h 149379"/>
                      <a:gd name="connsiteX6" fmla="*/ 591545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47006"/>
                        </a:moveTo>
                        <a:lnTo>
                          <a:pt x="0" y="47006"/>
                        </a:lnTo>
                        <a:lnTo>
                          <a:pt x="0" y="102458"/>
                        </a:lnTo>
                        <a:lnTo>
                          <a:pt x="591545" y="102458"/>
                        </a:lnTo>
                        <a:lnTo>
                          <a:pt x="591545" y="149379"/>
                        </a:lnTo>
                        <a:lnTo>
                          <a:pt x="720876" y="74732"/>
                        </a:lnTo>
                        <a:lnTo>
                          <a:pt x="591545" y="0"/>
                        </a:lnTo>
                        <a:close/>
                      </a:path>
                    </a:pathLst>
                  </a:custGeom>
                  <a:solidFill>
                    <a:schemeClr val="bg1"/>
                  </a:solidFill>
                  <a:ln w="85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61" name="Freeform: Shape 444">
                    <a:extLst>
                      <a:ext uri="{FF2B5EF4-FFF2-40B4-BE49-F238E27FC236}">
                        <a16:creationId xmlns:a16="http://schemas.microsoft.com/office/drawing/2014/main" id="{83F72ECE-376D-E7BC-A388-8AE7B33D50A6}"/>
                      </a:ext>
                    </a:extLst>
                  </p:cNvPr>
                  <p:cNvSpPr/>
                  <p:nvPr/>
                </p:nvSpPr>
                <p:spPr>
                  <a:xfrm>
                    <a:off x="1173746" y="1876335"/>
                    <a:ext cx="720875" cy="149379"/>
                  </a:xfrm>
                  <a:custGeom>
                    <a:avLst/>
                    <a:gdLst>
                      <a:gd name="connsiteX0" fmla="*/ 0 w 720875"/>
                      <a:gd name="connsiteY0" fmla="*/ 74732 h 149379"/>
                      <a:gd name="connsiteX1" fmla="*/ 129246 w 720875"/>
                      <a:gd name="connsiteY1" fmla="*/ 149379 h 149379"/>
                      <a:gd name="connsiteX2" fmla="*/ 129246 w 720875"/>
                      <a:gd name="connsiteY2" fmla="*/ 102458 h 149379"/>
                      <a:gd name="connsiteX3" fmla="*/ 720876 w 720875"/>
                      <a:gd name="connsiteY3" fmla="*/ 102458 h 149379"/>
                      <a:gd name="connsiteX4" fmla="*/ 720876 w 720875"/>
                      <a:gd name="connsiteY4" fmla="*/ 47006 h 149379"/>
                      <a:gd name="connsiteX5" fmla="*/ 129246 w 720875"/>
                      <a:gd name="connsiteY5" fmla="*/ 47006 h 149379"/>
                      <a:gd name="connsiteX6" fmla="*/ 129246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0" y="74732"/>
                        </a:moveTo>
                        <a:lnTo>
                          <a:pt x="129246" y="149379"/>
                        </a:lnTo>
                        <a:lnTo>
                          <a:pt x="129246" y="102458"/>
                        </a:lnTo>
                        <a:lnTo>
                          <a:pt x="720876" y="102458"/>
                        </a:lnTo>
                        <a:lnTo>
                          <a:pt x="720876" y="47006"/>
                        </a:lnTo>
                        <a:lnTo>
                          <a:pt x="129246" y="47006"/>
                        </a:lnTo>
                        <a:lnTo>
                          <a:pt x="129246" y="0"/>
                        </a:lnTo>
                        <a:close/>
                      </a:path>
                    </a:pathLst>
                  </a:custGeom>
                  <a:solidFill>
                    <a:schemeClr val="bg1"/>
                  </a:solidFill>
                  <a:ln w="85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grpSp>
          </p:grpSp>
        </p:grpSp>
      </p:grpSp>
      <p:grpSp>
        <p:nvGrpSpPr>
          <p:cNvPr id="70" name="Group 69">
            <a:extLst>
              <a:ext uri="{FF2B5EF4-FFF2-40B4-BE49-F238E27FC236}">
                <a16:creationId xmlns:a16="http://schemas.microsoft.com/office/drawing/2014/main" id="{6CB3DBE2-1338-52AA-EDF5-22E91A08A15B}"/>
              </a:ext>
            </a:extLst>
          </p:cNvPr>
          <p:cNvGrpSpPr/>
          <p:nvPr/>
        </p:nvGrpSpPr>
        <p:grpSpPr>
          <a:xfrm>
            <a:off x="9725490" y="823521"/>
            <a:ext cx="1224044" cy="484128"/>
            <a:chOff x="9434856" y="831954"/>
            <a:chExt cx="1224682" cy="484380"/>
          </a:xfrm>
        </p:grpSpPr>
        <p:sp>
          <p:nvSpPr>
            <p:cNvPr id="8" name="TextBox 7">
              <a:extLst>
                <a:ext uri="{FF2B5EF4-FFF2-40B4-BE49-F238E27FC236}">
                  <a16:creationId xmlns:a16="http://schemas.microsoft.com/office/drawing/2014/main" id="{571EC0EA-18AD-EC94-275D-CEE0AA4E1335}"/>
                </a:ext>
              </a:extLst>
            </p:cNvPr>
            <p:cNvSpPr txBox="1"/>
            <p:nvPr/>
          </p:nvSpPr>
          <p:spPr>
            <a:xfrm>
              <a:off x="9904614" y="981859"/>
              <a:ext cx="754924" cy="215444"/>
            </a:xfrm>
            <a:prstGeom prst="rect">
              <a:avLst/>
            </a:prstGeom>
            <a:noFill/>
          </p:spPr>
          <p:txBody>
            <a:bodyPr wrap="square" lIns="91344" tIns="0" rIns="0" bIns="0" rtlCol="0">
              <a:spAutoFit/>
            </a:bodyPr>
            <a:lstStyle/>
            <a:p>
              <a:pPr marL="0" marR="0" lvl="0" indent="0" algn="l" defTabSz="91303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Retire</a:t>
              </a:r>
            </a:p>
          </p:txBody>
        </p:sp>
        <p:grpSp>
          <p:nvGrpSpPr>
            <p:cNvPr id="62" name="Group 61">
              <a:extLst>
                <a:ext uri="{FF2B5EF4-FFF2-40B4-BE49-F238E27FC236}">
                  <a16:creationId xmlns:a16="http://schemas.microsoft.com/office/drawing/2014/main" id="{D68EFBCA-2DA7-B039-864A-AC1EABC75F39}"/>
                </a:ext>
              </a:extLst>
            </p:cNvPr>
            <p:cNvGrpSpPr>
              <a:grpSpLocks noChangeAspect="1"/>
            </p:cNvGrpSpPr>
            <p:nvPr/>
          </p:nvGrpSpPr>
          <p:grpSpPr>
            <a:xfrm>
              <a:off x="9434856" y="831954"/>
              <a:ext cx="484380" cy="484380"/>
              <a:chOff x="594207" y="1167668"/>
              <a:chExt cx="1828959" cy="1828959"/>
            </a:xfrm>
          </p:grpSpPr>
          <p:sp>
            <p:nvSpPr>
              <p:cNvPr id="63" name="Oval 62">
                <a:extLst>
                  <a:ext uri="{FF2B5EF4-FFF2-40B4-BE49-F238E27FC236}">
                    <a16:creationId xmlns:a16="http://schemas.microsoft.com/office/drawing/2014/main" id="{C25A59D3-ABD5-9084-84E2-CCDA6D9BCD10}"/>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Metropolis Light"/>
                  <a:ea typeface="+mn-ea"/>
                  <a:cs typeface="+mn-cs"/>
                </a:endParaRPr>
              </a:p>
            </p:txBody>
          </p:sp>
          <p:sp>
            <p:nvSpPr>
              <p:cNvPr id="64" name="Graphic 1">
                <a:extLst>
                  <a:ext uri="{FF2B5EF4-FFF2-40B4-BE49-F238E27FC236}">
                    <a16:creationId xmlns:a16="http://schemas.microsoft.com/office/drawing/2014/main" id="{8F3433F2-4A85-BFAB-2460-48595AB53143}"/>
                  </a:ext>
                </a:extLst>
              </p:cNvPr>
              <p:cNvSpPr/>
              <p:nvPr/>
            </p:nvSpPr>
            <p:spPr>
              <a:xfrm>
                <a:off x="865004" y="1649092"/>
                <a:ext cx="1282110" cy="732704"/>
              </a:xfrm>
              <a:custGeom>
                <a:avLst/>
                <a:gdLst>
                  <a:gd name="connsiteX0" fmla="*/ 827741 w 1282110"/>
                  <a:gd name="connsiteY0" fmla="*/ 33739 h 732704"/>
                  <a:gd name="connsiteX1" fmla="*/ 833762 w 1282110"/>
                  <a:gd name="connsiteY1" fmla="*/ 33843 h 732704"/>
                  <a:gd name="connsiteX2" fmla="*/ 1070764 w 1282110"/>
                  <a:gd name="connsiteY2" fmla="*/ 277801 h 732704"/>
                  <a:gd name="connsiteX3" fmla="*/ 1073256 w 1282110"/>
                  <a:gd name="connsiteY3" fmla="*/ 305622 h 732704"/>
                  <a:gd name="connsiteX4" fmla="*/ 1101077 w 1282110"/>
                  <a:gd name="connsiteY4" fmla="*/ 308322 h 732704"/>
                  <a:gd name="connsiteX5" fmla="*/ 1248283 w 1282110"/>
                  <a:gd name="connsiteY5" fmla="*/ 506291 h 732704"/>
                  <a:gd name="connsiteX6" fmla="*/ 1086336 w 1282110"/>
                  <a:gd name="connsiteY6" fmla="*/ 696578 h 732704"/>
                  <a:gd name="connsiteX7" fmla="*/ 1082599 w 1282110"/>
                  <a:gd name="connsiteY7" fmla="*/ 696578 h 732704"/>
                  <a:gd name="connsiteX8" fmla="*/ 1060176 w 1282110"/>
                  <a:gd name="connsiteY8" fmla="*/ 696475 h 732704"/>
                  <a:gd name="connsiteX9" fmla="*/ 641087 w 1282110"/>
                  <a:gd name="connsiteY9" fmla="*/ 697720 h 732704"/>
                  <a:gd name="connsiteX10" fmla="*/ 218364 w 1282110"/>
                  <a:gd name="connsiteY10" fmla="*/ 698966 h 732704"/>
                  <a:gd name="connsiteX11" fmla="*/ 197187 w 1282110"/>
                  <a:gd name="connsiteY11" fmla="*/ 698862 h 732704"/>
                  <a:gd name="connsiteX12" fmla="*/ 33787 w 1282110"/>
                  <a:gd name="connsiteY12" fmla="*/ 531102 h 732704"/>
                  <a:gd name="connsiteX13" fmla="*/ 187844 w 1282110"/>
                  <a:gd name="connsiteY13" fmla="*/ 379744 h 732704"/>
                  <a:gd name="connsiteX14" fmla="*/ 191789 w 1282110"/>
                  <a:gd name="connsiteY14" fmla="*/ 379744 h 732704"/>
                  <a:gd name="connsiteX15" fmla="*/ 229784 w 1282110"/>
                  <a:gd name="connsiteY15" fmla="*/ 385142 h 732704"/>
                  <a:gd name="connsiteX16" fmla="*/ 264249 w 1282110"/>
                  <a:gd name="connsiteY16" fmla="*/ 394693 h 732704"/>
                  <a:gd name="connsiteX17" fmla="*/ 271724 w 1282110"/>
                  <a:gd name="connsiteY17" fmla="*/ 359709 h 732704"/>
                  <a:gd name="connsiteX18" fmla="*/ 469486 w 1282110"/>
                  <a:gd name="connsiteY18" fmla="*/ 197969 h 732704"/>
                  <a:gd name="connsiteX19" fmla="*/ 474365 w 1282110"/>
                  <a:gd name="connsiteY19" fmla="*/ 198073 h 732704"/>
                  <a:gd name="connsiteX20" fmla="*/ 556376 w 1282110"/>
                  <a:gd name="connsiteY20" fmla="*/ 217590 h 732704"/>
                  <a:gd name="connsiteX21" fmla="*/ 589285 w 1282110"/>
                  <a:gd name="connsiteY21" fmla="*/ 233577 h 732704"/>
                  <a:gd name="connsiteX22" fmla="*/ 602469 w 1282110"/>
                  <a:gd name="connsiteY22" fmla="*/ 199423 h 732704"/>
                  <a:gd name="connsiteX23" fmla="*/ 827741 w 1282110"/>
                  <a:gd name="connsiteY23" fmla="*/ 33739 h 732704"/>
                  <a:gd name="connsiteX24" fmla="*/ 827741 w 1282110"/>
                  <a:gd name="connsiteY24" fmla="*/ 0 h 732704"/>
                  <a:gd name="connsiteX25" fmla="*/ 571325 w 1282110"/>
                  <a:gd name="connsiteY25" fmla="*/ 187173 h 732704"/>
                  <a:gd name="connsiteX26" fmla="*/ 475610 w 1282110"/>
                  <a:gd name="connsiteY26" fmla="*/ 164231 h 732704"/>
                  <a:gd name="connsiteX27" fmla="*/ 469797 w 1282110"/>
                  <a:gd name="connsiteY27" fmla="*/ 164127 h 732704"/>
                  <a:gd name="connsiteX28" fmla="*/ 239023 w 1282110"/>
                  <a:gd name="connsiteY28" fmla="*/ 352545 h 732704"/>
                  <a:gd name="connsiteX29" fmla="*/ 192723 w 1282110"/>
                  <a:gd name="connsiteY29" fmla="*/ 345902 h 732704"/>
                  <a:gd name="connsiteX30" fmla="*/ 188155 w 1282110"/>
                  <a:gd name="connsiteY30" fmla="*/ 345798 h 732704"/>
                  <a:gd name="connsiteX31" fmla="*/ 48 w 1282110"/>
                  <a:gd name="connsiteY31" fmla="*/ 530272 h 732704"/>
                  <a:gd name="connsiteX32" fmla="*/ 196253 w 1282110"/>
                  <a:gd name="connsiteY32" fmla="*/ 732601 h 732704"/>
                  <a:gd name="connsiteX33" fmla="*/ 218364 w 1282110"/>
                  <a:gd name="connsiteY33" fmla="*/ 732705 h 732704"/>
                  <a:gd name="connsiteX34" fmla="*/ 1060176 w 1282110"/>
                  <a:gd name="connsiteY34" fmla="*/ 730110 h 732704"/>
                  <a:gd name="connsiteX35" fmla="*/ 1081872 w 1282110"/>
                  <a:gd name="connsiteY35" fmla="*/ 730213 h 732704"/>
                  <a:gd name="connsiteX36" fmla="*/ 1086336 w 1282110"/>
                  <a:gd name="connsiteY36" fmla="*/ 730317 h 732704"/>
                  <a:gd name="connsiteX37" fmla="*/ 1282022 w 1282110"/>
                  <a:gd name="connsiteY37" fmla="*/ 507018 h 732704"/>
                  <a:gd name="connsiteX38" fmla="*/ 1104296 w 1282110"/>
                  <a:gd name="connsiteY38" fmla="*/ 274686 h 732704"/>
                  <a:gd name="connsiteX39" fmla="*/ 834592 w 1282110"/>
                  <a:gd name="connsiteY39" fmla="*/ 104 h 732704"/>
                  <a:gd name="connsiteX40" fmla="*/ 827741 w 1282110"/>
                  <a:gd name="connsiteY40" fmla="*/ 0 h 732704"/>
                  <a:gd name="connsiteX41" fmla="*/ 827741 w 1282110"/>
                  <a:gd name="connsiteY41" fmla="*/ 0 h 73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82110" h="732704">
                    <a:moveTo>
                      <a:pt x="827741" y="33739"/>
                    </a:moveTo>
                    <a:cubicBezTo>
                      <a:pt x="829713" y="33739"/>
                      <a:pt x="831685" y="33739"/>
                      <a:pt x="833762" y="33843"/>
                    </a:cubicBezTo>
                    <a:cubicBezTo>
                      <a:pt x="956467" y="36853"/>
                      <a:pt x="1058411" y="141703"/>
                      <a:pt x="1070764" y="277801"/>
                    </a:cubicBezTo>
                    <a:lnTo>
                      <a:pt x="1073256" y="305622"/>
                    </a:lnTo>
                    <a:lnTo>
                      <a:pt x="1101077" y="308322"/>
                    </a:lnTo>
                    <a:cubicBezTo>
                      <a:pt x="1186203" y="316419"/>
                      <a:pt x="1250878" y="403413"/>
                      <a:pt x="1248283" y="506291"/>
                    </a:cubicBezTo>
                    <a:cubicBezTo>
                      <a:pt x="1245999" y="611245"/>
                      <a:pt x="1173330" y="696578"/>
                      <a:pt x="1086336" y="696578"/>
                    </a:cubicBezTo>
                    <a:cubicBezTo>
                      <a:pt x="1085194" y="696578"/>
                      <a:pt x="1083948" y="696578"/>
                      <a:pt x="1082599" y="696578"/>
                    </a:cubicBezTo>
                    <a:cubicBezTo>
                      <a:pt x="1080107" y="696578"/>
                      <a:pt x="1072322" y="696475"/>
                      <a:pt x="1060176" y="696475"/>
                    </a:cubicBezTo>
                    <a:cubicBezTo>
                      <a:pt x="998511" y="696475"/>
                      <a:pt x="816840" y="697097"/>
                      <a:pt x="641087" y="697720"/>
                    </a:cubicBezTo>
                    <a:cubicBezTo>
                      <a:pt x="463983" y="698343"/>
                      <a:pt x="280963" y="698966"/>
                      <a:pt x="218364" y="698966"/>
                    </a:cubicBezTo>
                    <a:cubicBezTo>
                      <a:pt x="206841" y="698966"/>
                      <a:pt x="199471" y="698966"/>
                      <a:pt x="197187" y="698862"/>
                    </a:cubicBezTo>
                    <a:cubicBezTo>
                      <a:pt x="111231" y="696578"/>
                      <a:pt x="31814" y="614982"/>
                      <a:pt x="33787" y="531102"/>
                    </a:cubicBezTo>
                    <a:cubicBezTo>
                      <a:pt x="35759" y="447637"/>
                      <a:pt x="104898" y="379744"/>
                      <a:pt x="187844" y="379744"/>
                    </a:cubicBezTo>
                    <a:cubicBezTo>
                      <a:pt x="189089" y="379744"/>
                      <a:pt x="190335" y="379744"/>
                      <a:pt x="191789" y="379744"/>
                    </a:cubicBezTo>
                    <a:cubicBezTo>
                      <a:pt x="205077" y="380056"/>
                      <a:pt x="217845" y="381820"/>
                      <a:pt x="229784" y="385142"/>
                    </a:cubicBezTo>
                    <a:lnTo>
                      <a:pt x="264249" y="394693"/>
                    </a:lnTo>
                    <a:lnTo>
                      <a:pt x="271724" y="359709"/>
                    </a:lnTo>
                    <a:cubicBezTo>
                      <a:pt x="291863" y="265966"/>
                      <a:pt x="375017" y="197969"/>
                      <a:pt x="469486" y="197969"/>
                    </a:cubicBezTo>
                    <a:cubicBezTo>
                      <a:pt x="471147" y="197969"/>
                      <a:pt x="472808" y="197969"/>
                      <a:pt x="474365" y="198073"/>
                    </a:cubicBezTo>
                    <a:cubicBezTo>
                      <a:pt x="503640" y="198904"/>
                      <a:pt x="531254" y="205444"/>
                      <a:pt x="556376" y="217590"/>
                    </a:cubicBezTo>
                    <a:lnTo>
                      <a:pt x="589285" y="233577"/>
                    </a:lnTo>
                    <a:lnTo>
                      <a:pt x="602469" y="199423"/>
                    </a:lnTo>
                    <a:cubicBezTo>
                      <a:pt x="641710" y="98725"/>
                      <a:pt x="730054" y="33739"/>
                      <a:pt x="827741" y="33739"/>
                    </a:cubicBezTo>
                    <a:moveTo>
                      <a:pt x="827741" y="0"/>
                    </a:moveTo>
                    <a:cubicBezTo>
                      <a:pt x="713132" y="0"/>
                      <a:pt x="613992" y="77028"/>
                      <a:pt x="571325" y="187173"/>
                    </a:cubicBezTo>
                    <a:cubicBezTo>
                      <a:pt x="542154" y="173055"/>
                      <a:pt x="509972" y="165165"/>
                      <a:pt x="475610" y="164231"/>
                    </a:cubicBezTo>
                    <a:cubicBezTo>
                      <a:pt x="473638" y="164231"/>
                      <a:pt x="471666" y="164127"/>
                      <a:pt x="469797" y="164127"/>
                    </a:cubicBezTo>
                    <a:cubicBezTo>
                      <a:pt x="356953" y="164127"/>
                      <a:pt x="262277" y="244270"/>
                      <a:pt x="239023" y="352545"/>
                    </a:cubicBezTo>
                    <a:cubicBezTo>
                      <a:pt x="224282" y="348497"/>
                      <a:pt x="208606" y="346317"/>
                      <a:pt x="192723" y="345902"/>
                    </a:cubicBezTo>
                    <a:cubicBezTo>
                      <a:pt x="191166" y="345902"/>
                      <a:pt x="189609" y="345798"/>
                      <a:pt x="188155" y="345798"/>
                    </a:cubicBezTo>
                    <a:cubicBezTo>
                      <a:pt x="86212" y="346005"/>
                      <a:pt x="2539" y="427602"/>
                      <a:pt x="48" y="530272"/>
                    </a:cubicBezTo>
                    <a:cubicBezTo>
                      <a:pt x="-2444" y="634499"/>
                      <a:pt x="92544" y="729798"/>
                      <a:pt x="196253" y="732601"/>
                    </a:cubicBezTo>
                    <a:cubicBezTo>
                      <a:pt x="198848" y="732601"/>
                      <a:pt x="206530" y="732705"/>
                      <a:pt x="218364" y="732705"/>
                    </a:cubicBezTo>
                    <a:cubicBezTo>
                      <a:pt x="343250" y="732705"/>
                      <a:pt x="936639" y="730110"/>
                      <a:pt x="1060176" y="730110"/>
                    </a:cubicBezTo>
                    <a:cubicBezTo>
                      <a:pt x="1071906" y="730110"/>
                      <a:pt x="1079381" y="730110"/>
                      <a:pt x="1081872" y="730213"/>
                    </a:cubicBezTo>
                    <a:cubicBezTo>
                      <a:pt x="1083326" y="730213"/>
                      <a:pt x="1084779" y="730317"/>
                      <a:pt x="1086336" y="730317"/>
                    </a:cubicBezTo>
                    <a:cubicBezTo>
                      <a:pt x="1191809" y="730317"/>
                      <a:pt x="1279323" y="630865"/>
                      <a:pt x="1282022" y="507018"/>
                    </a:cubicBezTo>
                    <a:cubicBezTo>
                      <a:pt x="1285136" y="385246"/>
                      <a:pt x="1206239" y="284445"/>
                      <a:pt x="1104296" y="274686"/>
                    </a:cubicBezTo>
                    <a:cubicBezTo>
                      <a:pt x="1090489" y="123121"/>
                      <a:pt x="976399" y="3530"/>
                      <a:pt x="834592" y="104"/>
                    </a:cubicBezTo>
                    <a:cubicBezTo>
                      <a:pt x="832308" y="0"/>
                      <a:pt x="830024" y="0"/>
                      <a:pt x="827741" y="0"/>
                    </a:cubicBezTo>
                    <a:lnTo>
                      <a:pt x="827741" y="0"/>
                    </a:lnTo>
                    <a:close/>
                  </a:path>
                </a:pathLst>
              </a:custGeom>
              <a:solidFill>
                <a:schemeClr val="bg1"/>
              </a:solidFill>
              <a:ln w="103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717074"/>
                  </a:solidFill>
                  <a:effectLst/>
                  <a:uLnTx/>
                  <a:uFillTx/>
                  <a:latin typeface="Metropolis Light"/>
                  <a:ea typeface="+mn-ea"/>
                  <a:cs typeface="+mn-cs"/>
                </a:endParaRPr>
              </a:p>
            </p:txBody>
          </p:sp>
          <p:sp>
            <p:nvSpPr>
              <p:cNvPr id="65" name="Freeform: Shape 451">
                <a:extLst>
                  <a:ext uri="{FF2B5EF4-FFF2-40B4-BE49-F238E27FC236}">
                    <a16:creationId xmlns:a16="http://schemas.microsoft.com/office/drawing/2014/main" id="{36602C68-C6DB-7203-F391-DE95327408AF}"/>
                  </a:ext>
                </a:extLst>
              </p:cNvPr>
              <p:cNvSpPr/>
              <p:nvPr/>
            </p:nvSpPr>
            <p:spPr>
              <a:xfrm>
                <a:off x="1295723" y="2042732"/>
                <a:ext cx="535763" cy="162534"/>
              </a:xfrm>
              <a:custGeom>
                <a:avLst/>
                <a:gdLst/>
                <a:ahLst/>
                <a:cxnLst/>
                <a:rect l="l" t="t" r="r" b="b"/>
                <a:pathLst>
                  <a:path w="535763" h="162534">
                    <a:moveTo>
                      <a:pt x="326517" y="104927"/>
                    </a:moveTo>
                    <a:cubicBezTo>
                      <a:pt x="319355" y="104927"/>
                      <a:pt x="313335" y="106718"/>
                      <a:pt x="308458" y="110299"/>
                    </a:cubicBezTo>
                    <a:cubicBezTo>
                      <a:pt x="303581" y="113881"/>
                      <a:pt x="301143" y="118415"/>
                      <a:pt x="301143" y="123901"/>
                    </a:cubicBezTo>
                    <a:cubicBezTo>
                      <a:pt x="301143" y="129387"/>
                      <a:pt x="303353" y="133807"/>
                      <a:pt x="307772" y="137160"/>
                    </a:cubicBezTo>
                    <a:cubicBezTo>
                      <a:pt x="312192" y="140513"/>
                      <a:pt x="317754" y="142189"/>
                      <a:pt x="324460" y="142189"/>
                    </a:cubicBezTo>
                    <a:cubicBezTo>
                      <a:pt x="331623" y="142189"/>
                      <a:pt x="338214" y="140436"/>
                      <a:pt x="344234" y="136931"/>
                    </a:cubicBezTo>
                    <a:cubicBezTo>
                      <a:pt x="350254" y="133426"/>
                      <a:pt x="353949" y="128702"/>
                      <a:pt x="355321" y="122758"/>
                    </a:cubicBezTo>
                    <a:lnTo>
                      <a:pt x="355321" y="109271"/>
                    </a:lnTo>
                    <a:cubicBezTo>
                      <a:pt x="346177" y="106375"/>
                      <a:pt x="336576" y="104927"/>
                      <a:pt x="326517" y="104927"/>
                    </a:cubicBezTo>
                    <a:close/>
                    <a:moveTo>
                      <a:pt x="193167" y="104927"/>
                    </a:moveTo>
                    <a:cubicBezTo>
                      <a:pt x="186005" y="104927"/>
                      <a:pt x="179985" y="106718"/>
                      <a:pt x="175108" y="110299"/>
                    </a:cubicBezTo>
                    <a:cubicBezTo>
                      <a:pt x="170231" y="113881"/>
                      <a:pt x="167793" y="118415"/>
                      <a:pt x="167793" y="123901"/>
                    </a:cubicBezTo>
                    <a:cubicBezTo>
                      <a:pt x="167793" y="129387"/>
                      <a:pt x="170003" y="133807"/>
                      <a:pt x="174422" y="137160"/>
                    </a:cubicBezTo>
                    <a:cubicBezTo>
                      <a:pt x="178842" y="140513"/>
                      <a:pt x="184404" y="142189"/>
                      <a:pt x="191110" y="142189"/>
                    </a:cubicBezTo>
                    <a:cubicBezTo>
                      <a:pt x="198273" y="142189"/>
                      <a:pt x="204864" y="140436"/>
                      <a:pt x="210884" y="136931"/>
                    </a:cubicBezTo>
                    <a:cubicBezTo>
                      <a:pt x="216904" y="133426"/>
                      <a:pt x="220599" y="128702"/>
                      <a:pt x="221971" y="122758"/>
                    </a:cubicBezTo>
                    <a:lnTo>
                      <a:pt x="221971" y="109271"/>
                    </a:lnTo>
                    <a:cubicBezTo>
                      <a:pt x="212827" y="106375"/>
                      <a:pt x="203226" y="104927"/>
                      <a:pt x="193167" y="104927"/>
                    </a:cubicBezTo>
                    <a:close/>
                    <a:moveTo>
                      <a:pt x="332004" y="38862"/>
                    </a:moveTo>
                    <a:cubicBezTo>
                      <a:pt x="347549" y="38862"/>
                      <a:pt x="359855" y="43396"/>
                      <a:pt x="368923" y="52463"/>
                    </a:cubicBezTo>
                    <a:cubicBezTo>
                      <a:pt x="377991" y="61531"/>
                      <a:pt x="382524" y="73609"/>
                      <a:pt x="382524" y="88697"/>
                    </a:cubicBezTo>
                    <a:lnTo>
                      <a:pt x="382524" y="159791"/>
                    </a:lnTo>
                    <a:lnTo>
                      <a:pt x="355321" y="159791"/>
                    </a:lnTo>
                    <a:lnTo>
                      <a:pt x="355321" y="145847"/>
                    </a:lnTo>
                    <a:cubicBezTo>
                      <a:pt x="351054" y="151028"/>
                      <a:pt x="345567" y="155105"/>
                      <a:pt x="338862" y="158077"/>
                    </a:cubicBezTo>
                    <a:cubicBezTo>
                      <a:pt x="332156" y="161048"/>
                      <a:pt x="325298" y="162534"/>
                      <a:pt x="318288" y="162534"/>
                    </a:cubicBezTo>
                    <a:cubicBezTo>
                      <a:pt x="309906" y="162534"/>
                      <a:pt x="302400" y="160972"/>
                      <a:pt x="295771" y="157848"/>
                    </a:cubicBezTo>
                    <a:cubicBezTo>
                      <a:pt x="289141" y="154724"/>
                      <a:pt x="283922" y="150304"/>
                      <a:pt x="280112" y="144589"/>
                    </a:cubicBezTo>
                    <a:cubicBezTo>
                      <a:pt x="276302" y="138874"/>
                      <a:pt x="274397" y="132283"/>
                      <a:pt x="274397" y="124815"/>
                    </a:cubicBezTo>
                    <a:cubicBezTo>
                      <a:pt x="274397" y="117195"/>
                      <a:pt x="276530" y="110414"/>
                      <a:pt x="280797" y="104470"/>
                    </a:cubicBezTo>
                    <a:cubicBezTo>
                      <a:pt x="285065" y="98526"/>
                      <a:pt x="290856" y="93878"/>
                      <a:pt x="298171" y="90525"/>
                    </a:cubicBezTo>
                    <a:cubicBezTo>
                      <a:pt x="305486" y="87173"/>
                      <a:pt x="313563" y="85496"/>
                      <a:pt x="322403" y="85496"/>
                    </a:cubicBezTo>
                    <a:cubicBezTo>
                      <a:pt x="332918" y="85496"/>
                      <a:pt x="343891" y="87554"/>
                      <a:pt x="355321" y="91668"/>
                    </a:cubicBezTo>
                    <a:lnTo>
                      <a:pt x="355321" y="88697"/>
                    </a:lnTo>
                    <a:cubicBezTo>
                      <a:pt x="355321" y="80924"/>
                      <a:pt x="352997" y="74485"/>
                      <a:pt x="348349" y="69380"/>
                    </a:cubicBezTo>
                    <a:cubicBezTo>
                      <a:pt x="343701" y="64274"/>
                      <a:pt x="336423" y="61722"/>
                      <a:pt x="326517" y="61722"/>
                    </a:cubicBezTo>
                    <a:cubicBezTo>
                      <a:pt x="317069" y="61722"/>
                      <a:pt x="306401" y="64694"/>
                      <a:pt x="294513" y="70637"/>
                    </a:cubicBezTo>
                    <a:lnTo>
                      <a:pt x="284912" y="51206"/>
                    </a:lnTo>
                    <a:cubicBezTo>
                      <a:pt x="301676" y="42977"/>
                      <a:pt x="317373" y="38862"/>
                      <a:pt x="332004" y="38862"/>
                    </a:cubicBezTo>
                    <a:close/>
                    <a:moveTo>
                      <a:pt x="198654" y="38862"/>
                    </a:moveTo>
                    <a:cubicBezTo>
                      <a:pt x="214199" y="38862"/>
                      <a:pt x="226505" y="43396"/>
                      <a:pt x="235573" y="52463"/>
                    </a:cubicBezTo>
                    <a:cubicBezTo>
                      <a:pt x="244641" y="61531"/>
                      <a:pt x="249174" y="73609"/>
                      <a:pt x="249174" y="88697"/>
                    </a:cubicBezTo>
                    <a:lnTo>
                      <a:pt x="249174" y="159791"/>
                    </a:lnTo>
                    <a:lnTo>
                      <a:pt x="221971" y="159791"/>
                    </a:lnTo>
                    <a:lnTo>
                      <a:pt x="221971" y="145847"/>
                    </a:lnTo>
                    <a:cubicBezTo>
                      <a:pt x="217704" y="151028"/>
                      <a:pt x="212217" y="155105"/>
                      <a:pt x="205512" y="158077"/>
                    </a:cubicBezTo>
                    <a:cubicBezTo>
                      <a:pt x="198806" y="161048"/>
                      <a:pt x="191948" y="162534"/>
                      <a:pt x="184938" y="162534"/>
                    </a:cubicBezTo>
                    <a:cubicBezTo>
                      <a:pt x="176556" y="162534"/>
                      <a:pt x="169050" y="160972"/>
                      <a:pt x="162421" y="157848"/>
                    </a:cubicBezTo>
                    <a:cubicBezTo>
                      <a:pt x="155791" y="154724"/>
                      <a:pt x="150572" y="150304"/>
                      <a:pt x="146762" y="144589"/>
                    </a:cubicBezTo>
                    <a:cubicBezTo>
                      <a:pt x="142952" y="138874"/>
                      <a:pt x="141047" y="132283"/>
                      <a:pt x="141047" y="124815"/>
                    </a:cubicBezTo>
                    <a:cubicBezTo>
                      <a:pt x="141047" y="117195"/>
                      <a:pt x="143180" y="110414"/>
                      <a:pt x="147447" y="104470"/>
                    </a:cubicBezTo>
                    <a:cubicBezTo>
                      <a:pt x="151715" y="98526"/>
                      <a:pt x="157506" y="93878"/>
                      <a:pt x="164821" y="90525"/>
                    </a:cubicBezTo>
                    <a:cubicBezTo>
                      <a:pt x="172136" y="87173"/>
                      <a:pt x="180213" y="85496"/>
                      <a:pt x="189053" y="85496"/>
                    </a:cubicBezTo>
                    <a:cubicBezTo>
                      <a:pt x="199568" y="85496"/>
                      <a:pt x="210541" y="87554"/>
                      <a:pt x="221971" y="91668"/>
                    </a:cubicBezTo>
                    <a:lnTo>
                      <a:pt x="221971" y="88697"/>
                    </a:lnTo>
                    <a:cubicBezTo>
                      <a:pt x="221971" y="80924"/>
                      <a:pt x="219647" y="74485"/>
                      <a:pt x="214999" y="69380"/>
                    </a:cubicBezTo>
                    <a:cubicBezTo>
                      <a:pt x="210351" y="64274"/>
                      <a:pt x="203073" y="61722"/>
                      <a:pt x="193167" y="61722"/>
                    </a:cubicBezTo>
                    <a:cubicBezTo>
                      <a:pt x="183719" y="61722"/>
                      <a:pt x="173051" y="64694"/>
                      <a:pt x="161163" y="70637"/>
                    </a:cubicBezTo>
                    <a:lnTo>
                      <a:pt x="151562" y="51206"/>
                    </a:lnTo>
                    <a:cubicBezTo>
                      <a:pt x="168326" y="42977"/>
                      <a:pt x="184023" y="38862"/>
                      <a:pt x="198654" y="38862"/>
                    </a:cubicBezTo>
                    <a:close/>
                    <a:moveTo>
                      <a:pt x="472212" y="0"/>
                    </a:moveTo>
                    <a:cubicBezTo>
                      <a:pt x="494919" y="0"/>
                      <a:pt x="514731" y="7315"/>
                      <a:pt x="531648" y="21945"/>
                    </a:cubicBezTo>
                    <a:lnTo>
                      <a:pt x="516103" y="42748"/>
                    </a:lnTo>
                    <a:cubicBezTo>
                      <a:pt x="509245" y="36804"/>
                      <a:pt x="502006" y="32270"/>
                      <a:pt x="494386" y="29146"/>
                    </a:cubicBezTo>
                    <a:cubicBezTo>
                      <a:pt x="486766" y="26022"/>
                      <a:pt x="479070" y="24460"/>
                      <a:pt x="471297" y="24460"/>
                    </a:cubicBezTo>
                    <a:cubicBezTo>
                      <a:pt x="463525" y="24460"/>
                      <a:pt x="457162" y="26441"/>
                      <a:pt x="452209" y="30404"/>
                    </a:cubicBezTo>
                    <a:cubicBezTo>
                      <a:pt x="447256" y="34366"/>
                      <a:pt x="444780" y="39167"/>
                      <a:pt x="444780" y="44805"/>
                    </a:cubicBezTo>
                    <a:cubicBezTo>
                      <a:pt x="444780" y="48920"/>
                      <a:pt x="446037" y="52349"/>
                      <a:pt x="448552" y="55092"/>
                    </a:cubicBezTo>
                    <a:cubicBezTo>
                      <a:pt x="451066" y="57836"/>
                      <a:pt x="454876" y="60122"/>
                      <a:pt x="459982" y="61950"/>
                    </a:cubicBezTo>
                    <a:cubicBezTo>
                      <a:pt x="465087" y="63779"/>
                      <a:pt x="472136" y="65760"/>
                      <a:pt x="481127" y="67894"/>
                    </a:cubicBezTo>
                    <a:cubicBezTo>
                      <a:pt x="499263" y="72009"/>
                      <a:pt x="512903" y="77457"/>
                      <a:pt x="522047" y="84239"/>
                    </a:cubicBezTo>
                    <a:cubicBezTo>
                      <a:pt x="531191" y="91021"/>
                      <a:pt x="535763" y="101041"/>
                      <a:pt x="535763" y="114300"/>
                    </a:cubicBezTo>
                    <a:cubicBezTo>
                      <a:pt x="535763" y="123749"/>
                      <a:pt x="533438" y="132092"/>
                      <a:pt x="528790" y="139331"/>
                    </a:cubicBezTo>
                    <a:cubicBezTo>
                      <a:pt x="524142" y="146570"/>
                      <a:pt x="517398" y="152209"/>
                      <a:pt x="508559" y="156248"/>
                    </a:cubicBezTo>
                    <a:cubicBezTo>
                      <a:pt x="499720" y="160286"/>
                      <a:pt x="489128" y="162306"/>
                      <a:pt x="476784" y="162306"/>
                    </a:cubicBezTo>
                    <a:cubicBezTo>
                      <a:pt x="463525" y="162306"/>
                      <a:pt x="451219" y="160134"/>
                      <a:pt x="439865" y="155791"/>
                    </a:cubicBezTo>
                    <a:cubicBezTo>
                      <a:pt x="428511" y="151447"/>
                      <a:pt x="418415" y="145161"/>
                      <a:pt x="409575" y="136931"/>
                    </a:cubicBezTo>
                    <a:lnTo>
                      <a:pt x="426263" y="116586"/>
                    </a:lnTo>
                    <a:cubicBezTo>
                      <a:pt x="441960" y="130759"/>
                      <a:pt x="459182" y="137846"/>
                      <a:pt x="477927" y="137846"/>
                    </a:cubicBezTo>
                    <a:cubicBezTo>
                      <a:pt x="487071" y="137846"/>
                      <a:pt x="494234" y="135864"/>
                      <a:pt x="499415" y="131902"/>
                    </a:cubicBezTo>
                    <a:cubicBezTo>
                      <a:pt x="504597" y="127940"/>
                      <a:pt x="507188" y="122987"/>
                      <a:pt x="507188" y="117043"/>
                    </a:cubicBezTo>
                    <a:cubicBezTo>
                      <a:pt x="507188" y="112776"/>
                      <a:pt x="505930" y="109309"/>
                      <a:pt x="503416" y="106642"/>
                    </a:cubicBezTo>
                    <a:cubicBezTo>
                      <a:pt x="500901" y="103975"/>
                      <a:pt x="497167" y="101689"/>
                      <a:pt x="492214" y="99784"/>
                    </a:cubicBezTo>
                    <a:cubicBezTo>
                      <a:pt x="487261" y="97879"/>
                      <a:pt x="480137" y="95859"/>
                      <a:pt x="470840" y="93726"/>
                    </a:cubicBezTo>
                    <a:cubicBezTo>
                      <a:pt x="458648" y="90830"/>
                      <a:pt x="448666" y="87668"/>
                      <a:pt x="440894" y="84239"/>
                    </a:cubicBezTo>
                    <a:cubicBezTo>
                      <a:pt x="433121" y="80810"/>
                      <a:pt x="427025" y="76162"/>
                      <a:pt x="422606" y="70294"/>
                    </a:cubicBezTo>
                    <a:cubicBezTo>
                      <a:pt x="418186" y="64427"/>
                      <a:pt x="415976" y="56769"/>
                      <a:pt x="415976" y="47320"/>
                    </a:cubicBezTo>
                    <a:cubicBezTo>
                      <a:pt x="415976" y="38328"/>
                      <a:pt x="418377" y="30213"/>
                      <a:pt x="423177" y="22974"/>
                    </a:cubicBezTo>
                    <a:cubicBezTo>
                      <a:pt x="427978" y="15735"/>
                      <a:pt x="434645" y="10096"/>
                      <a:pt x="443180" y="6058"/>
                    </a:cubicBezTo>
                    <a:cubicBezTo>
                      <a:pt x="451714" y="2019"/>
                      <a:pt x="461391" y="0"/>
                      <a:pt x="472212" y="0"/>
                    </a:cubicBezTo>
                    <a:close/>
                    <a:moveTo>
                      <a:pt x="62637" y="0"/>
                    </a:moveTo>
                    <a:cubicBezTo>
                      <a:pt x="85344" y="0"/>
                      <a:pt x="105156" y="7315"/>
                      <a:pt x="122073" y="21945"/>
                    </a:cubicBezTo>
                    <a:lnTo>
                      <a:pt x="106528" y="42748"/>
                    </a:lnTo>
                    <a:cubicBezTo>
                      <a:pt x="99670" y="36804"/>
                      <a:pt x="92431" y="32270"/>
                      <a:pt x="84811" y="29146"/>
                    </a:cubicBezTo>
                    <a:cubicBezTo>
                      <a:pt x="77191" y="26022"/>
                      <a:pt x="69495" y="24460"/>
                      <a:pt x="61722" y="24460"/>
                    </a:cubicBezTo>
                    <a:cubicBezTo>
                      <a:pt x="53950" y="24460"/>
                      <a:pt x="47587" y="26441"/>
                      <a:pt x="42634" y="30404"/>
                    </a:cubicBezTo>
                    <a:cubicBezTo>
                      <a:pt x="37681" y="34366"/>
                      <a:pt x="35205" y="39167"/>
                      <a:pt x="35205" y="44805"/>
                    </a:cubicBezTo>
                    <a:cubicBezTo>
                      <a:pt x="35205" y="48920"/>
                      <a:pt x="36462" y="52349"/>
                      <a:pt x="38977" y="55092"/>
                    </a:cubicBezTo>
                    <a:cubicBezTo>
                      <a:pt x="41491" y="57836"/>
                      <a:pt x="45301" y="60122"/>
                      <a:pt x="50407" y="61950"/>
                    </a:cubicBezTo>
                    <a:cubicBezTo>
                      <a:pt x="55512" y="63779"/>
                      <a:pt x="62561" y="65760"/>
                      <a:pt x="71552" y="67894"/>
                    </a:cubicBezTo>
                    <a:cubicBezTo>
                      <a:pt x="89688" y="72009"/>
                      <a:pt x="103328" y="77457"/>
                      <a:pt x="112472" y="84239"/>
                    </a:cubicBezTo>
                    <a:cubicBezTo>
                      <a:pt x="121616" y="91021"/>
                      <a:pt x="126188" y="101041"/>
                      <a:pt x="126188" y="114300"/>
                    </a:cubicBezTo>
                    <a:cubicBezTo>
                      <a:pt x="126188" y="123749"/>
                      <a:pt x="123864" y="132092"/>
                      <a:pt x="119215" y="139331"/>
                    </a:cubicBezTo>
                    <a:cubicBezTo>
                      <a:pt x="114567" y="146570"/>
                      <a:pt x="107823" y="152209"/>
                      <a:pt x="98984" y="156248"/>
                    </a:cubicBezTo>
                    <a:cubicBezTo>
                      <a:pt x="90145" y="160286"/>
                      <a:pt x="79553" y="162306"/>
                      <a:pt x="67209" y="162306"/>
                    </a:cubicBezTo>
                    <a:cubicBezTo>
                      <a:pt x="53950" y="162306"/>
                      <a:pt x="41644" y="160134"/>
                      <a:pt x="30290" y="155791"/>
                    </a:cubicBezTo>
                    <a:cubicBezTo>
                      <a:pt x="18936" y="151447"/>
                      <a:pt x="8840" y="145161"/>
                      <a:pt x="0" y="136931"/>
                    </a:cubicBezTo>
                    <a:lnTo>
                      <a:pt x="16688" y="116586"/>
                    </a:lnTo>
                    <a:cubicBezTo>
                      <a:pt x="32385" y="130759"/>
                      <a:pt x="49607" y="137846"/>
                      <a:pt x="68352" y="137846"/>
                    </a:cubicBezTo>
                    <a:cubicBezTo>
                      <a:pt x="77496" y="137846"/>
                      <a:pt x="84659" y="135864"/>
                      <a:pt x="89840" y="131902"/>
                    </a:cubicBezTo>
                    <a:cubicBezTo>
                      <a:pt x="95022" y="127940"/>
                      <a:pt x="97613" y="122987"/>
                      <a:pt x="97613" y="117043"/>
                    </a:cubicBezTo>
                    <a:cubicBezTo>
                      <a:pt x="97613" y="112776"/>
                      <a:pt x="96355" y="109309"/>
                      <a:pt x="93841" y="106642"/>
                    </a:cubicBezTo>
                    <a:cubicBezTo>
                      <a:pt x="91326" y="103975"/>
                      <a:pt x="87592" y="101689"/>
                      <a:pt x="82639" y="99784"/>
                    </a:cubicBezTo>
                    <a:cubicBezTo>
                      <a:pt x="77686" y="97879"/>
                      <a:pt x="70562" y="95859"/>
                      <a:pt x="61265" y="93726"/>
                    </a:cubicBezTo>
                    <a:cubicBezTo>
                      <a:pt x="49073" y="90830"/>
                      <a:pt x="39091" y="87668"/>
                      <a:pt x="31319" y="84239"/>
                    </a:cubicBezTo>
                    <a:cubicBezTo>
                      <a:pt x="23546" y="80810"/>
                      <a:pt x="17450" y="76162"/>
                      <a:pt x="13031" y="70294"/>
                    </a:cubicBezTo>
                    <a:cubicBezTo>
                      <a:pt x="8611" y="64427"/>
                      <a:pt x="6401" y="56769"/>
                      <a:pt x="6401" y="47320"/>
                    </a:cubicBezTo>
                    <a:cubicBezTo>
                      <a:pt x="6401" y="38328"/>
                      <a:pt x="8802" y="30213"/>
                      <a:pt x="13602" y="22974"/>
                    </a:cubicBezTo>
                    <a:cubicBezTo>
                      <a:pt x="18403" y="15735"/>
                      <a:pt x="25070" y="10096"/>
                      <a:pt x="33605" y="6058"/>
                    </a:cubicBezTo>
                    <a:cubicBezTo>
                      <a:pt x="42139" y="2019"/>
                      <a:pt x="51816" y="0"/>
                      <a:pt x="62637"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Metropolis Light"/>
                  <a:ea typeface="+mn-ea"/>
                  <a:cs typeface="+mn-cs"/>
                </a:endParaRPr>
              </a:p>
            </p:txBody>
          </p:sp>
        </p:grpSp>
      </p:grpSp>
      <p:grpSp>
        <p:nvGrpSpPr>
          <p:cNvPr id="112" name="Group 111">
            <a:extLst>
              <a:ext uri="{FF2B5EF4-FFF2-40B4-BE49-F238E27FC236}">
                <a16:creationId xmlns:a16="http://schemas.microsoft.com/office/drawing/2014/main" id="{71518FD7-9396-42DD-9435-6A1112373504}"/>
              </a:ext>
            </a:extLst>
          </p:cNvPr>
          <p:cNvGrpSpPr/>
          <p:nvPr/>
        </p:nvGrpSpPr>
        <p:grpSpPr>
          <a:xfrm>
            <a:off x="452131" y="1739064"/>
            <a:ext cx="11304410" cy="4923463"/>
            <a:chOff x="450778" y="1738183"/>
            <a:chExt cx="11310300" cy="4926028"/>
          </a:xfrm>
        </p:grpSpPr>
        <p:sp>
          <p:nvSpPr>
            <p:cNvPr id="71" name="Rectangle 70">
              <a:extLst>
                <a:ext uri="{FF2B5EF4-FFF2-40B4-BE49-F238E27FC236}">
                  <a16:creationId xmlns:a16="http://schemas.microsoft.com/office/drawing/2014/main" id="{33536B40-E26D-A1B3-F108-F0E411FF9032}"/>
                </a:ext>
              </a:extLst>
            </p:cNvPr>
            <p:cNvSpPr/>
            <p:nvPr/>
          </p:nvSpPr>
          <p:spPr>
            <a:xfrm>
              <a:off x="450778" y="1920351"/>
              <a:ext cx="11310300" cy="4743860"/>
            </a:xfrm>
            <a:prstGeom prst="rect">
              <a:avLst/>
            </a:prstGeom>
            <a:no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1" i="0" u="none" strike="noStrike" kern="1200" cap="none" spc="300" normalizeH="0" baseline="0" noProof="0">
                <a:ln>
                  <a:noFill/>
                </a:ln>
                <a:solidFill>
                  <a:srgbClr val="FFFFFF"/>
                </a:solidFill>
                <a:effectLst/>
                <a:uLnTx/>
                <a:uFillTx/>
                <a:latin typeface="Metropolis Light"/>
                <a:ea typeface="+mn-ea"/>
                <a:cs typeface="+mn-cs"/>
              </a:endParaRPr>
            </a:p>
          </p:txBody>
        </p:sp>
        <p:sp>
          <p:nvSpPr>
            <p:cNvPr id="72" name="Rectangle 71">
              <a:extLst>
                <a:ext uri="{FF2B5EF4-FFF2-40B4-BE49-F238E27FC236}">
                  <a16:creationId xmlns:a16="http://schemas.microsoft.com/office/drawing/2014/main" id="{B06605EB-3201-23AD-EDAB-B56B9A7D62B2}"/>
                </a:ext>
              </a:extLst>
            </p:cNvPr>
            <p:cNvSpPr/>
            <p:nvPr/>
          </p:nvSpPr>
          <p:spPr>
            <a:xfrm>
              <a:off x="4496616" y="1738183"/>
              <a:ext cx="3291840" cy="354227"/>
            </a:xfrm>
            <a:prstGeom prst="rect">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41032"/>
                  </a:solidFill>
                  <a:effectLst/>
                  <a:uLnTx/>
                  <a:uFillTx/>
                  <a:latin typeface="Metropolis Semi Bold" panose="00000700000000000000" pitchFamily="2" charset="0"/>
                  <a:ea typeface="+mn-ea"/>
                  <a:cs typeface="+mn-cs"/>
                </a:rPr>
                <a:t>CLOUD OPERATING MODEL</a:t>
              </a:r>
            </a:p>
          </p:txBody>
        </p:sp>
      </p:grpSp>
      <p:sp>
        <p:nvSpPr>
          <p:cNvPr id="74" name="Rectangle 73">
            <a:extLst>
              <a:ext uri="{FF2B5EF4-FFF2-40B4-BE49-F238E27FC236}">
                <a16:creationId xmlns:a16="http://schemas.microsoft.com/office/drawing/2014/main" id="{03F6D5D0-C17B-7D34-49F5-A6041DF37CCC}"/>
              </a:ext>
            </a:extLst>
          </p:cNvPr>
          <p:cNvSpPr/>
          <p:nvPr/>
        </p:nvSpPr>
        <p:spPr>
          <a:xfrm>
            <a:off x="2544816" y="3675917"/>
            <a:ext cx="7192215" cy="274178"/>
          </a:xfrm>
          <a:prstGeom prst="rect">
            <a:avLst/>
          </a:prstGeom>
          <a:solidFill>
            <a:schemeClr val="accent4"/>
          </a:solidFill>
          <a:ln w="15875">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200" tIns="24324" rIns="91200" bIns="0" numCol="1" spcCol="0" rtlCol="0" fromWordArt="0" anchor="ctr" anchorCtr="0" forceAA="0" compatLnSpc="1">
            <a:prstTxWarp prst="textNoShape">
              <a:avLst/>
            </a:prstTxWarp>
            <a:noAutofit/>
          </a:bodyPr>
          <a:lstStyle/>
          <a:p>
            <a:pPr marL="0" marR="0" lvl="0" indent="0" algn="ctr" defTabSz="911705" rtl="0" eaLnBrk="1" fontAlgn="auto" latinLnBrk="0" hangingPunct="1">
              <a:lnSpc>
                <a:spcPct val="100000"/>
              </a:lnSpc>
              <a:spcBef>
                <a:spcPts val="0"/>
              </a:spcBef>
              <a:spcAft>
                <a:spcPts val="216"/>
              </a:spcAft>
              <a:buClrTx/>
              <a:buSzTx/>
              <a:buFontTx/>
              <a:buNone/>
              <a:tabLst/>
              <a:defRPr/>
            </a:pPr>
            <a:r>
              <a:rPr kumimoji="0" lang="en-US" sz="1400" b="0" i="0" u="none" strike="noStrike" kern="1200" cap="none" spc="0" normalizeH="0" baseline="0" noProof="0">
                <a:ln>
                  <a:noFill/>
                </a:ln>
                <a:solidFill>
                  <a:srgbClr val="041032"/>
                </a:solidFill>
                <a:effectLst/>
                <a:uLnTx/>
                <a:uFillTx/>
                <a:latin typeface="Metropolis Semi Bold" panose="00000700000000000000" pitchFamily="2" charset="0"/>
                <a:ea typeface="+mn-ea"/>
                <a:cs typeface="+mn-cs"/>
              </a:rPr>
              <a:t>Kubernetes Runtime and Management</a:t>
            </a:r>
          </a:p>
        </p:txBody>
      </p:sp>
      <p:grpSp>
        <p:nvGrpSpPr>
          <p:cNvPr id="111" name="Group 110">
            <a:extLst>
              <a:ext uri="{FF2B5EF4-FFF2-40B4-BE49-F238E27FC236}">
                <a16:creationId xmlns:a16="http://schemas.microsoft.com/office/drawing/2014/main" id="{B0ABA14A-6A0F-49BF-AC04-C261CCB697D3}"/>
              </a:ext>
            </a:extLst>
          </p:cNvPr>
          <p:cNvGrpSpPr/>
          <p:nvPr/>
        </p:nvGrpSpPr>
        <p:grpSpPr>
          <a:xfrm>
            <a:off x="874570" y="2063055"/>
            <a:ext cx="10434346" cy="1337007"/>
            <a:chOff x="873437" y="2062342"/>
            <a:chExt cx="10439783" cy="1337703"/>
          </a:xfrm>
        </p:grpSpPr>
        <p:sp>
          <p:nvSpPr>
            <p:cNvPr id="151" name="Rectangle 150">
              <a:extLst>
                <a:ext uri="{FF2B5EF4-FFF2-40B4-BE49-F238E27FC236}">
                  <a16:creationId xmlns:a16="http://schemas.microsoft.com/office/drawing/2014/main" id="{502CD9B7-571D-2CC1-AEAA-4A1614787C5A}"/>
                </a:ext>
              </a:extLst>
            </p:cNvPr>
            <p:cNvSpPr/>
            <p:nvPr/>
          </p:nvSpPr>
          <p:spPr>
            <a:xfrm>
              <a:off x="873437" y="2332951"/>
              <a:ext cx="10439783" cy="1067094"/>
            </a:xfrm>
            <a:prstGeom prst="rect">
              <a:avLst/>
            </a:prstGeom>
            <a:solidFill>
              <a:schemeClr val="bg1"/>
            </a:solidFill>
            <a:ln w="15875">
              <a:gradFill>
                <a:gsLst>
                  <a:gs pos="0">
                    <a:schemeClr val="accent4"/>
                  </a:gs>
                  <a:gs pos="100000">
                    <a:schemeClr val="accent4">
                      <a:alpha val="0"/>
                    </a:schemeClr>
                  </a:gs>
                </a:gsLst>
                <a:lin ang="5400000" scaled="1"/>
              </a:gra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200" tIns="24324" rIns="91200" bIns="0" numCol="1" spcCol="0" rtlCol="0" fromWordArt="0" anchor="ctr" anchorCtr="0" forceAA="0" compatLnSpc="1">
              <a:prstTxWarp prst="textNoShape">
                <a:avLst/>
              </a:prstTxWarp>
              <a:noAutofit/>
            </a:bodyPr>
            <a:lstStyle/>
            <a:p>
              <a:pPr marL="0" marR="0" lvl="0" indent="0" algn="ctr" defTabSz="911705" rtl="0" eaLnBrk="1" fontAlgn="auto" latinLnBrk="0" hangingPunct="1">
                <a:lnSpc>
                  <a:spcPct val="100000"/>
                </a:lnSpc>
                <a:spcBef>
                  <a:spcPts val="0"/>
                </a:spcBef>
                <a:spcAft>
                  <a:spcPts val="216"/>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grpSp>
          <p:nvGrpSpPr>
            <p:cNvPr id="73" name="Group 72">
              <a:extLst>
                <a:ext uri="{FF2B5EF4-FFF2-40B4-BE49-F238E27FC236}">
                  <a16:creationId xmlns:a16="http://schemas.microsoft.com/office/drawing/2014/main" id="{22540B70-D301-4A9F-B8CD-1263B67709EB}"/>
                </a:ext>
              </a:extLst>
            </p:cNvPr>
            <p:cNvGrpSpPr/>
            <p:nvPr/>
          </p:nvGrpSpPr>
          <p:grpSpPr>
            <a:xfrm>
              <a:off x="4500327" y="2914431"/>
              <a:ext cx="1767730" cy="371682"/>
              <a:chOff x="4666439" y="2933937"/>
              <a:chExt cx="1767730" cy="371682"/>
            </a:xfrm>
          </p:grpSpPr>
          <p:pic>
            <p:nvPicPr>
              <p:cNvPr id="153" name="Graphic 1">
                <a:extLst>
                  <a:ext uri="{FF2B5EF4-FFF2-40B4-BE49-F238E27FC236}">
                    <a16:creationId xmlns:a16="http://schemas.microsoft.com/office/drawing/2014/main" id="{5E76C5FF-96C9-DBEF-9C05-E5D25AADEE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439" y="2933937"/>
                <a:ext cx="423787" cy="371682"/>
              </a:xfrm>
              <a:prstGeom prst="rect">
                <a:avLst/>
              </a:prstGeom>
              <a:effectLst/>
            </p:spPr>
          </p:pic>
          <p:sp>
            <p:nvSpPr>
              <p:cNvPr id="154" name="TextBox 2">
                <a:extLst>
                  <a:ext uri="{FF2B5EF4-FFF2-40B4-BE49-F238E27FC236}">
                    <a16:creationId xmlns:a16="http://schemas.microsoft.com/office/drawing/2014/main" id="{2A7C1B27-BBB5-2C90-1A6E-301F6527F3B1}"/>
                  </a:ext>
                </a:extLst>
              </p:cNvPr>
              <p:cNvSpPr txBox="1"/>
              <p:nvPr/>
            </p:nvSpPr>
            <p:spPr>
              <a:xfrm>
                <a:off x="5123102" y="2951712"/>
                <a:ext cx="1311067" cy="307937"/>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Performance</a:t>
                </a:r>
              </a:p>
            </p:txBody>
          </p:sp>
        </p:grpSp>
        <p:grpSp>
          <p:nvGrpSpPr>
            <p:cNvPr id="97" name="Group 96">
              <a:extLst>
                <a:ext uri="{FF2B5EF4-FFF2-40B4-BE49-F238E27FC236}">
                  <a16:creationId xmlns:a16="http://schemas.microsoft.com/office/drawing/2014/main" id="{118354F7-BCEB-4919-BBEC-20FA774DD320}"/>
                </a:ext>
              </a:extLst>
            </p:cNvPr>
            <p:cNvGrpSpPr/>
            <p:nvPr/>
          </p:nvGrpSpPr>
          <p:grpSpPr>
            <a:xfrm>
              <a:off x="8439567" y="2946384"/>
              <a:ext cx="1276419" cy="307937"/>
              <a:chOff x="8404548" y="2949802"/>
              <a:chExt cx="1276419" cy="307937"/>
            </a:xfrm>
          </p:grpSpPr>
          <p:sp>
            <p:nvSpPr>
              <p:cNvPr id="155" name="TextBox 3">
                <a:extLst>
                  <a:ext uri="{FF2B5EF4-FFF2-40B4-BE49-F238E27FC236}">
                    <a16:creationId xmlns:a16="http://schemas.microsoft.com/office/drawing/2014/main" id="{E6BC9F0F-3E26-86F3-3B03-E122A7167C4E}"/>
                  </a:ext>
                </a:extLst>
              </p:cNvPr>
              <p:cNvSpPr txBox="1"/>
              <p:nvPr/>
            </p:nvSpPr>
            <p:spPr>
              <a:xfrm>
                <a:off x="8759470" y="2949802"/>
                <a:ext cx="921497" cy="307937"/>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etropolis Light"/>
                    <a:ea typeface="Noteworthy Light" panose="02000400000000000000" pitchFamily="2" charset="77"/>
                    <a:cs typeface="OCRB" panose="020F0502020204030204" pitchFamily="34" charset="0"/>
                  </a:rPr>
                  <a:t>Delivery</a:t>
                </a:r>
              </a:p>
            </p:txBody>
          </p:sp>
          <p:pic>
            <p:nvPicPr>
              <p:cNvPr id="156" name="Graphic 4">
                <a:extLst>
                  <a:ext uri="{FF2B5EF4-FFF2-40B4-BE49-F238E27FC236}">
                    <a16:creationId xmlns:a16="http://schemas.microsoft.com/office/drawing/2014/main" id="{8884DF78-D9EC-24F7-4D51-5A512D142C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04548" y="2964794"/>
                <a:ext cx="331217" cy="277792"/>
              </a:xfrm>
              <a:prstGeom prst="rect">
                <a:avLst/>
              </a:prstGeom>
              <a:effectLst/>
            </p:spPr>
          </p:pic>
        </p:grpSp>
        <p:grpSp>
          <p:nvGrpSpPr>
            <p:cNvPr id="91" name="Group 90">
              <a:extLst>
                <a:ext uri="{FF2B5EF4-FFF2-40B4-BE49-F238E27FC236}">
                  <a16:creationId xmlns:a16="http://schemas.microsoft.com/office/drawing/2014/main" id="{E7540103-D2D4-4426-AC00-CE9499760264}"/>
                </a:ext>
              </a:extLst>
            </p:cNvPr>
            <p:cNvGrpSpPr/>
            <p:nvPr/>
          </p:nvGrpSpPr>
          <p:grpSpPr>
            <a:xfrm>
              <a:off x="3241774" y="2918033"/>
              <a:ext cx="1023769" cy="364478"/>
              <a:chOff x="3241774" y="2904548"/>
              <a:chExt cx="1023769" cy="364478"/>
            </a:xfrm>
          </p:grpSpPr>
          <p:sp>
            <p:nvSpPr>
              <p:cNvPr id="157" name="TextBox 5">
                <a:extLst>
                  <a:ext uri="{FF2B5EF4-FFF2-40B4-BE49-F238E27FC236}">
                    <a16:creationId xmlns:a16="http://schemas.microsoft.com/office/drawing/2014/main" id="{58B02FF7-3FDA-CD18-DC13-0834C189E48E}"/>
                  </a:ext>
                </a:extLst>
              </p:cNvPr>
              <p:cNvSpPr txBox="1"/>
              <p:nvPr/>
            </p:nvSpPr>
            <p:spPr>
              <a:xfrm>
                <a:off x="3632005" y="2932899"/>
                <a:ext cx="633538" cy="307937"/>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Cost</a:t>
                </a:r>
              </a:p>
            </p:txBody>
          </p:sp>
          <p:pic>
            <p:nvPicPr>
              <p:cNvPr id="158" name="Graphic 6">
                <a:extLst>
                  <a:ext uri="{FF2B5EF4-FFF2-40B4-BE49-F238E27FC236}">
                    <a16:creationId xmlns:a16="http://schemas.microsoft.com/office/drawing/2014/main" id="{47978993-31D8-0236-1485-7E3A690A86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41774" y="2904548"/>
                <a:ext cx="364478" cy="364478"/>
              </a:xfrm>
              <a:prstGeom prst="rect">
                <a:avLst/>
              </a:prstGeom>
              <a:effectLst/>
            </p:spPr>
          </p:pic>
        </p:grpSp>
        <p:grpSp>
          <p:nvGrpSpPr>
            <p:cNvPr id="94" name="Group 93">
              <a:extLst>
                <a:ext uri="{FF2B5EF4-FFF2-40B4-BE49-F238E27FC236}">
                  <a16:creationId xmlns:a16="http://schemas.microsoft.com/office/drawing/2014/main" id="{A0CEDAED-5BEB-4C15-82F8-FFFB1B1D9FF4}"/>
                </a:ext>
              </a:extLst>
            </p:cNvPr>
            <p:cNvGrpSpPr/>
            <p:nvPr/>
          </p:nvGrpSpPr>
          <p:grpSpPr>
            <a:xfrm>
              <a:off x="6502841" y="2908410"/>
              <a:ext cx="1666923" cy="383724"/>
              <a:chOff x="6503643" y="2894925"/>
              <a:chExt cx="1666923" cy="383724"/>
            </a:xfrm>
          </p:grpSpPr>
          <p:sp>
            <p:nvSpPr>
              <p:cNvPr id="159" name="TextBox 7">
                <a:extLst>
                  <a:ext uri="{FF2B5EF4-FFF2-40B4-BE49-F238E27FC236}">
                    <a16:creationId xmlns:a16="http://schemas.microsoft.com/office/drawing/2014/main" id="{4B279636-2A8E-9AEF-7435-2502697C1C73}"/>
                  </a:ext>
                </a:extLst>
              </p:cNvPr>
              <p:cNvSpPr txBox="1"/>
              <p:nvPr/>
            </p:nvSpPr>
            <p:spPr>
              <a:xfrm>
                <a:off x="6790838" y="2932899"/>
                <a:ext cx="1379728" cy="307937"/>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Secure Config</a:t>
                </a:r>
              </a:p>
            </p:txBody>
          </p:sp>
          <p:pic>
            <p:nvPicPr>
              <p:cNvPr id="160" name="Graphic 8">
                <a:extLst>
                  <a:ext uri="{FF2B5EF4-FFF2-40B4-BE49-F238E27FC236}">
                    <a16:creationId xmlns:a16="http://schemas.microsoft.com/office/drawing/2014/main" id="{47977BD6-4A7D-3E23-F006-B29890638E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03643" y="2894925"/>
                <a:ext cx="265173" cy="383724"/>
              </a:xfrm>
              <a:prstGeom prst="rect">
                <a:avLst/>
              </a:prstGeom>
              <a:effectLst/>
            </p:spPr>
          </p:pic>
        </p:grpSp>
        <p:sp>
          <p:nvSpPr>
            <p:cNvPr id="199" name="TextBox 198">
              <a:extLst>
                <a:ext uri="{FF2B5EF4-FFF2-40B4-BE49-F238E27FC236}">
                  <a16:creationId xmlns:a16="http://schemas.microsoft.com/office/drawing/2014/main" id="{EABA81DC-1919-EB57-F645-FBF48BADC322}"/>
                </a:ext>
              </a:extLst>
            </p:cNvPr>
            <p:cNvSpPr txBox="1"/>
            <p:nvPr/>
          </p:nvSpPr>
          <p:spPr>
            <a:xfrm>
              <a:off x="880527" y="2062342"/>
              <a:ext cx="2379623" cy="184666"/>
            </a:xfrm>
            <a:prstGeom prst="rect">
              <a:avLst/>
            </a:prstGeom>
            <a:solidFill>
              <a:schemeClr val="bg1"/>
            </a:solid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3. </a:t>
              </a: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MANAGE ACROSS CLOUDS</a:t>
              </a:r>
            </a:p>
          </p:txBody>
        </p:sp>
        <p:sp>
          <p:nvSpPr>
            <p:cNvPr id="75" name="Rectangle 74">
              <a:extLst>
                <a:ext uri="{FF2B5EF4-FFF2-40B4-BE49-F238E27FC236}">
                  <a16:creationId xmlns:a16="http://schemas.microsoft.com/office/drawing/2014/main" id="{81257A40-AAC3-E451-51E3-6775CA268628}"/>
                </a:ext>
              </a:extLst>
            </p:cNvPr>
            <p:cNvSpPr/>
            <p:nvPr/>
          </p:nvSpPr>
          <p:spPr>
            <a:xfrm>
              <a:off x="2544555" y="2499578"/>
              <a:ext cx="7195962" cy="268760"/>
            </a:xfrm>
            <a:prstGeom prst="rect">
              <a:avLst/>
            </a:prstGeom>
            <a:solidFill>
              <a:schemeClr val="accent4"/>
            </a:solidFill>
            <a:ln w="15875">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200" tIns="24324" rIns="91200" bIns="0" numCol="1" spcCol="0" rtlCol="0" fromWordArt="0" anchor="ctr" anchorCtr="0" forceAA="0" compatLnSpc="1">
              <a:prstTxWarp prst="textNoShape">
                <a:avLst/>
              </a:prstTxWarp>
              <a:noAutofit/>
            </a:bodyPr>
            <a:lstStyle/>
            <a:p>
              <a:pPr marL="0" marR="0" lvl="0" indent="0" algn="ctr" defTabSz="911705" rtl="0" eaLnBrk="1" fontAlgn="auto" latinLnBrk="0" hangingPunct="1">
                <a:lnSpc>
                  <a:spcPct val="100000"/>
                </a:lnSpc>
                <a:spcBef>
                  <a:spcPts val="0"/>
                </a:spcBef>
                <a:spcAft>
                  <a:spcPts val="216"/>
                </a:spcAft>
                <a:buClrTx/>
                <a:buSzTx/>
                <a:buFontTx/>
                <a:buNone/>
                <a:tabLst/>
                <a:defRPr/>
              </a:pPr>
              <a:r>
                <a:rPr kumimoji="0" lang="en-US" sz="1400" b="0" i="0" u="none" strike="noStrike" kern="1200" cap="none" spc="0" normalizeH="0" baseline="0" noProof="0">
                  <a:ln>
                    <a:noFill/>
                  </a:ln>
                  <a:solidFill>
                    <a:srgbClr val="041032"/>
                  </a:solidFill>
                  <a:effectLst/>
                  <a:uLnTx/>
                  <a:uFillTx/>
                  <a:latin typeface="Metropolis Semi Bold" panose="00000700000000000000" pitchFamily="2" charset="0"/>
                  <a:ea typeface="+mn-ea"/>
                  <a:cs typeface="+mn-cs"/>
                </a:rPr>
                <a:t>VMware Multi-Cloud Management</a:t>
              </a:r>
            </a:p>
          </p:txBody>
        </p:sp>
      </p:grpSp>
      <p:sp>
        <p:nvSpPr>
          <p:cNvPr id="77" name="Rectangle 76">
            <a:extLst>
              <a:ext uri="{FF2B5EF4-FFF2-40B4-BE49-F238E27FC236}">
                <a16:creationId xmlns:a16="http://schemas.microsoft.com/office/drawing/2014/main" id="{1180E537-1361-2D3A-9F64-04F674DCCD4E}"/>
              </a:ext>
            </a:extLst>
          </p:cNvPr>
          <p:cNvSpPr/>
          <p:nvPr/>
        </p:nvSpPr>
        <p:spPr>
          <a:xfrm>
            <a:off x="4495862" y="257453"/>
            <a:ext cx="3290126" cy="303403"/>
          </a:xfrm>
          <a:prstGeom prst="rect">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798" b="0" i="0" u="none" strike="noStrike" kern="1200" cap="none" spc="0" normalizeH="0" baseline="0" noProof="0">
                <a:ln>
                  <a:noFill/>
                </a:ln>
                <a:solidFill>
                  <a:srgbClr val="041032"/>
                </a:solidFill>
                <a:effectLst/>
                <a:uLnTx/>
                <a:uFillTx/>
                <a:latin typeface="Metropolis Semi Bold" panose="00000700000000000000" pitchFamily="2" charset="0"/>
                <a:ea typeface="+mn-ea"/>
                <a:cs typeface="+mn-cs"/>
              </a:rPr>
              <a:t>APP STRATEGY</a:t>
            </a:r>
          </a:p>
        </p:txBody>
      </p:sp>
      <p:grpSp>
        <p:nvGrpSpPr>
          <p:cNvPr id="108" name="Group 107">
            <a:extLst>
              <a:ext uri="{FF2B5EF4-FFF2-40B4-BE49-F238E27FC236}">
                <a16:creationId xmlns:a16="http://schemas.microsoft.com/office/drawing/2014/main" id="{59CD9398-B35E-4313-8D1B-D69B98224C87}"/>
              </a:ext>
            </a:extLst>
          </p:cNvPr>
          <p:cNvGrpSpPr/>
          <p:nvPr/>
        </p:nvGrpSpPr>
        <p:grpSpPr>
          <a:xfrm>
            <a:off x="881656" y="4236338"/>
            <a:ext cx="5007885" cy="1222866"/>
            <a:chOff x="880527" y="4236757"/>
            <a:chExt cx="5010494" cy="1223504"/>
          </a:xfrm>
        </p:grpSpPr>
        <p:sp>
          <p:nvSpPr>
            <p:cNvPr id="88" name="Rectangle 87">
              <a:extLst>
                <a:ext uri="{FF2B5EF4-FFF2-40B4-BE49-F238E27FC236}">
                  <a16:creationId xmlns:a16="http://schemas.microsoft.com/office/drawing/2014/main" id="{F87B4072-1DDF-368F-C618-FCD2EA389BED}"/>
                </a:ext>
              </a:extLst>
            </p:cNvPr>
            <p:cNvSpPr/>
            <p:nvPr/>
          </p:nvSpPr>
          <p:spPr>
            <a:xfrm>
              <a:off x="2717092" y="4373160"/>
              <a:ext cx="1493950" cy="25804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B3E81F"/>
                  </a:solidFill>
                  <a:effectLst/>
                  <a:uLnTx/>
                  <a:uFillTx/>
                  <a:latin typeface="Metropolis Light"/>
                  <a:ea typeface="+mn-ea"/>
                  <a:cs typeface="+mn-cs"/>
                </a:rPr>
                <a:t>VMware Cloud</a:t>
              </a:r>
            </a:p>
          </p:txBody>
        </p:sp>
        <p:sp>
          <p:nvSpPr>
            <p:cNvPr id="190" name="TextBox 189">
              <a:extLst>
                <a:ext uri="{FF2B5EF4-FFF2-40B4-BE49-F238E27FC236}">
                  <a16:creationId xmlns:a16="http://schemas.microsoft.com/office/drawing/2014/main" id="{E07B1B42-1F62-5C2C-BCBC-C8B67351019F}"/>
                </a:ext>
              </a:extLst>
            </p:cNvPr>
            <p:cNvSpPr txBox="1"/>
            <p:nvPr/>
          </p:nvSpPr>
          <p:spPr>
            <a:xfrm>
              <a:off x="880527" y="4236757"/>
              <a:ext cx="1551768" cy="184666"/>
            </a:xfrm>
            <a:prstGeom prst="rect">
              <a:avLst/>
            </a:prstGeom>
            <a:solidFill>
              <a:schemeClr val="bg1"/>
            </a:solidFill>
          </p:spPr>
          <p:txBody>
            <a:bodyPr wrap="square" lIns="0" tIns="0" rIns="0" bIns="0" rtlCol="0" anchor="t">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1. BUILD CLOUDS</a:t>
              </a:r>
            </a:p>
          </p:txBody>
        </p:sp>
        <p:grpSp>
          <p:nvGrpSpPr>
            <p:cNvPr id="102" name="Group 101">
              <a:extLst>
                <a:ext uri="{FF2B5EF4-FFF2-40B4-BE49-F238E27FC236}">
                  <a16:creationId xmlns:a16="http://schemas.microsoft.com/office/drawing/2014/main" id="{84394D9A-CF12-475E-AC25-04C1DB380C82}"/>
                </a:ext>
              </a:extLst>
            </p:cNvPr>
            <p:cNvGrpSpPr/>
            <p:nvPr/>
          </p:nvGrpSpPr>
          <p:grpSpPr>
            <a:xfrm>
              <a:off x="1117468" y="4782039"/>
              <a:ext cx="4773553" cy="276999"/>
              <a:chOff x="1117468" y="4782039"/>
              <a:chExt cx="4773553" cy="276999"/>
            </a:xfrm>
          </p:grpSpPr>
          <p:grpSp>
            <p:nvGrpSpPr>
              <p:cNvPr id="100" name="Group 99">
                <a:extLst>
                  <a:ext uri="{FF2B5EF4-FFF2-40B4-BE49-F238E27FC236}">
                    <a16:creationId xmlns:a16="http://schemas.microsoft.com/office/drawing/2014/main" id="{DA49AF06-7F65-47DD-93D4-490AF3D9CB59}"/>
                  </a:ext>
                </a:extLst>
              </p:cNvPr>
              <p:cNvGrpSpPr/>
              <p:nvPr/>
            </p:nvGrpSpPr>
            <p:grpSpPr>
              <a:xfrm>
                <a:off x="1969809" y="4782039"/>
                <a:ext cx="1363522" cy="276999"/>
                <a:chOff x="1988416" y="4779812"/>
                <a:chExt cx="1411306" cy="276999"/>
              </a:xfrm>
            </p:grpSpPr>
            <p:pic>
              <p:nvPicPr>
                <p:cNvPr id="78" name="Graphic 77">
                  <a:extLst>
                    <a:ext uri="{FF2B5EF4-FFF2-40B4-BE49-F238E27FC236}">
                      <a16:creationId xmlns:a16="http://schemas.microsoft.com/office/drawing/2014/main" id="{2AC91B53-E223-59D5-F415-D58B5F3C76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8416" y="4798538"/>
                  <a:ext cx="273126" cy="239546"/>
                </a:xfrm>
                <a:prstGeom prst="rect">
                  <a:avLst/>
                </a:prstGeom>
              </p:spPr>
            </p:pic>
            <p:sp>
              <p:nvSpPr>
                <p:cNvPr id="79" name="TextBox 78">
                  <a:extLst>
                    <a:ext uri="{FF2B5EF4-FFF2-40B4-BE49-F238E27FC236}">
                      <a16:creationId xmlns:a16="http://schemas.microsoft.com/office/drawing/2014/main" id="{FFF4CAF2-21E6-9820-2564-2F633E1A2F14}"/>
                    </a:ext>
                  </a:extLst>
                </p:cNvPr>
                <p:cNvSpPr txBox="1"/>
                <p:nvPr/>
              </p:nvSpPr>
              <p:spPr>
                <a:xfrm>
                  <a:off x="2234694" y="4779812"/>
                  <a:ext cx="1165028"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Performance</a:t>
                  </a:r>
                </a:p>
              </p:txBody>
            </p:sp>
          </p:grpSp>
          <p:grpSp>
            <p:nvGrpSpPr>
              <p:cNvPr id="98" name="Group 97">
                <a:extLst>
                  <a:ext uri="{FF2B5EF4-FFF2-40B4-BE49-F238E27FC236}">
                    <a16:creationId xmlns:a16="http://schemas.microsoft.com/office/drawing/2014/main" id="{5CF94A7B-870E-41EB-AD94-96C051077B2C}"/>
                  </a:ext>
                </a:extLst>
              </p:cNvPr>
              <p:cNvGrpSpPr/>
              <p:nvPr/>
            </p:nvGrpSpPr>
            <p:grpSpPr>
              <a:xfrm>
                <a:off x="4891463" y="4782039"/>
                <a:ext cx="999558" cy="276999"/>
                <a:chOff x="4745865" y="4784266"/>
                <a:chExt cx="999558" cy="276999"/>
              </a:xfrm>
            </p:grpSpPr>
            <p:sp>
              <p:nvSpPr>
                <p:cNvPr id="80" name="TextBox 79">
                  <a:extLst>
                    <a:ext uri="{FF2B5EF4-FFF2-40B4-BE49-F238E27FC236}">
                      <a16:creationId xmlns:a16="http://schemas.microsoft.com/office/drawing/2014/main" id="{E4CF92F9-3BBA-B754-F415-E9DD655DE988}"/>
                    </a:ext>
                  </a:extLst>
                </p:cNvPr>
                <p:cNvSpPr txBox="1"/>
                <p:nvPr/>
              </p:nvSpPr>
              <p:spPr>
                <a:xfrm>
                  <a:off x="4937876" y="4784266"/>
                  <a:ext cx="807547"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Delivery</a:t>
                  </a:r>
                </a:p>
              </p:txBody>
            </p:sp>
            <p:pic>
              <p:nvPicPr>
                <p:cNvPr id="81" name="Graphic 80">
                  <a:extLst>
                    <a:ext uri="{FF2B5EF4-FFF2-40B4-BE49-F238E27FC236}">
                      <a16:creationId xmlns:a16="http://schemas.microsoft.com/office/drawing/2014/main" id="{3C254E38-C1FE-2D40-A1D2-2BE977D398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45865" y="4833248"/>
                  <a:ext cx="213466" cy="179035"/>
                </a:xfrm>
                <a:prstGeom prst="rect">
                  <a:avLst/>
                </a:prstGeom>
              </p:spPr>
            </p:pic>
          </p:grpSp>
          <p:grpSp>
            <p:nvGrpSpPr>
              <p:cNvPr id="99" name="Group 98">
                <a:extLst>
                  <a:ext uri="{FF2B5EF4-FFF2-40B4-BE49-F238E27FC236}">
                    <a16:creationId xmlns:a16="http://schemas.microsoft.com/office/drawing/2014/main" id="{7001B56C-8C8E-45DE-A27C-C5582460665F}"/>
                  </a:ext>
                </a:extLst>
              </p:cNvPr>
              <p:cNvGrpSpPr/>
              <p:nvPr/>
            </p:nvGrpSpPr>
            <p:grpSpPr>
              <a:xfrm>
                <a:off x="1117468" y="4782039"/>
                <a:ext cx="773199" cy="276999"/>
                <a:chOff x="1147952" y="4779848"/>
                <a:chExt cx="773199" cy="276999"/>
              </a:xfrm>
            </p:grpSpPr>
            <p:sp>
              <p:nvSpPr>
                <p:cNvPr id="82" name="TextBox 81">
                  <a:extLst>
                    <a:ext uri="{FF2B5EF4-FFF2-40B4-BE49-F238E27FC236}">
                      <a16:creationId xmlns:a16="http://schemas.microsoft.com/office/drawing/2014/main" id="{25080F26-920D-E596-7D26-2D716B11EB77}"/>
                    </a:ext>
                  </a:extLst>
                </p:cNvPr>
                <p:cNvSpPr txBox="1"/>
                <p:nvPr/>
              </p:nvSpPr>
              <p:spPr>
                <a:xfrm>
                  <a:off x="1375154" y="4779848"/>
                  <a:ext cx="545997"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etropolis Light"/>
                      <a:ea typeface="Noteworthy Light" panose="02000400000000000000" pitchFamily="2" charset="77"/>
                      <a:cs typeface="OCRB" panose="020F0502020204030204" pitchFamily="34" charset="0"/>
                    </a:rPr>
                    <a:t>Cost</a:t>
                  </a:r>
                </a:p>
              </p:txBody>
            </p:sp>
            <p:pic>
              <p:nvPicPr>
                <p:cNvPr id="83" name="Graphic 82">
                  <a:extLst>
                    <a:ext uri="{FF2B5EF4-FFF2-40B4-BE49-F238E27FC236}">
                      <a16:creationId xmlns:a16="http://schemas.microsoft.com/office/drawing/2014/main" id="{1D00157A-B550-AB2E-5729-6AE82D6BEA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47952" y="4800896"/>
                  <a:ext cx="234902" cy="234903"/>
                </a:xfrm>
                <a:prstGeom prst="rect">
                  <a:avLst/>
                </a:prstGeom>
              </p:spPr>
            </p:pic>
          </p:grpSp>
          <p:grpSp>
            <p:nvGrpSpPr>
              <p:cNvPr id="101" name="Group 100">
                <a:extLst>
                  <a:ext uri="{FF2B5EF4-FFF2-40B4-BE49-F238E27FC236}">
                    <a16:creationId xmlns:a16="http://schemas.microsoft.com/office/drawing/2014/main" id="{58FB101A-1B57-46CB-B4AF-4D15213C43B6}"/>
                  </a:ext>
                </a:extLst>
              </p:cNvPr>
              <p:cNvGrpSpPr/>
              <p:nvPr/>
            </p:nvGrpSpPr>
            <p:grpSpPr>
              <a:xfrm>
                <a:off x="3412473" y="4782039"/>
                <a:ext cx="1399849" cy="276999"/>
                <a:chOff x="3346015" y="4779812"/>
                <a:chExt cx="1399849" cy="276999"/>
              </a:xfrm>
            </p:grpSpPr>
            <p:sp>
              <p:nvSpPr>
                <p:cNvPr id="84" name="TextBox 83">
                  <a:extLst>
                    <a:ext uri="{FF2B5EF4-FFF2-40B4-BE49-F238E27FC236}">
                      <a16:creationId xmlns:a16="http://schemas.microsoft.com/office/drawing/2014/main" id="{F4355FE4-C820-27BC-DC9A-C1175C7C5B9E}"/>
                    </a:ext>
                  </a:extLst>
                </p:cNvPr>
                <p:cNvSpPr txBox="1"/>
                <p:nvPr/>
              </p:nvSpPr>
              <p:spPr>
                <a:xfrm>
                  <a:off x="3516915" y="4779812"/>
                  <a:ext cx="1228949"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Secure Config</a:t>
                  </a:r>
                </a:p>
              </p:txBody>
            </p:sp>
            <p:pic>
              <p:nvPicPr>
                <p:cNvPr id="89" name="Graphic 88">
                  <a:extLst>
                    <a:ext uri="{FF2B5EF4-FFF2-40B4-BE49-F238E27FC236}">
                      <a16:creationId xmlns:a16="http://schemas.microsoft.com/office/drawing/2014/main" id="{E6E13D54-0887-FE69-1C49-1435EDD09CE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346015" y="4794658"/>
                  <a:ext cx="170901" cy="247307"/>
                </a:xfrm>
                <a:prstGeom prst="rect">
                  <a:avLst/>
                </a:prstGeom>
              </p:spPr>
            </p:pic>
          </p:grpSp>
        </p:grpSp>
        <p:sp>
          <p:nvSpPr>
            <p:cNvPr id="90" name="TextBox 89">
              <a:extLst>
                <a:ext uri="{FF2B5EF4-FFF2-40B4-BE49-F238E27FC236}">
                  <a16:creationId xmlns:a16="http://schemas.microsoft.com/office/drawing/2014/main" id="{0D07EDF7-3D89-1198-46EF-7C5D9824EFAB}"/>
                </a:ext>
              </a:extLst>
            </p:cNvPr>
            <p:cNvSpPr txBox="1"/>
            <p:nvPr/>
          </p:nvSpPr>
          <p:spPr>
            <a:xfrm>
              <a:off x="2766013" y="5183262"/>
              <a:ext cx="2145457" cy="276999"/>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IAAS  CAAS  PAAS</a:t>
              </a:r>
            </a:p>
          </p:txBody>
        </p:sp>
        <p:pic>
          <p:nvPicPr>
            <p:cNvPr id="93" name="Graphic 92">
              <a:extLst>
                <a:ext uri="{FF2B5EF4-FFF2-40B4-BE49-F238E27FC236}">
                  <a16:creationId xmlns:a16="http://schemas.microsoft.com/office/drawing/2014/main" id="{A3CDF2F0-E19A-8B33-FBC1-7F14DA2A63A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6200000">
              <a:off x="2515790" y="5200088"/>
              <a:ext cx="191670" cy="258337"/>
            </a:xfrm>
            <a:prstGeom prst="rect">
              <a:avLst/>
            </a:prstGeom>
          </p:spPr>
        </p:pic>
      </p:grpSp>
      <p:sp>
        <p:nvSpPr>
          <p:cNvPr id="144" name="TextBox 143">
            <a:extLst>
              <a:ext uri="{FF2B5EF4-FFF2-40B4-BE49-F238E27FC236}">
                <a16:creationId xmlns:a16="http://schemas.microsoft.com/office/drawing/2014/main" id="{8E92F9C0-80A5-364B-BF6A-BED24DD0B4AB}"/>
              </a:ext>
            </a:extLst>
          </p:cNvPr>
          <p:cNvSpPr txBox="1"/>
          <p:nvPr/>
        </p:nvSpPr>
        <p:spPr>
          <a:xfrm>
            <a:off x="881655" y="3722084"/>
            <a:ext cx="1764300" cy="184570"/>
          </a:xfrm>
          <a:prstGeom prst="rect">
            <a:avLst/>
          </a:prstGeom>
          <a:noFill/>
        </p:spPr>
        <p:txBody>
          <a:bodyPr wrap="square" lIns="0" tIns="0" rIns="0" bIns="0" rtlCol="0" anchor="t">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2. BUILD PLATFORM</a:t>
            </a:r>
          </a:p>
        </p:txBody>
      </p:sp>
      <p:grpSp>
        <p:nvGrpSpPr>
          <p:cNvPr id="145" name="Group 144">
            <a:extLst>
              <a:ext uri="{FF2B5EF4-FFF2-40B4-BE49-F238E27FC236}">
                <a16:creationId xmlns:a16="http://schemas.microsoft.com/office/drawing/2014/main" id="{60BDC954-C849-E14D-9B0C-D73A9F24D857}"/>
              </a:ext>
            </a:extLst>
          </p:cNvPr>
          <p:cNvGrpSpPr/>
          <p:nvPr/>
        </p:nvGrpSpPr>
        <p:grpSpPr>
          <a:xfrm>
            <a:off x="866225" y="5850724"/>
            <a:ext cx="5180029" cy="657854"/>
            <a:chOff x="889217" y="5852608"/>
            <a:chExt cx="5184078" cy="658367"/>
          </a:xfrm>
        </p:grpSpPr>
        <p:cxnSp>
          <p:nvCxnSpPr>
            <p:cNvPr id="146" name="Straight Connector 145">
              <a:extLst>
                <a:ext uri="{FF2B5EF4-FFF2-40B4-BE49-F238E27FC236}">
                  <a16:creationId xmlns:a16="http://schemas.microsoft.com/office/drawing/2014/main" id="{262607D8-3DFA-A547-A522-2A9E2C4C9758}"/>
                </a:ext>
              </a:extLst>
            </p:cNvPr>
            <p:cNvCxnSpPr>
              <a:cxnSpLocks/>
            </p:cNvCxnSpPr>
            <p:nvPr/>
          </p:nvCxnSpPr>
          <p:spPr bwMode="gray">
            <a:xfrm flipV="1">
              <a:off x="898717" y="5874602"/>
              <a:ext cx="0" cy="564010"/>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5043289-CA88-7641-AB3F-0A8BF54A14D6}"/>
                </a:ext>
              </a:extLst>
            </p:cNvPr>
            <p:cNvCxnSpPr>
              <a:cxnSpLocks/>
            </p:cNvCxnSpPr>
            <p:nvPr/>
          </p:nvCxnSpPr>
          <p:spPr bwMode="gray">
            <a:xfrm flipH="1">
              <a:off x="889217" y="6410306"/>
              <a:ext cx="5184078" cy="37493"/>
            </a:xfrm>
            <a:prstGeom prst="line">
              <a:avLst/>
            </a:prstGeom>
            <a:ln w="127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B595584-279E-4B4E-AE2B-A9470D8D55C7}"/>
                </a:ext>
              </a:extLst>
            </p:cNvPr>
            <p:cNvCxnSpPr>
              <a:cxnSpLocks/>
            </p:cNvCxnSpPr>
            <p:nvPr/>
          </p:nvCxnSpPr>
          <p:spPr bwMode="gray">
            <a:xfrm flipV="1">
              <a:off x="6066600" y="5852608"/>
              <a:ext cx="0" cy="564786"/>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B24551FD-57E0-0349-A8AC-9C7913B49415}"/>
                </a:ext>
              </a:extLst>
            </p:cNvPr>
            <p:cNvSpPr/>
            <p:nvPr/>
          </p:nvSpPr>
          <p:spPr>
            <a:xfrm>
              <a:off x="2687875" y="6346586"/>
              <a:ext cx="1480454" cy="164389"/>
            </a:xfrm>
            <a:prstGeom prst="rect">
              <a:avLst/>
            </a:prstGeom>
            <a:solidFill>
              <a:srgbClr val="041032">
                <a:alpha val="50196"/>
              </a:srgbClr>
            </a:solidFill>
            <a:ln w="12700">
              <a:no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91344" rIns="91344" bIns="91344" numCol="1" spcCol="0" rtlCol="0" fromWordArt="0" anchor="ctr" anchorCtr="0" forceAA="0" compatLnSpc="1">
              <a:prstTxWarp prst="textNoShape">
                <a:avLst/>
              </a:prstTxWarp>
              <a:noAutofit/>
            </a:bodyPr>
            <a:lstStyle/>
            <a:p>
              <a:pPr marL="0" marR="0" lvl="0" indent="0" algn="ctr" defTabSz="9133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2F2F2"/>
                  </a:solidFill>
                  <a:effectLst/>
                  <a:uLnTx/>
                  <a:uFillTx/>
                  <a:latin typeface="Metropolis"/>
                  <a:ea typeface="+mn-ea"/>
                  <a:cs typeface="+mn-cs"/>
                </a:rPr>
                <a:t>VMware Infra</a:t>
              </a:r>
            </a:p>
          </p:txBody>
        </p:sp>
      </p:grpSp>
      <p:grpSp>
        <p:nvGrpSpPr>
          <p:cNvPr id="106" name="Group 105">
            <a:extLst>
              <a:ext uri="{FF2B5EF4-FFF2-40B4-BE49-F238E27FC236}">
                <a16:creationId xmlns:a16="http://schemas.microsoft.com/office/drawing/2014/main" id="{BF307E83-36A0-4921-9C12-1C5BD7342CEB}"/>
              </a:ext>
            </a:extLst>
          </p:cNvPr>
          <p:cNvGrpSpPr/>
          <p:nvPr/>
        </p:nvGrpSpPr>
        <p:grpSpPr>
          <a:xfrm>
            <a:off x="1011545" y="5547978"/>
            <a:ext cx="4863129" cy="157070"/>
            <a:chOff x="1010484" y="5549080"/>
            <a:chExt cx="4865663" cy="157152"/>
          </a:xfrm>
        </p:grpSpPr>
        <p:cxnSp>
          <p:nvCxnSpPr>
            <p:cNvPr id="4" name="Straight Connector 3">
              <a:extLst>
                <a:ext uri="{FF2B5EF4-FFF2-40B4-BE49-F238E27FC236}">
                  <a16:creationId xmlns:a16="http://schemas.microsoft.com/office/drawing/2014/main" id="{E4FE2588-7BA6-498C-86D7-4A5101177A1D}"/>
                </a:ext>
              </a:extLst>
            </p:cNvPr>
            <p:cNvCxnSpPr/>
            <p:nvPr/>
          </p:nvCxnSpPr>
          <p:spPr bwMode="gray">
            <a:xfrm>
              <a:off x="1010484" y="5661699"/>
              <a:ext cx="4865663" cy="0"/>
            </a:xfrm>
            <a:prstGeom prst="line">
              <a:avLst/>
            </a:prstGeom>
            <a:ln w="9525">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B38D2496-7D2D-093A-1590-FEA47E5C5D0A}"/>
                </a:ext>
              </a:extLst>
            </p:cNvPr>
            <p:cNvSpPr/>
            <p:nvPr/>
          </p:nvSpPr>
          <p:spPr>
            <a:xfrm>
              <a:off x="1938399" y="5549080"/>
              <a:ext cx="3020932" cy="15715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B3E81F"/>
                  </a:solidFill>
                  <a:effectLst/>
                  <a:uLnTx/>
                  <a:uFillTx/>
                  <a:latin typeface="Metropolis Light"/>
                  <a:ea typeface="+mn-ea"/>
                  <a:cs typeface="+mn-cs"/>
                </a:rPr>
                <a:t>VMware Multi-Cloud Management</a:t>
              </a:r>
            </a:p>
          </p:txBody>
        </p:sp>
      </p:grpSp>
      <p:grpSp>
        <p:nvGrpSpPr>
          <p:cNvPr id="110" name="Group 109">
            <a:extLst>
              <a:ext uri="{FF2B5EF4-FFF2-40B4-BE49-F238E27FC236}">
                <a16:creationId xmlns:a16="http://schemas.microsoft.com/office/drawing/2014/main" id="{0D5A20BA-5015-4899-B215-9ED42674C80D}"/>
              </a:ext>
            </a:extLst>
          </p:cNvPr>
          <p:cNvGrpSpPr/>
          <p:nvPr/>
        </p:nvGrpSpPr>
        <p:grpSpPr>
          <a:xfrm>
            <a:off x="6271531" y="3703251"/>
            <a:ext cx="4993453" cy="2742190"/>
            <a:chOff x="6273211" y="3703395"/>
            <a:chExt cx="4996055" cy="2743618"/>
          </a:xfrm>
        </p:grpSpPr>
        <p:sp>
          <p:nvSpPr>
            <p:cNvPr id="1256" name="!! silo 2">
              <a:extLst>
                <a:ext uri="{FF2B5EF4-FFF2-40B4-BE49-F238E27FC236}">
                  <a16:creationId xmlns:a16="http://schemas.microsoft.com/office/drawing/2014/main" id="{04CCA27A-6952-D864-86E7-87BBB79686FF}"/>
                </a:ext>
              </a:extLst>
            </p:cNvPr>
            <p:cNvSpPr/>
            <p:nvPr/>
          </p:nvSpPr>
          <p:spPr>
            <a:xfrm>
              <a:off x="6373817" y="3703395"/>
              <a:ext cx="955515" cy="2664670"/>
            </a:xfrm>
            <a:prstGeom prst="rect">
              <a:avLst/>
            </a:prstGeom>
            <a:gradFill>
              <a:gsLst>
                <a:gs pos="88000">
                  <a:srgbClr val="001559"/>
                </a:gs>
                <a:gs pos="56000">
                  <a:srgbClr val="001559">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44" tIns="39572" rIns="79144" bIns="39572" numCol="1" spcCol="0" rtlCol="0" fromWordArt="0" anchor="ctr" anchorCtr="0" forceAA="0" compatLnSpc="1">
              <a:prstTxWarp prst="textNoShape">
                <a:avLst/>
              </a:prstTxWarp>
              <a:noAutofit/>
            </a:bodyPr>
            <a:lstStyle/>
            <a:p>
              <a:pPr marL="0" marR="0" lvl="0" indent="0" algn="ctr" defTabSz="791837"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prstClr val="white"/>
                </a:solidFill>
                <a:effectLst/>
                <a:uLnTx/>
                <a:uFillTx/>
                <a:latin typeface="Metropolis"/>
                <a:ea typeface="+mn-ea"/>
                <a:cs typeface="+mn-cs"/>
              </a:endParaRPr>
            </a:p>
          </p:txBody>
        </p:sp>
        <p:sp>
          <p:nvSpPr>
            <p:cNvPr id="1146" name="!! silo 3">
              <a:extLst>
                <a:ext uri="{FF2B5EF4-FFF2-40B4-BE49-F238E27FC236}">
                  <a16:creationId xmlns:a16="http://schemas.microsoft.com/office/drawing/2014/main" id="{194DD7DA-B6B2-0CC2-1873-28C4D07B22AB}"/>
                </a:ext>
              </a:extLst>
            </p:cNvPr>
            <p:cNvSpPr/>
            <p:nvPr/>
          </p:nvSpPr>
          <p:spPr>
            <a:xfrm>
              <a:off x="7351355" y="3704648"/>
              <a:ext cx="955515" cy="2663417"/>
            </a:xfrm>
            <a:prstGeom prst="rect">
              <a:avLst/>
            </a:prstGeom>
            <a:gradFill>
              <a:gsLst>
                <a:gs pos="88000">
                  <a:srgbClr val="001559"/>
                </a:gs>
                <a:gs pos="56000">
                  <a:srgbClr val="001559">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44" tIns="39572" rIns="79144" bIns="39572" numCol="1" spcCol="0" rtlCol="0" fromWordArt="0" anchor="ctr" anchorCtr="0" forceAA="0" compatLnSpc="1">
              <a:prstTxWarp prst="textNoShape">
                <a:avLst/>
              </a:prstTxWarp>
              <a:noAutofit/>
            </a:bodyPr>
            <a:lstStyle/>
            <a:p>
              <a:pPr marL="0" marR="0" lvl="0" indent="0" algn="ctr" defTabSz="791837"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prstClr val="white"/>
                </a:solidFill>
                <a:effectLst/>
                <a:uLnTx/>
                <a:uFillTx/>
                <a:latin typeface="Metropolis"/>
                <a:ea typeface="+mn-ea"/>
                <a:cs typeface="+mn-cs"/>
              </a:endParaRPr>
            </a:p>
          </p:txBody>
        </p:sp>
        <p:sp>
          <p:nvSpPr>
            <p:cNvPr id="1126" name="!! silo 4">
              <a:extLst>
                <a:ext uri="{FF2B5EF4-FFF2-40B4-BE49-F238E27FC236}">
                  <a16:creationId xmlns:a16="http://schemas.microsoft.com/office/drawing/2014/main" id="{2C8ADF2C-44D4-29C5-A274-DC44A737138F}"/>
                </a:ext>
              </a:extLst>
            </p:cNvPr>
            <p:cNvSpPr/>
            <p:nvPr/>
          </p:nvSpPr>
          <p:spPr>
            <a:xfrm>
              <a:off x="8328892" y="3704648"/>
              <a:ext cx="955515" cy="2666527"/>
            </a:xfrm>
            <a:prstGeom prst="rect">
              <a:avLst/>
            </a:prstGeom>
            <a:gradFill>
              <a:gsLst>
                <a:gs pos="88000">
                  <a:srgbClr val="001559"/>
                </a:gs>
                <a:gs pos="56000">
                  <a:srgbClr val="001559">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44" tIns="39572" rIns="79144" bIns="39572" numCol="1" spcCol="0" rtlCol="0" fromWordArt="0" anchor="ctr" anchorCtr="0" forceAA="0" compatLnSpc="1">
              <a:prstTxWarp prst="textNoShape">
                <a:avLst/>
              </a:prstTxWarp>
              <a:noAutofit/>
            </a:bodyPr>
            <a:lstStyle/>
            <a:p>
              <a:pPr marL="0" marR="0" lvl="0" indent="0" algn="ctr" defTabSz="791837"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prstClr val="white"/>
                </a:solidFill>
                <a:effectLst/>
                <a:uLnTx/>
                <a:uFillTx/>
                <a:latin typeface="Metropolis"/>
                <a:ea typeface="+mn-ea"/>
                <a:cs typeface="+mn-cs"/>
              </a:endParaRPr>
            </a:p>
          </p:txBody>
        </p:sp>
        <p:sp>
          <p:nvSpPr>
            <p:cNvPr id="187" name="!! silo 5">
              <a:extLst>
                <a:ext uri="{FF2B5EF4-FFF2-40B4-BE49-F238E27FC236}">
                  <a16:creationId xmlns:a16="http://schemas.microsoft.com/office/drawing/2014/main" id="{D5D2D443-3A06-17A3-38FD-372862D3999D}"/>
                </a:ext>
              </a:extLst>
            </p:cNvPr>
            <p:cNvSpPr/>
            <p:nvPr/>
          </p:nvSpPr>
          <p:spPr>
            <a:xfrm>
              <a:off x="9306429" y="3703395"/>
              <a:ext cx="955515" cy="2664670"/>
            </a:xfrm>
            <a:prstGeom prst="rect">
              <a:avLst/>
            </a:prstGeom>
            <a:gradFill>
              <a:gsLst>
                <a:gs pos="88000">
                  <a:srgbClr val="001559"/>
                </a:gs>
                <a:gs pos="56000">
                  <a:srgbClr val="001559">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44" tIns="39572" rIns="79144" bIns="39572" numCol="1" spcCol="0" rtlCol="0" fromWordArt="0" anchor="ctr" anchorCtr="0" forceAA="0" compatLnSpc="1">
              <a:prstTxWarp prst="textNoShape">
                <a:avLst/>
              </a:prstTxWarp>
              <a:noAutofit/>
            </a:bodyPr>
            <a:lstStyle/>
            <a:p>
              <a:pPr marL="0" marR="0" lvl="0" indent="0" algn="ctr" defTabSz="791837"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prstClr val="white"/>
                </a:solidFill>
                <a:effectLst/>
                <a:uLnTx/>
                <a:uFillTx/>
                <a:latin typeface="Metropolis"/>
                <a:ea typeface="+mn-ea"/>
                <a:cs typeface="+mn-cs"/>
              </a:endParaRPr>
            </a:p>
          </p:txBody>
        </p:sp>
        <p:sp>
          <p:nvSpPr>
            <p:cNvPr id="1075" name="!! silo 6">
              <a:extLst>
                <a:ext uri="{FF2B5EF4-FFF2-40B4-BE49-F238E27FC236}">
                  <a16:creationId xmlns:a16="http://schemas.microsoft.com/office/drawing/2014/main" id="{72B37061-A49A-FC58-A2EA-2E04ED6A27B1}"/>
                </a:ext>
              </a:extLst>
            </p:cNvPr>
            <p:cNvSpPr/>
            <p:nvPr/>
          </p:nvSpPr>
          <p:spPr>
            <a:xfrm>
              <a:off x="10283966" y="3703395"/>
              <a:ext cx="955515" cy="2664670"/>
            </a:xfrm>
            <a:prstGeom prst="rect">
              <a:avLst/>
            </a:prstGeom>
            <a:gradFill>
              <a:gsLst>
                <a:gs pos="88000">
                  <a:srgbClr val="001559"/>
                </a:gs>
                <a:gs pos="56000">
                  <a:srgbClr val="001559">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44" tIns="39572" rIns="79144" bIns="39572" numCol="1" spcCol="0" rtlCol="0" fromWordArt="0" anchor="ctr" anchorCtr="0" forceAA="0" compatLnSpc="1">
              <a:prstTxWarp prst="textNoShape">
                <a:avLst/>
              </a:prstTxWarp>
              <a:noAutofit/>
            </a:bodyPr>
            <a:lstStyle/>
            <a:p>
              <a:pPr marL="0" marR="0" lvl="0" indent="0" algn="ctr" defTabSz="791837" rtl="0" eaLnBrk="1" fontAlgn="auto" latinLnBrk="0" hangingPunct="1">
                <a:lnSpc>
                  <a:spcPct val="100000"/>
                </a:lnSpc>
                <a:spcBef>
                  <a:spcPts val="0"/>
                </a:spcBef>
                <a:spcAft>
                  <a:spcPts val="520"/>
                </a:spcAft>
                <a:buClrTx/>
                <a:buSzTx/>
                <a:buFontTx/>
                <a:buNone/>
                <a:tabLst/>
                <a:defRPr/>
              </a:pPr>
              <a:endParaRPr kumimoji="0" lang="en-US" sz="1040" b="0" i="0" u="none" strike="noStrike" kern="1200" cap="none" spc="0" normalizeH="0" baseline="0" noProof="0">
                <a:ln>
                  <a:noFill/>
                </a:ln>
                <a:solidFill>
                  <a:prstClr val="white"/>
                </a:solidFill>
                <a:effectLst/>
                <a:uLnTx/>
                <a:uFillTx/>
                <a:latin typeface="Metropolis"/>
                <a:ea typeface="+mn-ea"/>
                <a:cs typeface="+mn-cs"/>
              </a:endParaRPr>
            </a:p>
          </p:txBody>
        </p:sp>
        <p:grpSp>
          <p:nvGrpSpPr>
            <p:cNvPr id="109" name="Group 108">
              <a:extLst>
                <a:ext uri="{FF2B5EF4-FFF2-40B4-BE49-F238E27FC236}">
                  <a16:creationId xmlns:a16="http://schemas.microsoft.com/office/drawing/2014/main" id="{E5404B5F-F79F-4B35-9E53-9A9E6A4164D8}"/>
                </a:ext>
              </a:extLst>
            </p:cNvPr>
            <p:cNvGrpSpPr/>
            <p:nvPr/>
          </p:nvGrpSpPr>
          <p:grpSpPr>
            <a:xfrm>
              <a:off x="6273211" y="4363112"/>
              <a:ext cx="4996055" cy="2083901"/>
              <a:chOff x="6273211" y="4363112"/>
              <a:chExt cx="4996055" cy="2083901"/>
            </a:xfrm>
          </p:grpSpPr>
          <p:sp>
            <p:nvSpPr>
              <p:cNvPr id="85" name="Rectangle 84">
                <a:extLst>
                  <a:ext uri="{FF2B5EF4-FFF2-40B4-BE49-F238E27FC236}">
                    <a16:creationId xmlns:a16="http://schemas.microsoft.com/office/drawing/2014/main" id="{FC52214D-3455-ED86-1049-4BE2FD33293F}"/>
                  </a:ext>
                </a:extLst>
              </p:cNvPr>
              <p:cNvSpPr/>
              <p:nvPr/>
            </p:nvSpPr>
            <p:spPr>
              <a:xfrm>
                <a:off x="6273211" y="4488013"/>
                <a:ext cx="4996055" cy="1959000"/>
              </a:xfrm>
              <a:prstGeom prst="rect">
                <a:avLst/>
              </a:prstGeom>
              <a:noFill/>
              <a:ln w="15875">
                <a:gradFill>
                  <a:gsLst>
                    <a:gs pos="0">
                      <a:schemeClr val="accent3"/>
                    </a:gs>
                    <a:gs pos="99000">
                      <a:schemeClr val="accent3">
                        <a:alpha val="0"/>
                      </a:schemeClr>
                    </a:gs>
                  </a:gsLst>
                  <a:lin ang="5400000" scaled="1"/>
                </a:gra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200" tIns="24324" rIns="91200" bIns="0" numCol="1" spcCol="0" rtlCol="0" fromWordArt="0" anchor="ctr" anchorCtr="0" forceAA="0" compatLnSpc="1">
                <a:prstTxWarp prst="textNoShape">
                  <a:avLst/>
                </a:prstTxWarp>
                <a:noAutofit/>
              </a:bodyPr>
              <a:lstStyle/>
              <a:p>
                <a:pPr marL="0" marR="0" lvl="0" indent="0" algn="ctr" defTabSz="911705" rtl="0" eaLnBrk="1" fontAlgn="auto" latinLnBrk="0" hangingPunct="1">
                  <a:lnSpc>
                    <a:spcPct val="100000"/>
                  </a:lnSpc>
                  <a:spcBef>
                    <a:spcPts val="0"/>
                  </a:spcBef>
                  <a:spcAft>
                    <a:spcPts val="216"/>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1260" name="!! Private Cloud">
                <a:extLst>
                  <a:ext uri="{FF2B5EF4-FFF2-40B4-BE49-F238E27FC236}">
                    <a16:creationId xmlns:a16="http://schemas.microsoft.com/office/drawing/2014/main" id="{2D18809F-757F-6008-74B6-514857B0A24D}"/>
                  </a:ext>
                </a:extLst>
              </p:cNvPr>
              <p:cNvSpPr/>
              <p:nvPr/>
            </p:nvSpPr>
            <p:spPr>
              <a:xfrm>
                <a:off x="6517753" y="5867101"/>
                <a:ext cx="662847"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F9981D"/>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1261" name="!!aws">
                <a:extLst>
                  <a:ext uri="{FF2B5EF4-FFF2-40B4-BE49-F238E27FC236}">
                    <a16:creationId xmlns:a16="http://schemas.microsoft.com/office/drawing/2014/main" id="{15361E61-A70A-5367-5B52-FB57AEDA6E60}"/>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6745189" y="6044486"/>
                <a:ext cx="209748" cy="125932"/>
              </a:xfrm>
              <a:prstGeom prst="rect">
                <a:avLst/>
              </a:prstGeom>
            </p:spPr>
          </p:pic>
          <p:sp>
            <p:nvSpPr>
              <p:cNvPr id="1150" name="!! Private Cloud">
                <a:extLst>
                  <a:ext uri="{FF2B5EF4-FFF2-40B4-BE49-F238E27FC236}">
                    <a16:creationId xmlns:a16="http://schemas.microsoft.com/office/drawing/2014/main" id="{6C71A79D-FB74-F4E2-51BE-DB30052A5CED}"/>
                  </a:ext>
                </a:extLst>
              </p:cNvPr>
              <p:cNvSpPr/>
              <p:nvPr/>
            </p:nvSpPr>
            <p:spPr>
              <a:xfrm>
                <a:off x="7489269" y="5867093"/>
                <a:ext cx="662852"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0060EA"/>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1151" name="!!azure">
                <a:extLst>
                  <a:ext uri="{FF2B5EF4-FFF2-40B4-BE49-F238E27FC236}">
                    <a16:creationId xmlns:a16="http://schemas.microsoft.com/office/drawing/2014/main" id="{8D4615CD-8824-E32C-4EA6-DA70B852B699}"/>
                  </a:ext>
                </a:extLst>
              </p:cNvPr>
              <p:cNvPicPr>
                <a:picLocks noChangeAspect="1"/>
              </p:cNvPicPr>
              <p:nvPr/>
            </p:nvPicPr>
            <p:blipFill>
              <a:blip r:embed="rId25"/>
              <a:srcRect/>
              <a:stretch/>
            </p:blipFill>
            <p:spPr>
              <a:xfrm>
                <a:off x="7683460" y="6064915"/>
                <a:ext cx="348998" cy="100537"/>
              </a:xfrm>
              <a:prstGeom prst="rect">
                <a:avLst/>
              </a:prstGeom>
            </p:spPr>
          </p:pic>
          <p:sp>
            <p:nvSpPr>
              <p:cNvPr id="1130" name="!! Private Cloud">
                <a:extLst>
                  <a:ext uri="{FF2B5EF4-FFF2-40B4-BE49-F238E27FC236}">
                    <a16:creationId xmlns:a16="http://schemas.microsoft.com/office/drawing/2014/main" id="{559D9928-D58E-27A3-925D-31B8C0048FC8}"/>
                  </a:ext>
                </a:extLst>
              </p:cNvPr>
              <p:cNvSpPr/>
              <p:nvPr/>
            </p:nvSpPr>
            <p:spPr>
              <a:xfrm>
                <a:off x="8476596" y="5870206"/>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34AD4F"/>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1131" name="Picture 142">
                <a:extLst>
                  <a:ext uri="{FF2B5EF4-FFF2-40B4-BE49-F238E27FC236}">
                    <a16:creationId xmlns:a16="http://schemas.microsoft.com/office/drawing/2014/main" id="{0C8CBAA9-2AE8-4291-D237-D1ADCEE5781E}"/>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8607047" y="6089993"/>
                <a:ext cx="442095" cy="90138"/>
              </a:xfrm>
              <a:prstGeom prst="rect">
                <a:avLst/>
              </a:prstGeom>
            </p:spPr>
          </p:pic>
          <p:sp>
            <p:nvSpPr>
              <p:cNvPr id="193" name="!! Private Cloud">
                <a:extLst>
                  <a:ext uri="{FF2B5EF4-FFF2-40B4-BE49-F238E27FC236}">
                    <a16:creationId xmlns:a16="http://schemas.microsoft.com/office/drawing/2014/main" id="{19BE8728-FDD1-474D-259D-9B5DA74EC7B4}"/>
                  </a:ext>
                </a:extLst>
              </p:cNvPr>
              <p:cNvSpPr/>
              <p:nvPr/>
            </p:nvSpPr>
            <p:spPr>
              <a:xfrm>
                <a:off x="9452762" y="5867101"/>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347DE8"/>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194" name="Picture 138">
                <a:extLst>
                  <a:ext uri="{FF2B5EF4-FFF2-40B4-BE49-F238E27FC236}">
                    <a16:creationId xmlns:a16="http://schemas.microsoft.com/office/drawing/2014/main" id="{B65FBBFF-5A6E-95D0-455E-70576D7E1359}"/>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l="29444" t="16688" r="-2562" b="1688"/>
              <a:stretch/>
            </p:blipFill>
            <p:spPr>
              <a:xfrm>
                <a:off x="9601391" y="6078579"/>
                <a:ext cx="405446" cy="104824"/>
              </a:xfrm>
              <a:prstGeom prst="rect">
                <a:avLst/>
              </a:prstGeom>
            </p:spPr>
          </p:pic>
          <p:sp>
            <p:nvSpPr>
              <p:cNvPr id="1073" name="!! Private Cloud">
                <a:extLst>
                  <a:ext uri="{FF2B5EF4-FFF2-40B4-BE49-F238E27FC236}">
                    <a16:creationId xmlns:a16="http://schemas.microsoft.com/office/drawing/2014/main" id="{32F811C4-ACA4-4490-ACC0-8479D86757FC}"/>
                  </a:ext>
                </a:extLst>
              </p:cNvPr>
              <p:cNvSpPr/>
              <p:nvPr/>
            </p:nvSpPr>
            <p:spPr>
              <a:xfrm>
                <a:off x="10430299" y="5867101"/>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5142E"/>
              </a:solidFill>
              <a:ln w="12700" cap="flat">
                <a:solidFill>
                  <a:srgbClr val="E84F48"/>
                </a:solidFill>
                <a:prstDash val="solid"/>
                <a:miter/>
              </a:ln>
            </p:spPr>
            <p:txBody>
              <a:bodyPr rtlCol="0" anchor="ctr"/>
              <a:lstStyle/>
              <a:p>
                <a:pPr marL="0" marR="0" lvl="0" indent="0" algn="l" defTabSz="791837"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F2F2F2"/>
                  </a:solidFill>
                  <a:effectLst/>
                  <a:uLnTx/>
                  <a:uFillTx/>
                  <a:latin typeface="Metropolis"/>
                  <a:ea typeface="+mn-ea"/>
                  <a:cs typeface="+mn-cs"/>
                </a:endParaRPr>
              </a:p>
            </p:txBody>
          </p:sp>
          <p:pic>
            <p:nvPicPr>
              <p:cNvPr id="1074" name="Picture 1073">
                <a:extLst>
                  <a:ext uri="{FF2B5EF4-FFF2-40B4-BE49-F238E27FC236}">
                    <a16:creationId xmlns:a16="http://schemas.microsoft.com/office/drawing/2014/main" id="{3E06914D-CCE1-BCFA-60AF-297BE6A5040D}"/>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Lst>
              </a:blip>
              <a:srcRect/>
              <a:stretch/>
            </p:blipFill>
            <p:spPr>
              <a:xfrm>
                <a:off x="10609698" y="6061908"/>
                <a:ext cx="351425" cy="119848"/>
              </a:xfrm>
              <a:prstGeom prst="rect">
                <a:avLst/>
              </a:prstGeom>
            </p:spPr>
          </p:pic>
          <p:sp>
            <p:nvSpPr>
              <p:cNvPr id="138" name="TextBox 137">
                <a:extLst>
                  <a:ext uri="{FF2B5EF4-FFF2-40B4-BE49-F238E27FC236}">
                    <a16:creationId xmlns:a16="http://schemas.microsoft.com/office/drawing/2014/main" id="{3253DDC4-325C-3716-5FA9-61512BC28826}"/>
                  </a:ext>
                </a:extLst>
              </p:cNvPr>
              <p:cNvSpPr txBox="1"/>
              <p:nvPr/>
            </p:nvSpPr>
            <p:spPr>
              <a:xfrm>
                <a:off x="8259039" y="5183262"/>
                <a:ext cx="2145457" cy="276999"/>
              </a:xfrm>
              <a:prstGeom prst="rect">
                <a:avLst/>
              </a:prstGeom>
              <a:noFill/>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IAAS  CAAS  PAAS</a:t>
                </a:r>
              </a:p>
            </p:txBody>
          </p:sp>
          <p:pic>
            <p:nvPicPr>
              <p:cNvPr id="139" name="Graphic 138">
                <a:extLst>
                  <a:ext uri="{FF2B5EF4-FFF2-40B4-BE49-F238E27FC236}">
                    <a16:creationId xmlns:a16="http://schemas.microsoft.com/office/drawing/2014/main" id="{EE143B65-1CAB-E98A-C930-F5669D8CAC2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6200000">
                <a:off x="8008816" y="5200088"/>
                <a:ext cx="191670" cy="258337"/>
              </a:xfrm>
              <a:prstGeom prst="rect">
                <a:avLst/>
              </a:prstGeom>
            </p:spPr>
          </p:pic>
          <p:sp>
            <p:nvSpPr>
              <p:cNvPr id="86" name="Rectangle 85">
                <a:extLst>
                  <a:ext uri="{FF2B5EF4-FFF2-40B4-BE49-F238E27FC236}">
                    <a16:creationId xmlns:a16="http://schemas.microsoft.com/office/drawing/2014/main" id="{D16A6781-C804-504F-B801-FA7B4A14B057}"/>
                  </a:ext>
                </a:extLst>
              </p:cNvPr>
              <p:cNvSpPr/>
              <p:nvPr/>
            </p:nvSpPr>
            <p:spPr>
              <a:xfrm>
                <a:off x="8030288" y="4363112"/>
                <a:ext cx="1481900" cy="25804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B3E81F"/>
                    </a:solidFill>
                    <a:effectLst/>
                    <a:uLnTx/>
                    <a:uFillTx/>
                    <a:latin typeface="Metropolis Light"/>
                    <a:ea typeface="+mn-ea"/>
                    <a:cs typeface="+mn-cs"/>
                  </a:rPr>
                  <a:t>Public Cloud</a:t>
                </a:r>
              </a:p>
            </p:txBody>
          </p:sp>
          <p:grpSp>
            <p:nvGrpSpPr>
              <p:cNvPr id="162" name="Group 161">
                <a:extLst>
                  <a:ext uri="{FF2B5EF4-FFF2-40B4-BE49-F238E27FC236}">
                    <a16:creationId xmlns:a16="http://schemas.microsoft.com/office/drawing/2014/main" id="{02B6707D-4903-4D18-BEE3-FBE9F1FACAF0}"/>
                  </a:ext>
                </a:extLst>
              </p:cNvPr>
              <p:cNvGrpSpPr/>
              <p:nvPr/>
            </p:nvGrpSpPr>
            <p:grpSpPr>
              <a:xfrm>
                <a:off x="6432659" y="4782039"/>
                <a:ext cx="4773553" cy="276999"/>
                <a:chOff x="1117468" y="4782039"/>
                <a:chExt cx="4773553" cy="276999"/>
              </a:xfrm>
            </p:grpSpPr>
            <p:grpSp>
              <p:nvGrpSpPr>
                <p:cNvPr id="163" name="Group 162">
                  <a:extLst>
                    <a:ext uri="{FF2B5EF4-FFF2-40B4-BE49-F238E27FC236}">
                      <a16:creationId xmlns:a16="http://schemas.microsoft.com/office/drawing/2014/main" id="{08F6ABF6-A5D3-4D9D-A2F5-B31C7C8963B8}"/>
                    </a:ext>
                  </a:extLst>
                </p:cNvPr>
                <p:cNvGrpSpPr/>
                <p:nvPr/>
              </p:nvGrpSpPr>
              <p:grpSpPr>
                <a:xfrm>
                  <a:off x="1969809" y="4782039"/>
                  <a:ext cx="1363522" cy="276999"/>
                  <a:chOff x="1988416" y="4779812"/>
                  <a:chExt cx="1411306" cy="276999"/>
                </a:xfrm>
              </p:grpSpPr>
              <p:pic>
                <p:nvPicPr>
                  <p:cNvPr id="175" name="Graphic 174">
                    <a:extLst>
                      <a:ext uri="{FF2B5EF4-FFF2-40B4-BE49-F238E27FC236}">
                        <a16:creationId xmlns:a16="http://schemas.microsoft.com/office/drawing/2014/main" id="{48431DDB-C30D-4C13-813E-D8A5ABCF67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8416" y="4798538"/>
                    <a:ext cx="273126" cy="239546"/>
                  </a:xfrm>
                  <a:prstGeom prst="rect">
                    <a:avLst/>
                  </a:prstGeom>
                </p:spPr>
              </p:pic>
              <p:sp>
                <p:nvSpPr>
                  <p:cNvPr id="176" name="TextBox 175">
                    <a:extLst>
                      <a:ext uri="{FF2B5EF4-FFF2-40B4-BE49-F238E27FC236}">
                        <a16:creationId xmlns:a16="http://schemas.microsoft.com/office/drawing/2014/main" id="{B495C2DC-99FD-4E1D-BCBA-B0AAFF481412}"/>
                      </a:ext>
                    </a:extLst>
                  </p:cNvPr>
                  <p:cNvSpPr txBox="1"/>
                  <p:nvPr/>
                </p:nvSpPr>
                <p:spPr>
                  <a:xfrm>
                    <a:off x="2234694" y="4779812"/>
                    <a:ext cx="1165028"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Performance</a:t>
                    </a:r>
                  </a:p>
                </p:txBody>
              </p:sp>
            </p:grpSp>
            <p:grpSp>
              <p:nvGrpSpPr>
                <p:cNvPr id="164" name="Group 163">
                  <a:extLst>
                    <a:ext uri="{FF2B5EF4-FFF2-40B4-BE49-F238E27FC236}">
                      <a16:creationId xmlns:a16="http://schemas.microsoft.com/office/drawing/2014/main" id="{C6CEC2F0-76C7-4038-B1EE-78C331BA5590}"/>
                    </a:ext>
                  </a:extLst>
                </p:cNvPr>
                <p:cNvGrpSpPr/>
                <p:nvPr/>
              </p:nvGrpSpPr>
              <p:grpSpPr>
                <a:xfrm>
                  <a:off x="4891463" y="4782039"/>
                  <a:ext cx="999558" cy="276999"/>
                  <a:chOff x="4745865" y="4784266"/>
                  <a:chExt cx="999558" cy="276999"/>
                </a:xfrm>
              </p:grpSpPr>
              <p:sp>
                <p:nvSpPr>
                  <p:cNvPr id="173" name="TextBox 172">
                    <a:extLst>
                      <a:ext uri="{FF2B5EF4-FFF2-40B4-BE49-F238E27FC236}">
                        <a16:creationId xmlns:a16="http://schemas.microsoft.com/office/drawing/2014/main" id="{77EFBE67-EE07-4389-88A6-3EABF47CF4AF}"/>
                      </a:ext>
                    </a:extLst>
                  </p:cNvPr>
                  <p:cNvSpPr txBox="1"/>
                  <p:nvPr/>
                </p:nvSpPr>
                <p:spPr>
                  <a:xfrm>
                    <a:off x="4937876" y="4784266"/>
                    <a:ext cx="807547"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Delivery</a:t>
                    </a:r>
                  </a:p>
                </p:txBody>
              </p:sp>
              <p:pic>
                <p:nvPicPr>
                  <p:cNvPr id="174" name="Graphic 173">
                    <a:extLst>
                      <a:ext uri="{FF2B5EF4-FFF2-40B4-BE49-F238E27FC236}">
                        <a16:creationId xmlns:a16="http://schemas.microsoft.com/office/drawing/2014/main" id="{417C3A38-2172-44E4-AE32-F5D20C0980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45865" y="4833248"/>
                    <a:ext cx="213466" cy="179035"/>
                  </a:xfrm>
                  <a:prstGeom prst="rect">
                    <a:avLst/>
                  </a:prstGeom>
                </p:spPr>
              </p:pic>
            </p:grpSp>
            <p:grpSp>
              <p:nvGrpSpPr>
                <p:cNvPr id="167" name="Group 166">
                  <a:extLst>
                    <a:ext uri="{FF2B5EF4-FFF2-40B4-BE49-F238E27FC236}">
                      <a16:creationId xmlns:a16="http://schemas.microsoft.com/office/drawing/2014/main" id="{8176D843-3FED-4943-89CC-37253E8537A9}"/>
                    </a:ext>
                  </a:extLst>
                </p:cNvPr>
                <p:cNvGrpSpPr/>
                <p:nvPr/>
              </p:nvGrpSpPr>
              <p:grpSpPr>
                <a:xfrm>
                  <a:off x="1117468" y="4782039"/>
                  <a:ext cx="773199" cy="276999"/>
                  <a:chOff x="1147952" y="4779848"/>
                  <a:chExt cx="773199" cy="276999"/>
                </a:xfrm>
              </p:grpSpPr>
              <p:sp>
                <p:nvSpPr>
                  <p:cNvPr id="171" name="TextBox 170">
                    <a:extLst>
                      <a:ext uri="{FF2B5EF4-FFF2-40B4-BE49-F238E27FC236}">
                        <a16:creationId xmlns:a16="http://schemas.microsoft.com/office/drawing/2014/main" id="{65CA3C31-7354-4CAB-BFF5-AAE4A414CA52}"/>
                      </a:ext>
                    </a:extLst>
                  </p:cNvPr>
                  <p:cNvSpPr txBox="1"/>
                  <p:nvPr/>
                </p:nvSpPr>
                <p:spPr>
                  <a:xfrm>
                    <a:off x="1375154" y="4779848"/>
                    <a:ext cx="545997"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Cost</a:t>
                    </a:r>
                  </a:p>
                </p:txBody>
              </p:sp>
              <p:pic>
                <p:nvPicPr>
                  <p:cNvPr id="172" name="Graphic 171">
                    <a:extLst>
                      <a:ext uri="{FF2B5EF4-FFF2-40B4-BE49-F238E27FC236}">
                        <a16:creationId xmlns:a16="http://schemas.microsoft.com/office/drawing/2014/main" id="{B923BCF2-EF0E-47EE-A759-A004CC3EB18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47952" y="4800896"/>
                    <a:ext cx="234902" cy="234903"/>
                  </a:xfrm>
                  <a:prstGeom prst="rect">
                    <a:avLst/>
                  </a:prstGeom>
                </p:spPr>
              </p:pic>
            </p:grpSp>
            <p:grpSp>
              <p:nvGrpSpPr>
                <p:cNvPr id="168" name="Group 167">
                  <a:extLst>
                    <a:ext uri="{FF2B5EF4-FFF2-40B4-BE49-F238E27FC236}">
                      <a16:creationId xmlns:a16="http://schemas.microsoft.com/office/drawing/2014/main" id="{43382824-97DC-4732-B4C8-6B14477FB48F}"/>
                    </a:ext>
                  </a:extLst>
                </p:cNvPr>
                <p:cNvGrpSpPr/>
                <p:nvPr/>
              </p:nvGrpSpPr>
              <p:grpSpPr>
                <a:xfrm>
                  <a:off x="3412473" y="4782039"/>
                  <a:ext cx="1399849" cy="276999"/>
                  <a:chOff x="3346015" y="4779812"/>
                  <a:chExt cx="1399849" cy="276999"/>
                </a:xfrm>
              </p:grpSpPr>
              <p:sp>
                <p:nvSpPr>
                  <p:cNvPr id="169" name="TextBox 168">
                    <a:extLst>
                      <a:ext uri="{FF2B5EF4-FFF2-40B4-BE49-F238E27FC236}">
                        <a16:creationId xmlns:a16="http://schemas.microsoft.com/office/drawing/2014/main" id="{587170C6-2A0D-4DFE-8C9D-A79B122BA60A}"/>
                      </a:ext>
                    </a:extLst>
                  </p:cNvPr>
                  <p:cNvSpPr txBox="1"/>
                  <p:nvPr/>
                </p:nvSpPr>
                <p:spPr>
                  <a:xfrm>
                    <a:off x="3516915" y="4779812"/>
                    <a:ext cx="1228949" cy="276999"/>
                  </a:xfrm>
                  <a:prstGeom prst="rect">
                    <a:avLst/>
                  </a:prstGeom>
                  <a:noFill/>
                  <a:ln>
                    <a:noFill/>
                  </a:ln>
                </p:spPr>
                <p:txBody>
                  <a:bodyPr wrap="square" rtlCol="0">
                    <a:spAutoFit/>
                  </a:bodyPr>
                  <a:lstStyle/>
                  <a:p>
                    <a:pPr marL="0" marR="0" lvl="0" indent="0" algn="l" defTabSz="9135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tropolis Light"/>
                        <a:ea typeface="Noteworthy Light" panose="02000400000000000000" pitchFamily="2" charset="77"/>
                        <a:cs typeface="OCRB" panose="020F0502020204030204" pitchFamily="34" charset="0"/>
                      </a:rPr>
                      <a:t>Secure Config</a:t>
                    </a:r>
                  </a:p>
                </p:txBody>
              </p:sp>
              <p:pic>
                <p:nvPicPr>
                  <p:cNvPr id="170" name="Graphic 169">
                    <a:extLst>
                      <a:ext uri="{FF2B5EF4-FFF2-40B4-BE49-F238E27FC236}">
                        <a16:creationId xmlns:a16="http://schemas.microsoft.com/office/drawing/2014/main" id="{B796BA36-9F9B-43E1-B72E-2E9FBCEA30A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346015" y="4794658"/>
                    <a:ext cx="170901" cy="247307"/>
                  </a:xfrm>
                  <a:prstGeom prst="rect">
                    <a:avLst/>
                  </a:prstGeom>
                </p:spPr>
              </p:pic>
            </p:grpSp>
          </p:grpSp>
        </p:grpSp>
      </p:grpSp>
    </p:spTree>
    <p:extLst>
      <p:ext uri="{BB962C8B-B14F-4D97-AF65-F5344CB8AC3E}">
        <p14:creationId xmlns:p14="http://schemas.microsoft.com/office/powerpoint/2010/main" val="192561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5"/>
                                        </p:tgtEl>
                                        <p:attrNameLst>
                                          <p:attrName>style.visibility</p:attrName>
                                        </p:attrNameLst>
                                      </p:cBhvr>
                                      <p:to>
                                        <p:strVal val="visible"/>
                                      </p:to>
                                    </p:set>
                                    <p:animEffect transition="in" filter="wipe(down)">
                                      <p:cBhvr>
                                        <p:cTn id="32" dur="500"/>
                                        <p:tgtEl>
                                          <p:spTgt spid="1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fade">
                                      <p:cBhvr>
                                        <p:cTn id="42" dur="500"/>
                                        <p:tgtEl>
                                          <p:spTgt spid="10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500"/>
                                        <p:tgtEl>
                                          <p:spTgt spid="10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fade">
                                      <p:cBhvr>
                                        <p:cTn id="50" dur="500"/>
                                        <p:tgtEl>
                                          <p:spTgt spid="8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5"/>
                                        </p:tgtEl>
                                        <p:attrNameLst>
                                          <p:attrName>style.visibility</p:attrName>
                                        </p:attrNameLst>
                                      </p:cBhvr>
                                      <p:to>
                                        <p:strVal val="visible"/>
                                      </p:to>
                                    </p:set>
                                    <p:animEffect transition="in" filter="fade">
                                      <p:cBhvr>
                                        <p:cTn id="55" dur="500"/>
                                        <p:tgtEl>
                                          <p:spTgt spid="14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wipe(down)">
                                      <p:cBhvr>
                                        <p:cTn id="60" dur="500"/>
                                        <p:tgtEl>
                                          <p:spTgt spid="16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4"/>
                                        </p:tgtEl>
                                        <p:attrNameLst>
                                          <p:attrName>style.visibility</p:attrName>
                                        </p:attrNameLst>
                                      </p:cBhvr>
                                      <p:to>
                                        <p:strVal val="visible"/>
                                      </p:to>
                                    </p:set>
                                    <p:animEffect transition="in" filter="fade">
                                      <p:cBhvr>
                                        <p:cTn id="65" dur="500"/>
                                        <p:tgtEl>
                                          <p:spTgt spid="14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11"/>
                                        </p:tgtEl>
                                        <p:attrNameLst>
                                          <p:attrName>style.visibility</p:attrName>
                                        </p:attrNameLst>
                                      </p:cBhvr>
                                      <p:to>
                                        <p:strVal val="visible"/>
                                      </p:to>
                                    </p:set>
                                    <p:animEffect transition="in" filter="fade">
                                      <p:cBhvr>
                                        <p:cTn id="73" dur="500"/>
                                        <p:tgtEl>
                                          <p:spTgt spid="11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12"/>
                                        </p:tgtEl>
                                        <p:attrNameLst>
                                          <p:attrName>style.visibility</p:attrName>
                                        </p:attrNameLst>
                                      </p:cBhvr>
                                      <p:to>
                                        <p:strVal val="visible"/>
                                      </p:to>
                                    </p:set>
                                    <p:animEffect transition="in" filter="fade">
                                      <p:cBhvr>
                                        <p:cTn id="7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6" grpId="0" animBg="1"/>
      <p:bldP spid="87" grpId="0" animBg="1"/>
      <p:bldP spid="74" grpId="0" animBg="1"/>
      <p:bldP spid="1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8B293-82FB-41DF-8472-71BB1EE9B4B8}"/>
              </a:ext>
            </a:extLst>
          </p:cNvPr>
          <p:cNvSpPr>
            <a:spLocks noGrp="1"/>
          </p:cNvSpPr>
          <p:nvPr>
            <p:ph type="title"/>
          </p:nvPr>
        </p:nvSpPr>
        <p:spPr/>
        <p:txBody>
          <a:bodyPr/>
          <a:lstStyle/>
          <a:p>
            <a:r>
              <a:rPr lang="en-US"/>
              <a:t>Intelligent Remediation  </a:t>
            </a:r>
          </a:p>
        </p:txBody>
      </p:sp>
      <p:grpSp>
        <p:nvGrpSpPr>
          <p:cNvPr id="2" name="Group 1"/>
          <p:cNvGrpSpPr/>
          <p:nvPr/>
        </p:nvGrpSpPr>
        <p:grpSpPr>
          <a:xfrm>
            <a:off x="551319" y="955933"/>
            <a:ext cx="2348404" cy="2802613"/>
            <a:chOff x="663747" y="2469644"/>
            <a:chExt cx="2664572" cy="3355714"/>
          </a:xfrm>
        </p:grpSpPr>
        <p:sp>
          <p:nvSpPr>
            <p:cNvPr id="10" name="Hexagon 9"/>
            <p:cNvSpPr/>
            <p:nvPr/>
          </p:nvSpPr>
          <p:spPr>
            <a:xfrm rot="16200000">
              <a:off x="450583" y="2753200"/>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0" name="Rectangle 39"/>
            <p:cNvSpPr/>
            <p:nvPr/>
          </p:nvSpPr>
          <p:spPr>
            <a:xfrm>
              <a:off x="706637" y="2469644"/>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1" name="Rectangle 40"/>
            <p:cNvSpPr/>
            <p:nvPr/>
          </p:nvSpPr>
          <p:spPr>
            <a:xfrm rot="10800000">
              <a:off x="2735961" y="4056937"/>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3" name="Rectangle 42"/>
            <p:cNvSpPr/>
            <p:nvPr/>
          </p:nvSpPr>
          <p:spPr>
            <a:xfrm>
              <a:off x="902223" y="3529694"/>
              <a:ext cx="2160238" cy="1437216"/>
            </a:xfrm>
            <a:prstGeom prst="rect">
              <a:avLst/>
            </a:prstGeom>
          </p:spPr>
          <p:txBody>
            <a:bodyPr wrap="square">
              <a:spAutoFit/>
            </a:bodyPr>
            <a:lstStyle/>
            <a:p>
              <a:pPr algn="ctr">
                <a:lnSpc>
                  <a:spcPct val="90000"/>
                </a:lnSpc>
              </a:pPr>
              <a:r>
                <a:rPr lang="en-US" sz="1999" b="1">
                  <a:solidFill>
                    <a:schemeClr val="accent3"/>
                  </a:solidFill>
                </a:rPr>
                <a:t>How is my global environment doing? </a:t>
              </a:r>
            </a:p>
          </p:txBody>
        </p:sp>
      </p:grpSp>
      <p:grpSp>
        <p:nvGrpSpPr>
          <p:cNvPr id="54" name="Group 53"/>
          <p:cNvGrpSpPr/>
          <p:nvPr/>
        </p:nvGrpSpPr>
        <p:grpSpPr>
          <a:xfrm>
            <a:off x="1983057" y="3430080"/>
            <a:ext cx="2663876" cy="2865941"/>
            <a:chOff x="7005864" y="2654364"/>
            <a:chExt cx="2664570" cy="3220129"/>
          </a:xfrm>
        </p:grpSpPr>
        <p:sp>
          <p:nvSpPr>
            <p:cNvPr id="19" name="Hexagon 18"/>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6" name="Rectangle 45"/>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7" name="Rectangle 46"/>
            <p:cNvSpPr/>
            <p:nvPr/>
          </p:nvSpPr>
          <p:spPr>
            <a:xfrm rot="10800000">
              <a:off x="9074263" y="4215023"/>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52" name="Rectangle 51"/>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53" name="Rectangle 52"/>
            <p:cNvSpPr/>
            <p:nvPr/>
          </p:nvSpPr>
          <p:spPr>
            <a:xfrm>
              <a:off x="7219407" y="3336999"/>
              <a:ext cx="2270696" cy="1832088"/>
            </a:xfrm>
            <a:prstGeom prst="rect">
              <a:avLst/>
            </a:prstGeom>
          </p:spPr>
          <p:txBody>
            <a:bodyPr wrap="square">
              <a:spAutoFit/>
            </a:bodyPr>
            <a:lstStyle/>
            <a:p>
              <a:pPr algn="ctr">
                <a:lnSpc>
                  <a:spcPct val="100000"/>
                </a:lnSpc>
              </a:pPr>
              <a:r>
                <a:rPr lang="en-US" sz="1999" b="1">
                  <a:solidFill>
                    <a:schemeClr val="accent1"/>
                  </a:solidFill>
                </a:rPr>
                <a:t>Is the production environment configured correctly?</a:t>
              </a:r>
              <a:endParaRPr lang="en-SG" sz="1999" b="1">
                <a:solidFill>
                  <a:schemeClr val="accent1"/>
                </a:solidFill>
              </a:endParaRPr>
            </a:p>
            <a:p>
              <a:pPr algn="ctr">
                <a:lnSpc>
                  <a:spcPct val="100000"/>
                </a:lnSpc>
              </a:pPr>
              <a:endParaRPr lang="en-US" sz="1999" b="1">
                <a:solidFill>
                  <a:schemeClr val="accent1"/>
                </a:solidFill>
              </a:endParaRPr>
            </a:p>
          </p:txBody>
        </p:sp>
      </p:grpSp>
      <p:grpSp>
        <p:nvGrpSpPr>
          <p:cNvPr id="56" name="Group 55"/>
          <p:cNvGrpSpPr/>
          <p:nvPr/>
        </p:nvGrpSpPr>
        <p:grpSpPr>
          <a:xfrm>
            <a:off x="3660451" y="1630517"/>
            <a:ext cx="2456567" cy="2321766"/>
            <a:chOff x="3580703" y="2157916"/>
            <a:chExt cx="2160238" cy="2444365"/>
          </a:xfrm>
        </p:grpSpPr>
        <p:sp>
          <p:nvSpPr>
            <p:cNvPr id="13" name="Hexagon 12"/>
            <p:cNvSpPr/>
            <p:nvPr/>
          </p:nvSpPr>
          <p:spPr>
            <a:xfrm rot="16200000">
              <a:off x="3495423" y="2386169"/>
              <a:ext cx="2322239" cy="2001931"/>
            </a:xfrm>
            <a:prstGeom prst="hexagon">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4" name="Rectangle 43"/>
            <p:cNvSpPr/>
            <p:nvPr/>
          </p:nvSpPr>
          <p:spPr>
            <a:xfrm>
              <a:off x="3685290" y="2157916"/>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45" name="Rectangle 44"/>
            <p:cNvSpPr/>
            <p:nvPr/>
          </p:nvSpPr>
          <p:spPr>
            <a:xfrm rot="10800000">
              <a:off x="5068085" y="3432730"/>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55" name="Rectangle 54"/>
            <p:cNvSpPr/>
            <p:nvPr/>
          </p:nvSpPr>
          <p:spPr>
            <a:xfrm>
              <a:off x="3580703" y="2774250"/>
              <a:ext cx="2160238" cy="1392782"/>
            </a:xfrm>
            <a:prstGeom prst="rect">
              <a:avLst/>
            </a:prstGeom>
          </p:spPr>
          <p:txBody>
            <a:bodyPr wrap="square">
              <a:spAutoFit/>
            </a:bodyPr>
            <a:lstStyle/>
            <a:p>
              <a:pPr algn="ctr">
                <a:lnSpc>
                  <a:spcPct val="100000"/>
                </a:lnSpc>
              </a:pPr>
              <a:r>
                <a:rPr lang="en-US" sz="1999" b="1">
                  <a:solidFill>
                    <a:schemeClr val="accent3"/>
                  </a:solidFill>
                </a:rPr>
                <a:t>How can I find problems vs dealing with alerts?</a:t>
              </a:r>
            </a:p>
          </p:txBody>
        </p:sp>
      </p:grpSp>
      <p:grpSp>
        <p:nvGrpSpPr>
          <p:cNvPr id="61" name="Group 60"/>
          <p:cNvGrpSpPr/>
          <p:nvPr/>
        </p:nvGrpSpPr>
        <p:grpSpPr>
          <a:xfrm>
            <a:off x="6648459" y="1197104"/>
            <a:ext cx="2543757" cy="2561441"/>
            <a:chOff x="5765729" y="659313"/>
            <a:chExt cx="2202126" cy="2562108"/>
          </a:xfrm>
        </p:grpSpPr>
        <p:sp>
          <p:nvSpPr>
            <p:cNvPr id="16" name="Hexagon 15"/>
            <p:cNvSpPr/>
            <p:nvPr/>
          </p:nvSpPr>
          <p:spPr>
            <a:xfrm rot="16200000">
              <a:off x="5589560" y="843127"/>
              <a:ext cx="2554463" cy="2202126"/>
            </a:xfrm>
            <a:prstGeom prst="hexagon">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57" name="Rectangle 56"/>
            <p:cNvSpPr/>
            <p:nvPr/>
          </p:nvSpPr>
          <p:spPr>
            <a:xfrm>
              <a:off x="5811917" y="659313"/>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8" name="Rectangle 57"/>
            <p:cNvSpPr/>
            <p:nvPr/>
          </p:nvSpPr>
          <p:spPr>
            <a:xfrm rot="10800000">
              <a:off x="7367889" y="2003397"/>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9" name="Rectangle 58"/>
            <p:cNvSpPr/>
            <p:nvPr/>
          </p:nvSpPr>
          <p:spPr>
            <a:xfrm>
              <a:off x="5775637" y="1156742"/>
              <a:ext cx="2160238" cy="1631000"/>
            </a:xfrm>
            <a:prstGeom prst="rect">
              <a:avLst/>
            </a:prstGeom>
          </p:spPr>
          <p:txBody>
            <a:bodyPr wrap="square">
              <a:spAutoFit/>
            </a:bodyPr>
            <a:lstStyle/>
            <a:p>
              <a:pPr algn="ctr">
                <a:lnSpc>
                  <a:spcPct val="100000"/>
                </a:lnSpc>
              </a:pPr>
              <a:r>
                <a:rPr lang="en-US" sz="1999" b="1">
                  <a:solidFill>
                    <a:schemeClr val="accent4"/>
                  </a:solidFill>
                </a:rPr>
                <a:t>How fast can I troubleshoot VMs, Hosts &amp; Clusters in production?</a:t>
              </a:r>
            </a:p>
          </p:txBody>
        </p:sp>
      </p:grpSp>
      <p:grpSp>
        <p:nvGrpSpPr>
          <p:cNvPr id="65" name="Group 64"/>
          <p:cNvGrpSpPr/>
          <p:nvPr/>
        </p:nvGrpSpPr>
        <p:grpSpPr>
          <a:xfrm>
            <a:off x="9458007" y="1676950"/>
            <a:ext cx="2439980" cy="2553798"/>
            <a:chOff x="9366518" y="1036412"/>
            <a:chExt cx="2202126" cy="2554463"/>
          </a:xfrm>
        </p:grpSpPr>
        <p:sp>
          <p:nvSpPr>
            <p:cNvPr id="22" name="Hexagon 21"/>
            <p:cNvSpPr/>
            <p:nvPr/>
          </p:nvSpPr>
          <p:spPr>
            <a:xfrm rot="16200000">
              <a:off x="9190349" y="1212581"/>
              <a:ext cx="2554463" cy="2202126"/>
            </a:xfrm>
            <a:prstGeom prst="hexagon">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62" name="Rectangle 61"/>
            <p:cNvSpPr/>
            <p:nvPr/>
          </p:nvSpPr>
          <p:spPr>
            <a:xfrm>
              <a:off x="9416327" y="1042605"/>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3" name="Rectangle 62"/>
            <p:cNvSpPr/>
            <p:nvPr/>
          </p:nvSpPr>
          <p:spPr>
            <a:xfrm rot="10800000">
              <a:off x="10972299" y="2386689"/>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4" name="Rectangle 63"/>
            <p:cNvSpPr/>
            <p:nvPr/>
          </p:nvSpPr>
          <p:spPr>
            <a:xfrm>
              <a:off x="9399474" y="1608161"/>
              <a:ext cx="2104222" cy="1323270"/>
            </a:xfrm>
            <a:prstGeom prst="rect">
              <a:avLst/>
            </a:prstGeom>
          </p:spPr>
          <p:txBody>
            <a:bodyPr wrap="square">
              <a:spAutoFit/>
            </a:bodyPr>
            <a:lstStyle/>
            <a:p>
              <a:pPr algn="ctr">
                <a:lnSpc>
                  <a:spcPct val="100000"/>
                </a:lnSpc>
              </a:pPr>
              <a:r>
                <a:rPr lang="en-US" sz="1999" b="1">
                  <a:solidFill>
                    <a:schemeClr val="accent6"/>
                  </a:solidFill>
                </a:rPr>
                <a:t>How can I become an expert at SDDC management?</a:t>
              </a:r>
            </a:p>
          </p:txBody>
        </p:sp>
      </p:grpSp>
      <p:grpSp>
        <p:nvGrpSpPr>
          <p:cNvPr id="38" name="Group 37">
            <a:extLst>
              <a:ext uri="{FF2B5EF4-FFF2-40B4-BE49-F238E27FC236}">
                <a16:creationId xmlns:a16="http://schemas.microsoft.com/office/drawing/2014/main" id="{A47024E0-5716-4B93-B6FC-37066EDB2A1B}"/>
              </a:ext>
            </a:extLst>
          </p:cNvPr>
          <p:cNvGrpSpPr/>
          <p:nvPr/>
        </p:nvGrpSpPr>
        <p:grpSpPr>
          <a:xfrm>
            <a:off x="7413010" y="3667444"/>
            <a:ext cx="2663876" cy="2819476"/>
            <a:chOff x="7005864" y="2654364"/>
            <a:chExt cx="2664570" cy="3167915"/>
          </a:xfrm>
        </p:grpSpPr>
        <p:sp>
          <p:nvSpPr>
            <p:cNvPr id="39" name="Hexagon 38">
              <a:extLst>
                <a:ext uri="{FF2B5EF4-FFF2-40B4-BE49-F238E27FC236}">
                  <a16:creationId xmlns:a16="http://schemas.microsoft.com/office/drawing/2014/main" id="{A983D664-FC82-42DF-B781-817D05ACEA7D}"/>
                </a:ext>
              </a:extLst>
            </p:cNvPr>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2" name="Rectangle 41">
              <a:extLst>
                <a:ext uri="{FF2B5EF4-FFF2-40B4-BE49-F238E27FC236}">
                  <a16:creationId xmlns:a16="http://schemas.microsoft.com/office/drawing/2014/main" id="{7C26A05D-5998-40DC-98AD-5BD593374284}"/>
                </a:ext>
              </a:extLst>
            </p:cNvPr>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8" name="Rectangle 47">
              <a:extLst>
                <a:ext uri="{FF2B5EF4-FFF2-40B4-BE49-F238E27FC236}">
                  <a16:creationId xmlns:a16="http://schemas.microsoft.com/office/drawing/2014/main" id="{FDB41D9E-4C06-493C-9EFB-8658EB4BE328}"/>
                </a:ext>
              </a:extLst>
            </p:cNvPr>
            <p:cNvSpPr/>
            <p:nvPr/>
          </p:nvSpPr>
          <p:spPr>
            <a:xfrm rot="10800000">
              <a:off x="9074263" y="4162809"/>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9" name="Rectangle 48">
              <a:extLst>
                <a:ext uri="{FF2B5EF4-FFF2-40B4-BE49-F238E27FC236}">
                  <a16:creationId xmlns:a16="http://schemas.microsoft.com/office/drawing/2014/main" id="{9F3415CB-04AD-442B-BFA1-6D4F64116EEB}"/>
                </a:ext>
              </a:extLst>
            </p:cNvPr>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50" name="Rectangle 49">
              <a:extLst>
                <a:ext uri="{FF2B5EF4-FFF2-40B4-BE49-F238E27FC236}">
                  <a16:creationId xmlns:a16="http://schemas.microsoft.com/office/drawing/2014/main" id="{FCF347F6-9AC1-453E-B1DB-32F1D6AFA9F7}"/>
                </a:ext>
              </a:extLst>
            </p:cNvPr>
            <p:cNvSpPr/>
            <p:nvPr/>
          </p:nvSpPr>
          <p:spPr>
            <a:xfrm>
              <a:off x="7217436" y="3475063"/>
              <a:ext cx="2160238" cy="2177754"/>
            </a:xfrm>
            <a:prstGeom prst="rect">
              <a:avLst/>
            </a:prstGeom>
          </p:spPr>
          <p:txBody>
            <a:bodyPr wrap="square">
              <a:spAutoFit/>
            </a:bodyPr>
            <a:lstStyle/>
            <a:p>
              <a:pPr algn="ctr">
                <a:lnSpc>
                  <a:spcPct val="100000"/>
                </a:lnSpc>
              </a:pPr>
              <a:r>
                <a:rPr lang="en-US" sz="1999" b="1">
                  <a:solidFill>
                    <a:schemeClr val="accent1"/>
                  </a:solidFill>
                </a:rPr>
                <a:t>How can I monitor Containers/K8s and Public Clouds?</a:t>
              </a:r>
              <a:endParaRPr lang="en-SG" sz="1999" b="1">
                <a:solidFill>
                  <a:schemeClr val="accent1"/>
                </a:solidFill>
              </a:endParaRPr>
            </a:p>
            <a:p>
              <a:pPr algn="ctr">
                <a:lnSpc>
                  <a:spcPct val="100000"/>
                </a:lnSpc>
              </a:pPr>
              <a:endParaRPr lang="en-US" sz="1999" b="1">
                <a:solidFill>
                  <a:schemeClr val="accent1"/>
                </a:solidFill>
              </a:endParaRPr>
            </a:p>
          </p:txBody>
        </p:sp>
      </p:grpSp>
    </p:spTree>
    <p:extLst>
      <p:ext uri="{BB962C8B-B14F-4D97-AF65-F5344CB8AC3E}">
        <p14:creationId xmlns:p14="http://schemas.microsoft.com/office/powerpoint/2010/main" val="302378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anim calcmode="lin" valueType="num">
                                      <p:cBhvr>
                                        <p:cTn id="16" dur="1000" fill="hold"/>
                                        <p:tgtEl>
                                          <p:spTgt spid="56"/>
                                        </p:tgtEl>
                                        <p:attrNameLst>
                                          <p:attrName>ppt_x</p:attrName>
                                        </p:attrNameLst>
                                      </p:cBhvr>
                                      <p:tavLst>
                                        <p:tav tm="0">
                                          <p:val>
                                            <p:strVal val="#ppt_x"/>
                                          </p:val>
                                        </p:tav>
                                        <p:tav tm="100000">
                                          <p:val>
                                            <p:strVal val="#ppt_x"/>
                                          </p:val>
                                        </p:tav>
                                      </p:tavLst>
                                    </p:anim>
                                    <p:anim calcmode="lin" valueType="num">
                                      <p:cBhvr>
                                        <p:cTn id="17" dur="900" decel="100000" fill="hold"/>
                                        <p:tgtEl>
                                          <p:spTgt spid="5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anim calcmode="lin" valueType="num">
                                      <p:cBhvr>
                                        <p:cTn id="24" dur="1000" fill="hold"/>
                                        <p:tgtEl>
                                          <p:spTgt spid="61"/>
                                        </p:tgtEl>
                                        <p:attrNameLst>
                                          <p:attrName>ppt_x</p:attrName>
                                        </p:attrNameLst>
                                      </p:cBhvr>
                                      <p:tavLst>
                                        <p:tav tm="0">
                                          <p:val>
                                            <p:strVal val="#ppt_x"/>
                                          </p:val>
                                        </p:tav>
                                        <p:tav tm="100000">
                                          <p:val>
                                            <p:strVal val="#ppt_x"/>
                                          </p:val>
                                        </p:tav>
                                      </p:tavLst>
                                    </p:anim>
                                    <p:anim calcmode="lin" valueType="num">
                                      <p:cBhvr>
                                        <p:cTn id="25" dur="900" decel="100000" fill="hold"/>
                                        <p:tgtEl>
                                          <p:spTgt spid="6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anim calcmode="lin" valueType="num">
                                      <p:cBhvr>
                                        <p:cTn id="32" dur="1000" fill="hold"/>
                                        <p:tgtEl>
                                          <p:spTgt spid="65"/>
                                        </p:tgtEl>
                                        <p:attrNameLst>
                                          <p:attrName>ppt_x</p:attrName>
                                        </p:attrNameLst>
                                      </p:cBhvr>
                                      <p:tavLst>
                                        <p:tav tm="0">
                                          <p:val>
                                            <p:strVal val="#ppt_x"/>
                                          </p:val>
                                        </p:tav>
                                        <p:tav tm="100000">
                                          <p:val>
                                            <p:strVal val="#ppt_x"/>
                                          </p:val>
                                        </p:tav>
                                      </p:tavLst>
                                    </p:anim>
                                    <p:anim calcmode="lin" valueType="num">
                                      <p:cBhvr>
                                        <p:cTn id="33" dur="900" decel="100000" fill="hold"/>
                                        <p:tgtEl>
                                          <p:spTgt spid="6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1000"/>
                                        <p:tgtEl>
                                          <p:spTgt spid="54"/>
                                        </p:tgtEl>
                                      </p:cBhvr>
                                    </p:animEffect>
                                    <p:anim calcmode="lin" valueType="num">
                                      <p:cBhvr>
                                        <p:cTn id="40" dur="1000" fill="hold"/>
                                        <p:tgtEl>
                                          <p:spTgt spid="54"/>
                                        </p:tgtEl>
                                        <p:attrNameLst>
                                          <p:attrName>ppt_x</p:attrName>
                                        </p:attrNameLst>
                                      </p:cBhvr>
                                      <p:tavLst>
                                        <p:tav tm="0">
                                          <p:val>
                                            <p:strVal val="#ppt_x"/>
                                          </p:val>
                                        </p:tav>
                                        <p:tav tm="100000">
                                          <p:val>
                                            <p:strVal val="#ppt_x"/>
                                          </p:val>
                                        </p:tav>
                                      </p:tavLst>
                                    </p:anim>
                                    <p:anim calcmode="lin" valueType="num">
                                      <p:cBhvr>
                                        <p:cTn id="41" dur="900" decel="100000" fill="hold"/>
                                        <p:tgtEl>
                                          <p:spTgt spid="5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1000"/>
                                        <p:tgtEl>
                                          <p:spTgt spid="38"/>
                                        </p:tgtEl>
                                      </p:cBhvr>
                                    </p:animEffect>
                                    <p:anim calcmode="lin" valueType="num">
                                      <p:cBhvr>
                                        <p:cTn id="48" dur="1000" fill="hold"/>
                                        <p:tgtEl>
                                          <p:spTgt spid="38"/>
                                        </p:tgtEl>
                                        <p:attrNameLst>
                                          <p:attrName>ppt_x</p:attrName>
                                        </p:attrNameLst>
                                      </p:cBhvr>
                                      <p:tavLst>
                                        <p:tav tm="0">
                                          <p:val>
                                            <p:strVal val="#ppt_x"/>
                                          </p:val>
                                        </p:tav>
                                        <p:tav tm="100000">
                                          <p:val>
                                            <p:strVal val="#ppt_x"/>
                                          </p:val>
                                        </p:tav>
                                      </p:tavLst>
                                    </p:anim>
                                    <p:anim calcmode="lin" valueType="num">
                                      <p:cBhvr>
                                        <p:cTn id="49" dur="900" decel="100000" fill="hold"/>
                                        <p:tgtEl>
                                          <p:spTgt spid="38"/>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8B293-82FB-41DF-8472-71BB1EE9B4B8}"/>
              </a:ext>
            </a:extLst>
          </p:cNvPr>
          <p:cNvSpPr>
            <a:spLocks noGrp="1"/>
          </p:cNvSpPr>
          <p:nvPr>
            <p:ph type="title"/>
          </p:nvPr>
        </p:nvSpPr>
        <p:spPr/>
        <p:txBody>
          <a:bodyPr/>
          <a:lstStyle/>
          <a:p>
            <a:pPr lvl="0"/>
            <a:r>
              <a:rPr lang="en-US" dirty="0"/>
              <a:t>Integrated Compliance, Configuration, and Sustainability</a:t>
            </a:r>
          </a:p>
        </p:txBody>
      </p:sp>
      <p:grpSp>
        <p:nvGrpSpPr>
          <p:cNvPr id="2" name="Group 1"/>
          <p:cNvGrpSpPr/>
          <p:nvPr/>
        </p:nvGrpSpPr>
        <p:grpSpPr>
          <a:xfrm>
            <a:off x="551318" y="955934"/>
            <a:ext cx="2833635" cy="2577252"/>
            <a:chOff x="663747" y="2469644"/>
            <a:chExt cx="2664572" cy="3355714"/>
          </a:xfrm>
        </p:grpSpPr>
        <p:sp>
          <p:nvSpPr>
            <p:cNvPr id="10" name="Hexagon 9"/>
            <p:cNvSpPr/>
            <p:nvPr/>
          </p:nvSpPr>
          <p:spPr>
            <a:xfrm rot="16200000">
              <a:off x="450583" y="2753200"/>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0" name="Rectangle 39"/>
            <p:cNvSpPr/>
            <p:nvPr/>
          </p:nvSpPr>
          <p:spPr>
            <a:xfrm>
              <a:off x="706637" y="2469644"/>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1" name="Rectangle 40"/>
            <p:cNvSpPr/>
            <p:nvPr/>
          </p:nvSpPr>
          <p:spPr>
            <a:xfrm rot="10800000">
              <a:off x="2735961" y="4056937"/>
              <a:ext cx="571914" cy="1768421"/>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3" name="Rectangle 42"/>
            <p:cNvSpPr/>
            <p:nvPr/>
          </p:nvSpPr>
          <p:spPr>
            <a:xfrm>
              <a:off x="915914" y="3293338"/>
              <a:ext cx="2160238" cy="1436602"/>
            </a:xfrm>
            <a:prstGeom prst="rect">
              <a:avLst/>
            </a:prstGeom>
          </p:spPr>
          <p:txBody>
            <a:bodyPr wrap="square">
              <a:spAutoFit/>
            </a:bodyPr>
            <a:lstStyle/>
            <a:p>
              <a:pPr algn="ctr">
                <a:lnSpc>
                  <a:spcPct val="90000"/>
                </a:lnSpc>
              </a:pPr>
              <a:r>
                <a:rPr lang="en-US" sz="1999" b="1" dirty="0">
                  <a:solidFill>
                    <a:schemeClr val="accent3"/>
                  </a:solidFill>
                </a:rPr>
                <a:t>What is my compliance stature against my org policies? </a:t>
              </a:r>
            </a:p>
          </p:txBody>
        </p:sp>
      </p:grpSp>
      <p:grpSp>
        <p:nvGrpSpPr>
          <p:cNvPr id="56" name="Group 55"/>
          <p:cNvGrpSpPr/>
          <p:nvPr/>
        </p:nvGrpSpPr>
        <p:grpSpPr>
          <a:xfrm>
            <a:off x="2911185" y="3293320"/>
            <a:ext cx="2944670" cy="2895044"/>
            <a:chOff x="3655577" y="2157916"/>
            <a:chExt cx="2001931" cy="2444365"/>
          </a:xfrm>
        </p:grpSpPr>
        <p:sp>
          <p:nvSpPr>
            <p:cNvPr id="13" name="Hexagon 12"/>
            <p:cNvSpPr/>
            <p:nvPr/>
          </p:nvSpPr>
          <p:spPr>
            <a:xfrm rot="16200000">
              <a:off x="3495423" y="2386169"/>
              <a:ext cx="2322239" cy="2001931"/>
            </a:xfrm>
            <a:prstGeom prst="hexagon">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4" name="Rectangle 43"/>
            <p:cNvSpPr/>
            <p:nvPr/>
          </p:nvSpPr>
          <p:spPr>
            <a:xfrm>
              <a:off x="3685290" y="2157916"/>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45" name="Rectangle 44"/>
            <p:cNvSpPr/>
            <p:nvPr/>
          </p:nvSpPr>
          <p:spPr>
            <a:xfrm rot="10800000">
              <a:off x="5068085" y="3432730"/>
              <a:ext cx="571914" cy="1169551"/>
            </a:xfrm>
            <a:prstGeom prst="rect">
              <a:avLst/>
            </a:prstGeom>
            <a:solidFill>
              <a:schemeClr val="bg1"/>
            </a:solidFill>
          </p:spPr>
          <p:txBody>
            <a:bodyPr wrap="square">
              <a:spAutoFit/>
            </a:bodyPr>
            <a:lstStyle/>
            <a:p>
              <a:pPr>
                <a:lnSpc>
                  <a:spcPct val="100000"/>
                </a:lnSpc>
              </a:pPr>
              <a:r>
                <a:rPr lang="en-US" sz="6998">
                  <a:solidFill>
                    <a:schemeClr val="accent3"/>
                  </a:solidFill>
                </a:rPr>
                <a:t>“</a:t>
              </a:r>
            </a:p>
          </p:txBody>
        </p:sp>
        <p:sp>
          <p:nvSpPr>
            <p:cNvPr id="55" name="Rectangle 54"/>
            <p:cNvSpPr/>
            <p:nvPr/>
          </p:nvSpPr>
          <p:spPr>
            <a:xfrm>
              <a:off x="3692466" y="2775610"/>
              <a:ext cx="1908683" cy="1208943"/>
            </a:xfrm>
            <a:prstGeom prst="rect">
              <a:avLst/>
            </a:prstGeom>
          </p:spPr>
          <p:txBody>
            <a:bodyPr wrap="square">
              <a:spAutoFit/>
            </a:bodyPr>
            <a:lstStyle/>
            <a:p>
              <a:pPr algn="ctr">
                <a:lnSpc>
                  <a:spcPct val="100000"/>
                </a:lnSpc>
              </a:pPr>
              <a:r>
                <a:rPr lang="en-US" sz="1999" b="1">
                  <a:solidFill>
                    <a:schemeClr val="accent3"/>
                  </a:solidFill>
                </a:rPr>
                <a:t>Will I pass my compliance audit (PCI, HIPPA, DISA, CIS, ISO, FISMA)?</a:t>
              </a:r>
            </a:p>
          </p:txBody>
        </p:sp>
      </p:grpSp>
      <p:grpSp>
        <p:nvGrpSpPr>
          <p:cNvPr id="61" name="Group 60"/>
          <p:cNvGrpSpPr/>
          <p:nvPr/>
        </p:nvGrpSpPr>
        <p:grpSpPr>
          <a:xfrm>
            <a:off x="4782667" y="1020204"/>
            <a:ext cx="2482069" cy="2561441"/>
            <a:chOff x="5765729" y="659313"/>
            <a:chExt cx="2202126" cy="2562108"/>
          </a:xfrm>
        </p:grpSpPr>
        <p:sp>
          <p:nvSpPr>
            <p:cNvPr id="16" name="Hexagon 15"/>
            <p:cNvSpPr/>
            <p:nvPr/>
          </p:nvSpPr>
          <p:spPr>
            <a:xfrm rot="16200000">
              <a:off x="5589560" y="843127"/>
              <a:ext cx="2554463" cy="2202126"/>
            </a:xfrm>
            <a:prstGeom prst="hexagon">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57" name="Rectangle 56"/>
            <p:cNvSpPr/>
            <p:nvPr/>
          </p:nvSpPr>
          <p:spPr>
            <a:xfrm>
              <a:off x="5811917" y="659313"/>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8" name="Rectangle 57"/>
            <p:cNvSpPr/>
            <p:nvPr/>
          </p:nvSpPr>
          <p:spPr>
            <a:xfrm rot="10800000">
              <a:off x="7367889" y="2003397"/>
              <a:ext cx="571914" cy="1169551"/>
            </a:xfrm>
            <a:prstGeom prst="rect">
              <a:avLst/>
            </a:prstGeom>
            <a:solidFill>
              <a:schemeClr val="bg1"/>
            </a:solidFill>
          </p:spPr>
          <p:txBody>
            <a:bodyPr wrap="square">
              <a:spAutoFit/>
            </a:bodyPr>
            <a:lstStyle/>
            <a:p>
              <a:pPr>
                <a:lnSpc>
                  <a:spcPct val="100000"/>
                </a:lnSpc>
              </a:pPr>
              <a:r>
                <a:rPr lang="en-US" sz="6998">
                  <a:solidFill>
                    <a:schemeClr val="accent4"/>
                  </a:solidFill>
                </a:rPr>
                <a:t>“</a:t>
              </a:r>
            </a:p>
          </p:txBody>
        </p:sp>
        <p:sp>
          <p:nvSpPr>
            <p:cNvPr id="59" name="Rectangle 58"/>
            <p:cNvSpPr/>
            <p:nvPr/>
          </p:nvSpPr>
          <p:spPr>
            <a:xfrm>
              <a:off x="5775637" y="1156742"/>
              <a:ext cx="2160238" cy="1323270"/>
            </a:xfrm>
            <a:prstGeom prst="rect">
              <a:avLst/>
            </a:prstGeom>
          </p:spPr>
          <p:txBody>
            <a:bodyPr wrap="square">
              <a:spAutoFit/>
            </a:bodyPr>
            <a:lstStyle/>
            <a:p>
              <a:pPr algn="ctr">
                <a:lnSpc>
                  <a:spcPct val="100000"/>
                </a:lnSpc>
              </a:pPr>
              <a:r>
                <a:rPr lang="en-US" sz="1999" b="1" dirty="0">
                  <a:solidFill>
                    <a:schemeClr val="accent4"/>
                  </a:solidFill>
                </a:rPr>
                <a:t>Am I meeting regulatory compliance needs?</a:t>
              </a:r>
            </a:p>
          </p:txBody>
        </p:sp>
      </p:grpSp>
      <p:grpSp>
        <p:nvGrpSpPr>
          <p:cNvPr id="65" name="Group 64"/>
          <p:cNvGrpSpPr/>
          <p:nvPr/>
        </p:nvGrpSpPr>
        <p:grpSpPr>
          <a:xfrm>
            <a:off x="8430615" y="1324418"/>
            <a:ext cx="2482070" cy="2216915"/>
            <a:chOff x="9366518" y="1036412"/>
            <a:chExt cx="2202126" cy="2217492"/>
          </a:xfrm>
        </p:grpSpPr>
        <p:sp>
          <p:nvSpPr>
            <p:cNvPr id="22" name="Hexagon 21"/>
            <p:cNvSpPr/>
            <p:nvPr/>
          </p:nvSpPr>
          <p:spPr>
            <a:xfrm rot="16200000">
              <a:off x="9389724" y="1013206"/>
              <a:ext cx="2155714" cy="2202126"/>
            </a:xfrm>
            <a:prstGeom prst="hexagon">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62" name="Rectangle 61"/>
            <p:cNvSpPr/>
            <p:nvPr/>
          </p:nvSpPr>
          <p:spPr>
            <a:xfrm>
              <a:off x="9416327" y="1042605"/>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3" name="Rectangle 62"/>
            <p:cNvSpPr/>
            <p:nvPr/>
          </p:nvSpPr>
          <p:spPr>
            <a:xfrm rot="10800000">
              <a:off x="10917963" y="2084353"/>
              <a:ext cx="571914" cy="1169551"/>
            </a:xfrm>
            <a:prstGeom prst="rect">
              <a:avLst/>
            </a:prstGeom>
            <a:solidFill>
              <a:schemeClr val="bg1"/>
            </a:solidFill>
          </p:spPr>
          <p:txBody>
            <a:bodyPr wrap="square">
              <a:spAutoFit/>
            </a:bodyPr>
            <a:lstStyle/>
            <a:p>
              <a:pPr>
                <a:lnSpc>
                  <a:spcPct val="100000"/>
                </a:lnSpc>
              </a:pPr>
              <a:r>
                <a:rPr lang="en-US" sz="6998">
                  <a:solidFill>
                    <a:schemeClr val="accent6"/>
                  </a:solidFill>
                </a:rPr>
                <a:t>“</a:t>
              </a:r>
            </a:p>
          </p:txBody>
        </p:sp>
        <p:sp>
          <p:nvSpPr>
            <p:cNvPr id="64" name="Rectangle 63"/>
            <p:cNvSpPr/>
            <p:nvPr/>
          </p:nvSpPr>
          <p:spPr>
            <a:xfrm>
              <a:off x="9399474" y="1608161"/>
              <a:ext cx="2160238" cy="707814"/>
            </a:xfrm>
            <a:prstGeom prst="rect">
              <a:avLst/>
            </a:prstGeom>
          </p:spPr>
          <p:txBody>
            <a:bodyPr wrap="square">
              <a:spAutoFit/>
            </a:bodyPr>
            <a:lstStyle/>
            <a:p>
              <a:pPr algn="ctr">
                <a:lnSpc>
                  <a:spcPct val="100000"/>
                </a:lnSpc>
              </a:pPr>
              <a:r>
                <a:rPr lang="en-US" sz="1999" b="1" dirty="0">
                  <a:solidFill>
                    <a:schemeClr val="accent6"/>
                  </a:solidFill>
                </a:rPr>
                <a:t>How can I remediate drift?</a:t>
              </a:r>
            </a:p>
          </p:txBody>
        </p:sp>
      </p:grpSp>
      <p:grpSp>
        <p:nvGrpSpPr>
          <p:cNvPr id="38" name="Group 37">
            <a:extLst>
              <a:ext uri="{FF2B5EF4-FFF2-40B4-BE49-F238E27FC236}">
                <a16:creationId xmlns:a16="http://schemas.microsoft.com/office/drawing/2014/main" id="{A47024E0-5716-4B93-B6FC-37066EDB2A1B}"/>
              </a:ext>
            </a:extLst>
          </p:cNvPr>
          <p:cNvGrpSpPr/>
          <p:nvPr/>
        </p:nvGrpSpPr>
        <p:grpSpPr>
          <a:xfrm>
            <a:off x="6901956" y="3723808"/>
            <a:ext cx="2808681" cy="2721441"/>
            <a:chOff x="7005864" y="2654364"/>
            <a:chExt cx="2664570" cy="3301239"/>
          </a:xfrm>
        </p:grpSpPr>
        <p:sp>
          <p:nvSpPr>
            <p:cNvPr id="39" name="Hexagon 38">
              <a:extLst>
                <a:ext uri="{FF2B5EF4-FFF2-40B4-BE49-F238E27FC236}">
                  <a16:creationId xmlns:a16="http://schemas.microsoft.com/office/drawing/2014/main" id="{A983D664-FC82-42DF-B781-817D05ACEA7D}"/>
                </a:ext>
              </a:extLst>
            </p:cNvPr>
            <p:cNvSpPr/>
            <p:nvPr/>
          </p:nvSpPr>
          <p:spPr>
            <a:xfrm rot="16200000">
              <a:off x="6792699" y="2920759"/>
              <a:ext cx="3090900" cy="266457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2" name="Rectangle 41">
              <a:extLst>
                <a:ext uri="{FF2B5EF4-FFF2-40B4-BE49-F238E27FC236}">
                  <a16:creationId xmlns:a16="http://schemas.microsoft.com/office/drawing/2014/main" id="{7C26A05D-5998-40DC-98AD-5BD593374284}"/>
                </a:ext>
              </a:extLst>
            </p:cNvPr>
            <p:cNvSpPr/>
            <p:nvPr/>
          </p:nvSpPr>
          <p:spPr>
            <a:xfrm>
              <a:off x="7044939" y="2654364"/>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8" name="Rectangle 47">
              <a:extLst>
                <a:ext uri="{FF2B5EF4-FFF2-40B4-BE49-F238E27FC236}">
                  <a16:creationId xmlns:a16="http://schemas.microsoft.com/office/drawing/2014/main" id="{FDB41D9E-4C06-493C-9EFB-8658EB4BE328}"/>
                </a:ext>
              </a:extLst>
            </p:cNvPr>
            <p:cNvSpPr/>
            <p:nvPr/>
          </p:nvSpPr>
          <p:spPr>
            <a:xfrm rot="10800000">
              <a:off x="9074263" y="4296133"/>
              <a:ext cx="571914" cy="1659470"/>
            </a:xfrm>
            <a:prstGeom prst="rect">
              <a:avLst/>
            </a:prstGeom>
            <a:solidFill>
              <a:schemeClr val="bg1"/>
            </a:solidFill>
          </p:spPr>
          <p:txBody>
            <a:bodyPr wrap="square">
              <a:spAutoFit/>
            </a:bodyPr>
            <a:lstStyle/>
            <a:p>
              <a:pPr>
                <a:lnSpc>
                  <a:spcPct val="100000"/>
                </a:lnSpc>
              </a:pPr>
              <a:r>
                <a:rPr lang="en-US" sz="8997">
                  <a:solidFill>
                    <a:schemeClr val="accent1"/>
                  </a:solidFill>
                </a:rPr>
                <a:t>“</a:t>
              </a:r>
            </a:p>
          </p:txBody>
        </p:sp>
        <p:sp>
          <p:nvSpPr>
            <p:cNvPr id="49" name="Rectangle 48">
              <a:extLst>
                <a:ext uri="{FF2B5EF4-FFF2-40B4-BE49-F238E27FC236}">
                  <a16:creationId xmlns:a16="http://schemas.microsoft.com/office/drawing/2014/main" id="{9F3415CB-04AD-442B-BFA1-6D4F64116EEB}"/>
                </a:ext>
              </a:extLst>
            </p:cNvPr>
            <p:cNvSpPr/>
            <p:nvPr/>
          </p:nvSpPr>
          <p:spPr>
            <a:xfrm>
              <a:off x="7228982" y="4459890"/>
              <a:ext cx="2160238" cy="311151"/>
            </a:xfrm>
            <a:prstGeom prst="rect">
              <a:avLst/>
            </a:prstGeom>
          </p:spPr>
          <p:txBody>
            <a:bodyPr wrap="square">
              <a:spAutoFit/>
            </a:bodyPr>
            <a:lstStyle/>
            <a:p>
              <a:pPr algn="ctr">
                <a:spcBef>
                  <a:spcPts val="1200"/>
                </a:spcBef>
              </a:pPr>
              <a:endParaRPr lang="en-US" sz="1200" b="1">
                <a:solidFill>
                  <a:srgbClr val="FF0000"/>
                </a:solidFill>
              </a:endParaRPr>
            </a:p>
          </p:txBody>
        </p:sp>
        <p:sp>
          <p:nvSpPr>
            <p:cNvPr id="50" name="Rectangle 49">
              <a:extLst>
                <a:ext uri="{FF2B5EF4-FFF2-40B4-BE49-F238E27FC236}">
                  <a16:creationId xmlns:a16="http://schemas.microsoft.com/office/drawing/2014/main" id="{FCF347F6-9AC1-453E-B1DB-32F1D6AFA9F7}"/>
                </a:ext>
              </a:extLst>
            </p:cNvPr>
            <p:cNvSpPr/>
            <p:nvPr/>
          </p:nvSpPr>
          <p:spPr>
            <a:xfrm>
              <a:off x="7301896" y="3508680"/>
              <a:ext cx="2160238" cy="1978588"/>
            </a:xfrm>
            <a:prstGeom prst="rect">
              <a:avLst/>
            </a:prstGeom>
          </p:spPr>
          <p:txBody>
            <a:bodyPr wrap="square">
              <a:spAutoFit/>
            </a:bodyPr>
            <a:lstStyle/>
            <a:p>
              <a:pPr algn="ctr">
                <a:lnSpc>
                  <a:spcPct val="100000"/>
                </a:lnSpc>
              </a:pPr>
              <a:r>
                <a:rPr lang="en-US" sz="1999" b="1" dirty="0">
                  <a:solidFill>
                    <a:schemeClr val="accent1"/>
                  </a:solidFill>
                </a:rPr>
                <a:t>where are we in our sustainability journey?</a:t>
              </a:r>
              <a:endParaRPr lang="en-SG" sz="1999" b="1" dirty="0">
                <a:solidFill>
                  <a:schemeClr val="accent1"/>
                </a:solidFill>
              </a:endParaRPr>
            </a:p>
            <a:p>
              <a:pPr algn="ctr">
                <a:lnSpc>
                  <a:spcPct val="100000"/>
                </a:lnSpc>
              </a:pPr>
              <a:endParaRPr lang="en-US" sz="1999" b="1" dirty="0">
                <a:solidFill>
                  <a:schemeClr val="accent1"/>
                </a:solidFill>
              </a:endParaRPr>
            </a:p>
          </p:txBody>
        </p:sp>
      </p:grpSp>
    </p:spTree>
    <p:extLst>
      <p:ext uri="{BB962C8B-B14F-4D97-AF65-F5344CB8AC3E}">
        <p14:creationId xmlns:p14="http://schemas.microsoft.com/office/powerpoint/2010/main" val="234324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anim calcmode="lin" valueType="num">
                                      <p:cBhvr>
                                        <p:cTn id="16" dur="1000" fill="hold"/>
                                        <p:tgtEl>
                                          <p:spTgt spid="56"/>
                                        </p:tgtEl>
                                        <p:attrNameLst>
                                          <p:attrName>ppt_x</p:attrName>
                                        </p:attrNameLst>
                                      </p:cBhvr>
                                      <p:tavLst>
                                        <p:tav tm="0">
                                          <p:val>
                                            <p:strVal val="#ppt_x"/>
                                          </p:val>
                                        </p:tav>
                                        <p:tav tm="100000">
                                          <p:val>
                                            <p:strVal val="#ppt_x"/>
                                          </p:val>
                                        </p:tav>
                                      </p:tavLst>
                                    </p:anim>
                                    <p:anim calcmode="lin" valueType="num">
                                      <p:cBhvr>
                                        <p:cTn id="17" dur="900" decel="100000" fill="hold"/>
                                        <p:tgtEl>
                                          <p:spTgt spid="5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anim calcmode="lin" valueType="num">
                                      <p:cBhvr>
                                        <p:cTn id="24" dur="1000" fill="hold"/>
                                        <p:tgtEl>
                                          <p:spTgt spid="61"/>
                                        </p:tgtEl>
                                        <p:attrNameLst>
                                          <p:attrName>ppt_x</p:attrName>
                                        </p:attrNameLst>
                                      </p:cBhvr>
                                      <p:tavLst>
                                        <p:tav tm="0">
                                          <p:val>
                                            <p:strVal val="#ppt_x"/>
                                          </p:val>
                                        </p:tav>
                                        <p:tav tm="100000">
                                          <p:val>
                                            <p:strVal val="#ppt_x"/>
                                          </p:val>
                                        </p:tav>
                                      </p:tavLst>
                                    </p:anim>
                                    <p:anim calcmode="lin" valueType="num">
                                      <p:cBhvr>
                                        <p:cTn id="25" dur="900" decel="100000" fill="hold"/>
                                        <p:tgtEl>
                                          <p:spTgt spid="6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anim calcmode="lin" valueType="num">
                                      <p:cBhvr>
                                        <p:cTn id="32" dur="1000" fill="hold"/>
                                        <p:tgtEl>
                                          <p:spTgt spid="65"/>
                                        </p:tgtEl>
                                        <p:attrNameLst>
                                          <p:attrName>ppt_x</p:attrName>
                                        </p:attrNameLst>
                                      </p:cBhvr>
                                      <p:tavLst>
                                        <p:tav tm="0">
                                          <p:val>
                                            <p:strVal val="#ppt_x"/>
                                          </p:val>
                                        </p:tav>
                                        <p:tav tm="100000">
                                          <p:val>
                                            <p:strVal val="#ppt_x"/>
                                          </p:val>
                                        </p:tav>
                                      </p:tavLst>
                                    </p:anim>
                                    <p:anim calcmode="lin" valueType="num">
                                      <p:cBhvr>
                                        <p:cTn id="33" dur="900" decel="100000" fill="hold"/>
                                        <p:tgtEl>
                                          <p:spTgt spid="6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900" decel="100000" fill="hold"/>
                                        <p:tgtEl>
                                          <p:spTgt spid="38"/>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C55D7F-6CF7-43DE-A6D6-7D9876666CEC}"/>
              </a:ext>
            </a:extLst>
          </p:cNvPr>
          <p:cNvSpPr>
            <a:spLocks noGrp="1"/>
          </p:cNvSpPr>
          <p:nvPr>
            <p:ph type="subTitle" idx="10"/>
          </p:nvPr>
        </p:nvSpPr>
        <p:spPr/>
        <p:txBody>
          <a:bodyPr/>
          <a:lstStyle/>
          <a:p>
            <a:r>
              <a:rPr lang="en-US"/>
              <a:t>Increase monitoring efficiency with key operational tools</a:t>
            </a:r>
          </a:p>
        </p:txBody>
      </p:sp>
      <p:sp>
        <p:nvSpPr>
          <p:cNvPr id="3" name="Title 2">
            <a:extLst>
              <a:ext uri="{FF2B5EF4-FFF2-40B4-BE49-F238E27FC236}">
                <a16:creationId xmlns:a16="http://schemas.microsoft.com/office/drawing/2014/main" id="{8CECECB4-E7F7-4F4F-B77F-3D89936182F9}"/>
              </a:ext>
            </a:extLst>
          </p:cNvPr>
          <p:cNvSpPr>
            <a:spLocks noGrp="1"/>
          </p:cNvSpPr>
          <p:nvPr>
            <p:ph type="title"/>
          </p:nvPr>
        </p:nvSpPr>
        <p:spPr/>
        <p:txBody>
          <a:bodyPr/>
          <a:lstStyle/>
          <a:p>
            <a:r>
              <a:rPr lang="en-US"/>
              <a:t>Enhanced visibility with predictive alerts, dashboard and reports</a:t>
            </a:r>
          </a:p>
        </p:txBody>
      </p:sp>
      <p:grpSp>
        <p:nvGrpSpPr>
          <p:cNvPr id="1053" name="Group 1052">
            <a:extLst>
              <a:ext uri="{FF2B5EF4-FFF2-40B4-BE49-F238E27FC236}">
                <a16:creationId xmlns:a16="http://schemas.microsoft.com/office/drawing/2014/main" id="{B4FE5031-9244-4642-8661-59F7DC5D7211}"/>
              </a:ext>
            </a:extLst>
          </p:cNvPr>
          <p:cNvGrpSpPr/>
          <p:nvPr/>
        </p:nvGrpSpPr>
        <p:grpSpPr>
          <a:xfrm>
            <a:off x="648956" y="1247775"/>
            <a:ext cx="3625496" cy="4873494"/>
            <a:chOff x="648956" y="1247775"/>
            <a:chExt cx="3625496" cy="4873494"/>
          </a:xfrm>
        </p:grpSpPr>
        <p:sp>
          <p:nvSpPr>
            <p:cNvPr id="4" name="Rectangle: Diagonal Corners Rounded 3">
              <a:extLst>
                <a:ext uri="{FF2B5EF4-FFF2-40B4-BE49-F238E27FC236}">
                  <a16:creationId xmlns:a16="http://schemas.microsoft.com/office/drawing/2014/main" id="{B4C6E6B1-D43A-4F46-9FFC-8987F72FADA6}"/>
                </a:ext>
              </a:extLst>
            </p:cNvPr>
            <p:cNvSpPr/>
            <p:nvPr/>
          </p:nvSpPr>
          <p:spPr>
            <a:xfrm>
              <a:off x="651798" y="1386805"/>
              <a:ext cx="362265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grpSp>
          <p:nvGrpSpPr>
            <p:cNvPr id="119" name="Group 118">
              <a:extLst>
                <a:ext uri="{FF2B5EF4-FFF2-40B4-BE49-F238E27FC236}">
                  <a16:creationId xmlns:a16="http://schemas.microsoft.com/office/drawing/2014/main" id="{BBD2B492-0D64-4C47-9167-68D507E4A916}"/>
                </a:ext>
              </a:extLst>
            </p:cNvPr>
            <p:cNvGrpSpPr/>
            <p:nvPr/>
          </p:nvGrpSpPr>
          <p:grpSpPr>
            <a:xfrm>
              <a:off x="902784" y="3464090"/>
              <a:ext cx="3052883" cy="794446"/>
              <a:chOff x="878942" y="3377886"/>
              <a:chExt cx="3052883" cy="794446"/>
            </a:xfrm>
          </p:grpSpPr>
          <p:sp>
            <p:nvSpPr>
              <p:cNvPr id="79" name="Rectangle: Rounded Corners 78">
                <a:extLst>
                  <a:ext uri="{FF2B5EF4-FFF2-40B4-BE49-F238E27FC236}">
                    <a16:creationId xmlns:a16="http://schemas.microsoft.com/office/drawing/2014/main" id="{5732D964-E3D4-4AD1-9B70-7E0002ADD279}"/>
                  </a:ext>
                </a:extLst>
              </p:cNvPr>
              <p:cNvSpPr/>
              <p:nvPr/>
            </p:nvSpPr>
            <p:spPr>
              <a:xfrm rot="5400000">
                <a:off x="2743939" y="3765917"/>
                <a:ext cx="185179"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Metrics</a:t>
                </a:r>
              </a:p>
            </p:txBody>
          </p:sp>
          <p:sp>
            <p:nvSpPr>
              <p:cNvPr id="80" name="Rectangle: Rounded Corners 79">
                <a:extLst>
                  <a:ext uri="{FF2B5EF4-FFF2-40B4-BE49-F238E27FC236}">
                    <a16:creationId xmlns:a16="http://schemas.microsoft.com/office/drawing/2014/main" id="{4112C03E-D1C5-46A3-BA6A-CC1F8D98CC73}"/>
                  </a:ext>
                </a:extLst>
              </p:cNvPr>
              <p:cNvSpPr/>
              <p:nvPr/>
            </p:nvSpPr>
            <p:spPr>
              <a:xfrm rot="5400000">
                <a:off x="1913715" y="3772450"/>
                <a:ext cx="189785"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Configs</a:t>
                </a:r>
              </a:p>
            </p:txBody>
          </p:sp>
          <p:sp>
            <p:nvSpPr>
              <p:cNvPr id="81" name="Rectangle: Rounded Corners 80">
                <a:extLst>
                  <a:ext uri="{FF2B5EF4-FFF2-40B4-BE49-F238E27FC236}">
                    <a16:creationId xmlns:a16="http://schemas.microsoft.com/office/drawing/2014/main" id="{5122331D-2D6A-4B68-9F0D-BCFBB92F4805}"/>
                  </a:ext>
                </a:extLst>
              </p:cNvPr>
              <p:cNvSpPr/>
              <p:nvPr/>
            </p:nvSpPr>
            <p:spPr>
              <a:xfrm rot="5400000">
                <a:off x="1088411" y="3773078"/>
                <a:ext cx="189785" cy="608723"/>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Events</a:t>
                </a:r>
              </a:p>
            </p:txBody>
          </p:sp>
          <p:sp>
            <p:nvSpPr>
              <p:cNvPr id="82" name="Rectangle: Rounded Corners 81">
                <a:extLst>
                  <a:ext uri="{FF2B5EF4-FFF2-40B4-BE49-F238E27FC236}">
                    <a16:creationId xmlns:a16="http://schemas.microsoft.com/office/drawing/2014/main" id="{1999606E-06D9-450F-8089-1E883626F6F8}"/>
                  </a:ext>
                </a:extLst>
              </p:cNvPr>
              <p:cNvSpPr/>
              <p:nvPr/>
            </p:nvSpPr>
            <p:spPr>
              <a:xfrm rot="5400000">
                <a:off x="3534246" y="3765917"/>
                <a:ext cx="185179" cy="60997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Rest</a:t>
                </a:r>
              </a:p>
            </p:txBody>
          </p:sp>
          <p:pic>
            <p:nvPicPr>
              <p:cNvPr id="83" name="Graphic 82" descr="High temperature">
                <a:extLst>
                  <a:ext uri="{FF2B5EF4-FFF2-40B4-BE49-F238E27FC236}">
                    <a16:creationId xmlns:a16="http://schemas.microsoft.com/office/drawing/2014/main" id="{7E5FD758-10E5-4BD2-B6EC-224E21E85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5784" y="3377886"/>
                <a:ext cx="428927" cy="428927"/>
              </a:xfrm>
              <a:prstGeom prst="rect">
                <a:avLst/>
              </a:prstGeom>
            </p:spPr>
          </p:pic>
          <p:cxnSp>
            <p:nvCxnSpPr>
              <p:cNvPr id="108" name="Connector: Elbow 107">
                <a:extLst>
                  <a:ext uri="{FF2B5EF4-FFF2-40B4-BE49-F238E27FC236}">
                    <a16:creationId xmlns:a16="http://schemas.microsoft.com/office/drawing/2014/main" id="{80F9B813-73F9-4973-8809-0715D0D5E684}"/>
                  </a:ext>
                </a:extLst>
              </p:cNvPr>
              <p:cNvCxnSpPr>
                <a:stCxn id="81" idx="1"/>
                <a:endCxn id="83" idx="1"/>
              </p:cNvCxnSpPr>
              <p:nvPr/>
            </p:nvCxnSpPr>
            <p:spPr bwMode="gray">
              <a:xfrm rot="5400000" flipH="1" flipV="1">
                <a:off x="1504445" y="3271209"/>
                <a:ext cx="390197" cy="1032481"/>
              </a:xfrm>
              <a:prstGeom prst="bentConnector2">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Connector: Elbow 108">
                <a:extLst>
                  <a:ext uri="{FF2B5EF4-FFF2-40B4-BE49-F238E27FC236}">
                    <a16:creationId xmlns:a16="http://schemas.microsoft.com/office/drawing/2014/main" id="{8308D1EC-A52C-4C8F-81EA-738AB81BB574}"/>
                  </a:ext>
                </a:extLst>
              </p:cNvPr>
              <p:cNvCxnSpPr>
                <a:cxnSpLocks/>
                <a:stCxn id="80" idx="1"/>
                <a:endCxn id="83" idx="1"/>
              </p:cNvCxnSpPr>
              <p:nvPr/>
            </p:nvCxnSpPr>
            <p:spPr bwMode="gray">
              <a:xfrm rot="5400000" flipH="1" flipV="1">
                <a:off x="1917098" y="3683861"/>
                <a:ext cx="390197" cy="207176"/>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Connector: Elbow 111">
                <a:extLst>
                  <a:ext uri="{FF2B5EF4-FFF2-40B4-BE49-F238E27FC236}">
                    <a16:creationId xmlns:a16="http://schemas.microsoft.com/office/drawing/2014/main" id="{9684465D-4578-4509-900A-DB701C13275B}"/>
                  </a:ext>
                </a:extLst>
              </p:cNvPr>
              <p:cNvCxnSpPr>
                <a:cxnSpLocks/>
                <a:stCxn id="79" idx="1"/>
                <a:endCxn id="83" idx="3"/>
              </p:cNvCxnSpPr>
              <p:nvPr/>
            </p:nvCxnSpPr>
            <p:spPr bwMode="gray">
              <a:xfrm rot="16200000" flipV="1">
                <a:off x="2547637" y="3689425"/>
                <a:ext cx="385967" cy="191818"/>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Connector: Elbow 114">
                <a:extLst>
                  <a:ext uri="{FF2B5EF4-FFF2-40B4-BE49-F238E27FC236}">
                    <a16:creationId xmlns:a16="http://schemas.microsoft.com/office/drawing/2014/main" id="{3FF2258D-0489-43E5-BEC5-F3505935CE75}"/>
                  </a:ext>
                </a:extLst>
              </p:cNvPr>
              <p:cNvCxnSpPr>
                <a:cxnSpLocks/>
                <a:endCxn id="83" idx="3"/>
              </p:cNvCxnSpPr>
              <p:nvPr/>
            </p:nvCxnSpPr>
            <p:spPr bwMode="gray">
              <a:xfrm rot="10800000">
                <a:off x="2644712" y="3592351"/>
                <a:ext cx="972303" cy="385969"/>
              </a:xfrm>
              <a:prstGeom prst="bentConnector3">
                <a:avLst>
                  <a:gd name="adj1" fmla="val -317"/>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124" name="Straight Connector 123">
              <a:extLst>
                <a:ext uri="{FF2B5EF4-FFF2-40B4-BE49-F238E27FC236}">
                  <a16:creationId xmlns:a16="http://schemas.microsoft.com/office/drawing/2014/main" id="{4F31F0A0-F1E0-48A2-9BD0-818B7BF76389}"/>
                </a:ext>
              </a:extLst>
            </p:cNvPr>
            <p:cNvCxnSpPr>
              <a:cxnSpLocks/>
            </p:cNvCxnSpPr>
            <p:nvPr/>
          </p:nvCxnSpPr>
          <p:spPr bwMode="gray">
            <a:xfrm>
              <a:off x="651665" y="3318815"/>
              <a:ext cx="362265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7" name="Rectangle: Rounded Corners 76">
              <a:extLst>
                <a:ext uri="{FF2B5EF4-FFF2-40B4-BE49-F238E27FC236}">
                  <a16:creationId xmlns:a16="http://schemas.microsoft.com/office/drawing/2014/main" id="{9755F67D-B3C9-43AD-A48E-37EAB4E3FA60}"/>
                </a:ext>
              </a:extLst>
            </p:cNvPr>
            <p:cNvSpPr/>
            <p:nvPr/>
          </p:nvSpPr>
          <p:spPr>
            <a:xfrm>
              <a:off x="1802825" y="3247788"/>
              <a:ext cx="1332312" cy="141717"/>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Symptoms</a:t>
              </a:r>
            </a:p>
          </p:txBody>
        </p:sp>
        <p:cxnSp>
          <p:nvCxnSpPr>
            <p:cNvPr id="126" name="Straight Connector 125">
              <a:extLst>
                <a:ext uri="{FF2B5EF4-FFF2-40B4-BE49-F238E27FC236}">
                  <a16:creationId xmlns:a16="http://schemas.microsoft.com/office/drawing/2014/main" id="{55F92128-BD60-42FC-8C5A-DEA409FD68C9}"/>
                </a:ext>
              </a:extLst>
            </p:cNvPr>
            <p:cNvCxnSpPr>
              <a:cxnSpLocks/>
            </p:cNvCxnSpPr>
            <p:nvPr/>
          </p:nvCxnSpPr>
          <p:spPr bwMode="gray">
            <a:xfrm>
              <a:off x="664141" y="1743807"/>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6" name="Rectangle: Rounded Corners 75">
              <a:extLst>
                <a:ext uri="{FF2B5EF4-FFF2-40B4-BE49-F238E27FC236}">
                  <a16:creationId xmlns:a16="http://schemas.microsoft.com/office/drawing/2014/main" id="{E234460B-8351-40F2-B109-217292B965B6}"/>
                </a:ext>
              </a:extLst>
            </p:cNvPr>
            <p:cNvSpPr/>
            <p:nvPr/>
          </p:nvSpPr>
          <p:spPr>
            <a:xfrm>
              <a:off x="1779962"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Alert Definitions</a:t>
              </a:r>
            </a:p>
          </p:txBody>
        </p:sp>
        <p:cxnSp>
          <p:nvCxnSpPr>
            <p:cNvPr id="127" name="Straight Connector 126">
              <a:extLst>
                <a:ext uri="{FF2B5EF4-FFF2-40B4-BE49-F238E27FC236}">
                  <a16:creationId xmlns:a16="http://schemas.microsoft.com/office/drawing/2014/main" id="{349E6DCF-7A92-4834-81A0-B23F742C6FB9}"/>
                </a:ext>
              </a:extLst>
            </p:cNvPr>
            <p:cNvCxnSpPr>
              <a:cxnSpLocks/>
            </p:cNvCxnSpPr>
            <p:nvPr/>
          </p:nvCxnSpPr>
          <p:spPr bwMode="gray">
            <a:xfrm flipV="1">
              <a:off x="664141" y="4544073"/>
              <a:ext cx="3604494" cy="1564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1" name="Rectangle: Rounded Corners 120">
              <a:extLst>
                <a:ext uri="{FF2B5EF4-FFF2-40B4-BE49-F238E27FC236}">
                  <a16:creationId xmlns:a16="http://schemas.microsoft.com/office/drawing/2014/main" id="{DD7687DA-3B8E-4EDB-8162-192FCA1391EA}"/>
                </a:ext>
              </a:extLst>
            </p:cNvPr>
            <p:cNvSpPr/>
            <p:nvPr/>
          </p:nvSpPr>
          <p:spPr>
            <a:xfrm>
              <a:off x="1779962" y="4470921"/>
              <a:ext cx="1337109" cy="146304"/>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Recommendations</a:t>
              </a:r>
            </a:p>
          </p:txBody>
        </p:sp>
        <p:cxnSp>
          <p:nvCxnSpPr>
            <p:cNvPr id="128" name="Straight Connector 127">
              <a:extLst>
                <a:ext uri="{FF2B5EF4-FFF2-40B4-BE49-F238E27FC236}">
                  <a16:creationId xmlns:a16="http://schemas.microsoft.com/office/drawing/2014/main" id="{D950C1BB-F67F-4C79-BE06-A8A521037124}"/>
                </a:ext>
              </a:extLst>
            </p:cNvPr>
            <p:cNvCxnSpPr>
              <a:cxnSpLocks/>
            </p:cNvCxnSpPr>
            <p:nvPr/>
          </p:nvCxnSpPr>
          <p:spPr bwMode="gray">
            <a:xfrm>
              <a:off x="651798" y="5575108"/>
              <a:ext cx="361683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9" name="Rectangle: Rounded Corners 128">
              <a:extLst>
                <a:ext uri="{FF2B5EF4-FFF2-40B4-BE49-F238E27FC236}">
                  <a16:creationId xmlns:a16="http://schemas.microsoft.com/office/drawing/2014/main" id="{E06B2697-6058-4EAA-B99C-D2640B5FB1CC}"/>
                </a:ext>
              </a:extLst>
            </p:cNvPr>
            <p:cNvSpPr/>
            <p:nvPr/>
          </p:nvSpPr>
          <p:spPr>
            <a:xfrm>
              <a:off x="1785779" y="5501956"/>
              <a:ext cx="1337109" cy="146304"/>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Actions</a:t>
              </a:r>
            </a:p>
          </p:txBody>
        </p:sp>
        <p:pic>
          <p:nvPicPr>
            <p:cNvPr id="132" name="Graphic 131">
              <a:extLst>
                <a:ext uri="{FF2B5EF4-FFF2-40B4-BE49-F238E27FC236}">
                  <a16:creationId xmlns:a16="http://schemas.microsoft.com/office/drawing/2014/main" id="{642716BA-F30A-4E7F-AC9E-AEE93E038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0814" y="4658674"/>
              <a:ext cx="232987" cy="339887"/>
            </a:xfrm>
            <a:prstGeom prst="rect">
              <a:avLst/>
            </a:prstGeom>
          </p:spPr>
        </p:pic>
        <p:grpSp>
          <p:nvGrpSpPr>
            <p:cNvPr id="150" name="Group 149">
              <a:extLst>
                <a:ext uri="{FF2B5EF4-FFF2-40B4-BE49-F238E27FC236}">
                  <a16:creationId xmlns:a16="http://schemas.microsoft.com/office/drawing/2014/main" id="{22842893-8C21-4916-8DEC-52031F721116}"/>
                </a:ext>
              </a:extLst>
            </p:cNvPr>
            <p:cNvGrpSpPr/>
            <p:nvPr/>
          </p:nvGrpSpPr>
          <p:grpSpPr>
            <a:xfrm>
              <a:off x="721958" y="1897024"/>
              <a:ext cx="3343093" cy="1213890"/>
              <a:chOff x="646487" y="1934621"/>
              <a:chExt cx="3343093" cy="1213890"/>
            </a:xfrm>
          </p:grpSpPr>
          <p:grpSp>
            <p:nvGrpSpPr>
              <p:cNvPr id="39" name="Group 38">
                <a:extLst>
                  <a:ext uri="{FF2B5EF4-FFF2-40B4-BE49-F238E27FC236}">
                    <a16:creationId xmlns:a16="http://schemas.microsoft.com/office/drawing/2014/main" id="{6CAB9C14-A263-4CD4-A561-5E1E6DB8CE9D}"/>
                  </a:ext>
                </a:extLst>
              </p:cNvPr>
              <p:cNvGrpSpPr>
                <a:grpSpLocks noChangeAspect="1"/>
              </p:cNvGrpSpPr>
              <p:nvPr/>
            </p:nvGrpSpPr>
            <p:grpSpPr>
              <a:xfrm>
                <a:off x="2159532" y="1934621"/>
                <a:ext cx="438669" cy="438669"/>
                <a:chOff x="2878620" y="1167668"/>
                <a:chExt cx="1828959" cy="1828959"/>
              </a:xfrm>
            </p:grpSpPr>
            <p:sp>
              <p:nvSpPr>
                <p:cNvPr id="37" name="Oval 36">
                  <a:extLst>
                    <a:ext uri="{FF2B5EF4-FFF2-40B4-BE49-F238E27FC236}">
                      <a16:creationId xmlns:a16="http://schemas.microsoft.com/office/drawing/2014/main" id="{C9A48155-E882-4284-98A2-FCF6F3D27D23}"/>
                    </a:ext>
                  </a:extLst>
                </p:cNvPr>
                <p:cNvSpPr/>
                <p:nvPr/>
              </p:nvSpPr>
              <p:spPr>
                <a:xfrm>
                  <a:off x="2878620" y="1167668"/>
                  <a:ext cx="1828959" cy="1828959"/>
                </a:xfrm>
                <a:prstGeom prst="ellipse">
                  <a:avLst/>
                </a:prstGeom>
                <a:noFill/>
                <a:ln w="0">
                  <a:solidFill>
                    <a:srgbClr val="C0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38" name="Graphic 37">
                  <a:extLst>
                    <a:ext uri="{FF2B5EF4-FFF2-40B4-BE49-F238E27FC236}">
                      <a16:creationId xmlns:a16="http://schemas.microsoft.com/office/drawing/2014/main" id="{1872BAEB-7064-4586-A9D5-0694AC29B8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03520" y="1499062"/>
                  <a:ext cx="1188861" cy="1053289"/>
                </a:xfrm>
                <a:prstGeom prst="rect">
                  <a:avLst/>
                </a:prstGeom>
              </p:spPr>
            </p:pic>
          </p:grpSp>
          <p:grpSp>
            <p:nvGrpSpPr>
              <p:cNvPr id="50" name="Group 49">
                <a:extLst>
                  <a:ext uri="{FF2B5EF4-FFF2-40B4-BE49-F238E27FC236}">
                    <a16:creationId xmlns:a16="http://schemas.microsoft.com/office/drawing/2014/main" id="{83D2307A-6E7D-4507-BDEB-FA8008A5B50B}"/>
                  </a:ext>
                </a:extLst>
              </p:cNvPr>
              <p:cNvGrpSpPr/>
              <p:nvPr/>
            </p:nvGrpSpPr>
            <p:grpSpPr>
              <a:xfrm>
                <a:off x="646487" y="2473280"/>
                <a:ext cx="1088367" cy="670933"/>
                <a:chOff x="646487" y="2473280"/>
                <a:chExt cx="1088367" cy="670933"/>
              </a:xfrm>
            </p:grpSpPr>
            <p:sp>
              <p:nvSpPr>
                <p:cNvPr id="33" name="Rectangle: Rounded Corners 32">
                  <a:extLst>
                    <a:ext uri="{FF2B5EF4-FFF2-40B4-BE49-F238E27FC236}">
                      <a16:creationId xmlns:a16="http://schemas.microsoft.com/office/drawing/2014/main" id="{38AFE59B-158C-4C16-B1A8-3FCCCE4025BA}"/>
                    </a:ext>
                  </a:extLst>
                </p:cNvPr>
                <p:cNvSpPr/>
                <p:nvPr/>
              </p:nvSpPr>
              <p:spPr>
                <a:xfrm>
                  <a:off x="879455"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1" name="Graphic 40">
                  <a:extLst>
                    <a:ext uri="{FF2B5EF4-FFF2-40B4-BE49-F238E27FC236}">
                      <a16:creationId xmlns:a16="http://schemas.microsoft.com/office/drawing/2014/main" id="{DFDE4567-B2AD-4951-8761-B9B26F3059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076" y="2549837"/>
                  <a:ext cx="284175" cy="284175"/>
                </a:xfrm>
                <a:prstGeom prst="rect">
                  <a:avLst/>
                </a:prstGeom>
              </p:spPr>
            </p:pic>
            <p:sp>
              <p:nvSpPr>
                <p:cNvPr id="46" name="TextBox 45">
                  <a:extLst>
                    <a:ext uri="{FF2B5EF4-FFF2-40B4-BE49-F238E27FC236}">
                      <a16:creationId xmlns:a16="http://schemas.microsoft.com/office/drawing/2014/main" id="{BBB28EE3-00A5-4B1F-8F9B-1E464A9BCE9D}"/>
                    </a:ext>
                  </a:extLst>
                </p:cNvPr>
                <p:cNvSpPr txBox="1"/>
                <p:nvPr/>
              </p:nvSpPr>
              <p:spPr>
                <a:xfrm>
                  <a:off x="646487" y="2928769"/>
                  <a:ext cx="1088367" cy="215444"/>
                </a:xfrm>
                <a:prstGeom prst="rect">
                  <a:avLst/>
                </a:prstGeom>
              </p:spPr>
              <p:txBody>
                <a:bodyPr wrap="square" lIns="0" tIns="0" rIns="0" bIns="0" rtlCol="0">
                  <a:spAutoFit/>
                </a:bodyPr>
                <a:lstStyle/>
                <a:p>
                  <a:pPr algn="ctr">
                    <a:spcAft>
                      <a:spcPts val="600"/>
                    </a:spcAft>
                  </a:pPr>
                  <a:r>
                    <a:rPr lang="en-US" sz="700"/>
                    <a:t>Impacted               Objects</a:t>
                  </a:r>
                </a:p>
              </p:txBody>
            </p:sp>
          </p:grpSp>
          <p:grpSp>
            <p:nvGrpSpPr>
              <p:cNvPr id="51" name="Group 50">
                <a:extLst>
                  <a:ext uri="{FF2B5EF4-FFF2-40B4-BE49-F238E27FC236}">
                    <a16:creationId xmlns:a16="http://schemas.microsoft.com/office/drawing/2014/main" id="{15E3A20B-6911-440B-9F77-ACEF41DE3E53}"/>
                  </a:ext>
                </a:extLst>
              </p:cNvPr>
              <p:cNvGrpSpPr/>
              <p:nvPr/>
            </p:nvGrpSpPr>
            <p:grpSpPr>
              <a:xfrm>
                <a:off x="1442639" y="2473280"/>
                <a:ext cx="1088367" cy="674166"/>
                <a:chOff x="1442639" y="2473280"/>
                <a:chExt cx="1088367" cy="674166"/>
              </a:xfrm>
            </p:grpSpPr>
            <p:sp>
              <p:nvSpPr>
                <p:cNvPr id="34" name="Rectangle: Rounded Corners 33">
                  <a:extLst>
                    <a:ext uri="{FF2B5EF4-FFF2-40B4-BE49-F238E27FC236}">
                      <a16:creationId xmlns:a16="http://schemas.microsoft.com/office/drawing/2014/main" id="{BB92161C-9A01-43AE-B7F3-D9775387EDE4}"/>
                    </a:ext>
                  </a:extLst>
                </p:cNvPr>
                <p:cNvSpPr/>
                <p:nvPr/>
              </p:nvSpPr>
              <p:spPr>
                <a:xfrm>
                  <a:off x="1671290"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3" name="Graphic 42">
                  <a:extLst>
                    <a:ext uri="{FF2B5EF4-FFF2-40B4-BE49-F238E27FC236}">
                      <a16:creationId xmlns:a16="http://schemas.microsoft.com/office/drawing/2014/main" id="{BAA5CEED-BF3C-4244-8D28-618C98BA7D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2238" y="2544842"/>
                  <a:ext cx="289170" cy="289170"/>
                </a:xfrm>
                <a:prstGeom prst="rect">
                  <a:avLst/>
                </a:prstGeom>
              </p:spPr>
            </p:pic>
            <p:sp>
              <p:nvSpPr>
                <p:cNvPr id="47" name="TextBox 46">
                  <a:extLst>
                    <a:ext uri="{FF2B5EF4-FFF2-40B4-BE49-F238E27FC236}">
                      <a16:creationId xmlns:a16="http://schemas.microsoft.com/office/drawing/2014/main" id="{4154A6B2-FF68-49F6-BB72-4F4067A69F9A}"/>
                    </a:ext>
                  </a:extLst>
                </p:cNvPr>
                <p:cNvSpPr txBox="1"/>
                <p:nvPr/>
              </p:nvSpPr>
              <p:spPr>
                <a:xfrm>
                  <a:off x="1442639" y="2932002"/>
                  <a:ext cx="1088367" cy="215444"/>
                </a:xfrm>
                <a:prstGeom prst="rect">
                  <a:avLst/>
                </a:prstGeom>
              </p:spPr>
              <p:txBody>
                <a:bodyPr wrap="square" lIns="0" tIns="0" rIns="0" bIns="0" rtlCol="0">
                  <a:spAutoFit/>
                </a:bodyPr>
                <a:lstStyle/>
                <a:p>
                  <a:pPr algn="ctr">
                    <a:spcAft>
                      <a:spcPts val="600"/>
                    </a:spcAft>
                  </a:pPr>
                  <a:r>
                    <a:rPr lang="en-US" sz="700"/>
                    <a:t>Impact                       Type</a:t>
                  </a:r>
                </a:p>
              </p:txBody>
            </p:sp>
          </p:grpSp>
          <p:grpSp>
            <p:nvGrpSpPr>
              <p:cNvPr id="52" name="Group 51">
                <a:extLst>
                  <a:ext uri="{FF2B5EF4-FFF2-40B4-BE49-F238E27FC236}">
                    <a16:creationId xmlns:a16="http://schemas.microsoft.com/office/drawing/2014/main" id="{8F8929DB-130A-43AC-8D35-30CC9A6698EE}"/>
                  </a:ext>
                </a:extLst>
              </p:cNvPr>
              <p:cNvGrpSpPr/>
              <p:nvPr/>
            </p:nvGrpSpPr>
            <p:grpSpPr>
              <a:xfrm>
                <a:off x="2233480" y="2473280"/>
                <a:ext cx="1088367" cy="675231"/>
                <a:chOff x="2233480" y="2473280"/>
                <a:chExt cx="1088367" cy="675231"/>
              </a:xfrm>
            </p:grpSpPr>
            <p:sp>
              <p:nvSpPr>
                <p:cNvPr id="35" name="Rectangle: Rounded Corners 34">
                  <a:extLst>
                    <a:ext uri="{FF2B5EF4-FFF2-40B4-BE49-F238E27FC236}">
                      <a16:creationId xmlns:a16="http://schemas.microsoft.com/office/drawing/2014/main" id="{D5D129B8-68C2-4466-92C7-8942D698921D}"/>
                    </a:ext>
                  </a:extLst>
                </p:cNvPr>
                <p:cNvSpPr/>
                <p:nvPr/>
              </p:nvSpPr>
              <p:spPr>
                <a:xfrm>
                  <a:off x="2463125"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5" name="Graphic 44" descr="High temperature">
                  <a:extLst>
                    <a:ext uri="{FF2B5EF4-FFF2-40B4-BE49-F238E27FC236}">
                      <a16:creationId xmlns:a16="http://schemas.microsoft.com/office/drawing/2014/main" id="{B4B55AD4-2508-4F75-B2BE-74F1F43D19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24008" y="2544842"/>
                  <a:ext cx="309300" cy="309300"/>
                </a:xfrm>
                <a:prstGeom prst="rect">
                  <a:avLst/>
                </a:prstGeom>
              </p:spPr>
            </p:pic>
            <p:sp>
              <p:nvSpPr>
                <p:cNvPr id="48" name="TextBox 47">
                  <a:extLst>
                    <a:ext uri="{FF2B5EF4-FFF2-40B4-BE49-F238E27FC236}">
                      <a16:creationId xmlns:a16="http://schemas.microsoft.com/office/drawing/2014/main" id="{F94769FB-CCC3-4082-BF06-F2DFC659805D}"/>
                    </a:ext>
                  </a:extLst>
                </p:cNvPr>
                <p:cNvSpPr txBox="1"/>
                <p:nvPr/>
              </p:nvSpPr>
              <p:spPr>
                <a:xfrm>
                  <a:off x="2233480" y="2933067"/>
                  <a:ext cx="1088367" cy="215444"/>
                </a:xfrm>
                <a:prstGeom prst="rect">
                  <a:avLst/>
                </a:prstGeom>
              </p:spPr>
              <p:txBody>
                <a:bodyPr wrap="square" lIns="0" tIns="0" rIns="0" bIns="0" rtlCol="0">
                  <a:spAutoFit/>
                </a:bodyPr>
                <a:lstStyle/>
                <a:p>
                  <a:pPr algn="ctr">
                    <a:spcAft>
                      <a:spcPts val="600"/>
                    </a:spcAft>
                  </a:pPr>
                  <a:r>
                    <a:rPr lang="en-US" sz="700"/>
                    <a:t>Correlated        Symptoms</a:t>
                  </a:r>
                </a:p>
              </p:txBody>
            </p:sp>
          </p:grpSp>
          <p:grpSp>
            <p:nvGrpSpPr>
              <p:cNvPr id="53" name="Group 52">
                <a:extLst>
                  <a:ext uri="{FF2B5EF4-FFF2-40B4-BE49-F238E27FC236}">
                    <a16:creationId xmlns:a16="http://schemas.microsoft.com/office/drawing/2014/main" id="{B9718FB4-E0A2-4043-B3ED-3892716F8631}"/>
                  </a:ext>
                </a:extLst>
              </p:cNvPr>
              <p:cNvGrpSpPr/>
              <p:nvPr/>
            </p:nvGrpSpPr>
            <p:grpSpPr>
              <a:xfrm>
                <a:off x="3141518" y="2473280"/>
                <a:ext cx="848062" cy="670932"/>
                <a:chOff x="3141518" y="2473280"/>
                <a:chExt cx="848062" cy="670932"/>
              </a:xfrm>
            </p:grpSpPr>
            <p:sp>
              <p:nvSpPr>
                <p:cNvPr id="36" name="Rectangle: Rounded Corners 35">
                  <a:extLst>
                    <a:ext uri="{FF2B5EF4-FFF2-40B4-BE49-F238E27FC236}">
                      <a16:creationId xmlns:a16="http://schemas.microsoft.com/office/drawing/2014/main" id="{116A4379-514B-4176-8886-D69627433D79}"/>
                    </a:ext>
                  </a:extLst>
                </p:cNvPr>
                <p:cNvSpPr/>
                <p:nvPr/>
              </p:nvSpPr>
              <p:spPr>
                <a:xfrm>
                  <a:off x="3254960" y="2473280"/>
                  <a:ext cx="631067" cy="412504"/>
                </a:xfrm>
                <a:prstGeom prst="roundRect">
                  <a:avLst/>
                </a:prstGeom>
                <a:noFill/>
                <a:ln w="3175">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40" name="Graphic 39">
                  <a:extLst>
                    <a:ext uri="{FF2B5EF4-FFF2-40B4-BE49-F238E27FC236}">
                      <a16:creationId xmlns:a16="http://schemas.microsoft.com/office/drawing/2014/main" id="{014C08A9-2AE8-42F9-80C1-7BA39A99DC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22665" y="2549812"/>
                  <a:ext cx="185853" cy="271127"/>
                </a:xfrm>
                <a:prstGeom prst="rect">
                  <a:avLst/>
                </a:prstGeom>
              </p:spPr>
            </p:pic>
            <p:sp>
              <p:nvSpPr>
                <p:cNvPr id="49" name="TextBox 48">
                  <a:extLst>
                    <a:ext uri="{FF2B5EF4-FFF2-40B4-BE49-F238E27FC236}">
                      <a16:creationId xmlns:a16="http://schemas.microsoft.com/office/drawing/2014/main" id="{2AD6EC7D-5E6B-44D8-9A3F-5A0076B9BFB6}"/>
                    </a:ext>
                  </a:extLst>
                </p:cNvPr>
                <p:cNvSpPr txBox="1"/>
                <p:nvPr/>
              </p:nvSpPr>
              <p:spPr>
                <a:xfrm>
                  <a:off x="3141518" y="2928768"/>
                  <a:ext cx="848062" cy="215444"/>
                </a:xfrm>
                <a:prstGeom prst="rect">
                  <a:avLst/>
                </a:prstGeom>
              </p:spPr>
              <p:txBody>
                <a:bodyPr wrap="square" lIns="0" tIns="0" rIns="0" bIns="0" rtlCol="0">
                  <a:spAutoFit/>
                </a:bodyPr>
                <a:lstStyle/>
                <a:p>
                  <a:pPr algn="ctr">
                    <a:spcAft>
                      <a:spcPts val="600"/>
                    </a:spcAft>
                  </a:pPr>
                  <a:r>
                    <a:rPr lang="en-US" sz="700"/>
                    <a:t>Recommendations    &amp; Actions</a:t>
                  </a:r>
                </a:p>
              </p:txBody>
            </p:sp>
          </p:grpSp>
          <p:sp>
            <p:nvSpPr>
              <p:cNvPr id="71" name="Trapezoid 70">
                <a:extLst>
                  <a:ext uri="{FF2B5EF4-FFF2-40B4-BE49-F238E27FC236}">
                    <a16:creationId xmlns:a16="http://schemas.microsoft.com/office/drawing/2014/main" id="{30530CDF-AF74-4DED-9C8A-D84FD6601A85}"/>
                  </a:ext>
                </a:extLst>
              </p:cNvPr>
              <p:cNvSpPr/>
              <p:nvPr/>
            </p:nvSpPr>
            <p:spPr>
              <a:xfrm>
                <a:off x="879455" y="2048479"/>
                <a:ext cx="3006572" cy="448201"/>
              </a:xfrm>
              <a:prstGeom prst="trapezoid">
                <a:avLst>
                  <a:gd name="adj" fmla="val 300004"/>
                </a:avLst>
              </a:prstGeom>
              <a:solidFill>
                <a:schemeClr val="accent1">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8" name="Freeform: Shape 137">
                <a:extLst>
                  <a:ext uri="{FF2B5EF4-FFF2-40B4-BE49-F238E27FC236}">
                    <a16:creationId xmlns:a16="http://schemas.microsoft.com/office/drawing/2014/main" id="{26960639-3570-4EF2-8912-2BCBA5AAD443}"/>
                  </a:ext>
                </a:extLst>
              </p:cNvPr>
              <p:cNvSpPr/>
              <p:nvPr/>
            </p:nvSpPr>
            <p:spPr>
              <a:xfrm>
                <a:off x="3701775" y="2622652"/>
                <a:ext cx="137160" cy="137160"/>
              </a:xfrm>
              <a:custGeom>
                <a:avLst/>
                <a:gdLst>
                  <a:gd name="connsiteX0" fmla="*/ 313897 w 309886"/>
                  <a:gd name="connsiteY0" fmla="*/ 183562 h 309886"/>
                  <a:gd name="connsiteX1" fmla="*/ 298949 w 309886"/>
                  <a:gd name="connsiteY1" fmla="*/ 187755 h 309886"/>
                  <a:gd name="connsiteX2" fmla="*/ 283546 w 309886"/>
                  <a:gd name="connsiteY2" fmla="*/ 191309 h 309886"/>
                  <a:gd name="connsiteX3" fmla="*/ 276528 w 309886"/>
                  <a:gd name="connsiteY3" fmla="*/ 207624 h 309886"/>
                  <a:gd name="connsiteX4" fmla="*/ 268416 w 309886"/>
                  <a:gd name="connsiteY4" fmla="*/ 223027 h 309886"/>
                  <a:gd name="connsiteX5" fmla="*/ 276528 w 309886"/>
                  <a:gd name="connsiteY5" fmla="*/ 237063 h 309886"/>
                  <a:gd name="connsiteX6" fmla="*/ 285096 w 309886"/>
                  <a:gd name="connsiteY6" fmla="*/ 250461 h 309886"/>
                  <a:gd name="connsiteX7" fmla="*/ 250370 w 309886"/>
                  <a:gd name="connsiteY7" fmla="*/ 286736 h 309886"/>
                  <a:gd name="connsiteX8" fmla="*/ 221569 w 309886"/>
                  <a:gd name="connsiteY8" fmla="*/ 270057 h 309886"/>
                  <a:gd name="connsiteX9" fmla="*/ 191218 w 309886"/>
                  <a:gd name="connsiteY9" fmla="*/ 282179 h 309886"/>
                  <a:gd name="connsiteX10" fmla="*/ 185476 w 309886"/>
                  <a:gd name="connsiteY10" fmla="*/ 298676 h 309886"/>
                  <a:gd name="connsiteX11" fmla="*/ 180372 w 309886"/>
                  <a:gd name="connsiteY11" fmla="*/ 315628 h 309886"/>
                  <a:gd name="connsiteX12" fmla="*/ 131975 w 309886"/>
                  <a:gd name="connsiteY12" fmla="*/ 315628 h 309886"/>
                  <a:gd name="connsiteX13" fmla="*/ 127145 w 309886"/>
                  <a:gd name="connsiteY13" fmla="*/ 299769 h 309886"/>
                  <a:gd name="connsiteX14" fmla="*/ 122770 w 309886"/>
                  <a:gd name="connsiteY14" fmla="*/ 283728 h 309886"/>
                  <a:gd name="connsiteX15" fmla="*/ 92601 w 309886"/>
                  <a:gd name="connsiteY15" fmla="*/ 270057 h 309886"/>
                  <a:gd name="connsiteX16" fmla="*/ 77654 w 309886"/>
                  <a:gd name="connsiteY16" fmla="*/ 277348 h 309886"/>
                  <a:gd name="connsiteX17" fmla="*/ 63800 w 309886"/>
                  <a:gd name="connsiteY17" fmla="*/ 285278 h 309886"/>
                  <a:gd name="connsiteX18" fmla="*/ 28801 w 309886"/>
                  <a:gd name="connsiteY18" fmla="*/ 251828 h 309886"/>
                  <a:gd name="connsiteX19" fmla="*/ 44022 w 309886"/>
                  <a:gd name="connsiteY19" fmla="*/ 223027 h 309886"/>
                  <a:gd name="connsiteX20" fmla="*/ 37186 w 309886"/>
                  <a:gd name="connsiteY20" fmla="*/ 207168 h 309886"/>
                  <a:gd name="connsiteX21" fmla="*/ 31900 w 309886"/>
                  <a:gd name="connsiteY21" fmla="*/ 189760 h 309886"/>
                  <a:gd name="connsiteX22" fmla="*/ 15585 w 309886"/>
                  <a:gd name="connsiteY22" fmla="*/ 186205 h 309886"/>
                  <a:gd name="connsiteX23" fmla="*/ 0 w 309886"/>
                  <a:gd name="connsiteY23" fmla="*/ 182013 h 309886"/>
                  <a:gd name="connsiteX24" fmla="*/ 0 w 309886"/>
                  <a:gd name="connsiteY24" fmla="*/ 132066 h 309886"/>
                  <a:gd name="connsiteX25" fmla="*/ 14947 w 309886"/>
                  <a:gd name="connsiteY25" fmla="*/ 127874 h 309886"/>
                  <a:gd name="connsiteX26" fmla="*/ 30351 w 309886"/>
                  <a:gd name="connsiteY26" fmla="*/ 124319 h 309886"/>
                  <a:gd name="connsiteX27" fmla="*/ 37642 w 309886"/>
                  <a:gd name="connsiteY27" fmla="*/ 108278 h 309886"/>
                  <a:gd name="connsiteX28" fmla="*/ 45572 w 309886"/>
                  <a:gd name="connsiteY28" fmla="*/ 92693 h 309886"/>
                  <a:gd name="connsiteX29" fmla="*/ 28892 w 309886"/>
                  <a:gd name="connsiteY29" fmla="*/ 65167 h 309886"/>
                  <a:gd name="connsiteX30" fmla="*/ 63891 w 309886"/>
                  <a:gd name="connsiteY30" fmla="*/ 28892 h 309886"/>
                  <a:gd name="connsiteX31" fmla="*/ 92692 w 309886"/>
                  <a:gd name="connsiteY31" fmla="*/ 45572 h 309886"/>
                  <a:gd name="connsiteX32" fmla="*/ 124319 w 309886"/>
                  <a:gd name="connsiteY32" fmla="*/ 33450 h 309886"/>
                  <a:gd name="connsiteX33" fmla="*/ 128967 w 309886"/>
                  <a:gd name="connsiteY33" fmla="*/ 16497 h 309886"/>
                  <a:gd name="connsiteX34" fmla="*/ 133616 w 309886"/>
                  <a:gd name="connsiteY34" fmla="*/ 0 h 309886"/>
                  <a:gd name="connsiteX35" fmla="*/ 182013 w 309886"/>
                  <a:gd name="connsiteY35" fmla="*/ 0 h 309886"/>
                  <a:gd name="connsiteX36" fmla="*/ 191218 w 309886"/>
                  <a:gd name="connsiteY36" fmla="*/ 31900 h 309886"/>
                  <a:gd name="connsiteX37" fmla="*/ 206804 w 309886"/>
                  <a:gd name="connsiteY37" fmla="*/ 38098 h 309886"/>
                  <a:gd name="connsiteX38" fmla="*/ 221569 w 309886"/>
                  <a:gd name="connsiteY38" fmla="*/ 45572 h 309886"/>
                  <a:gd name="connsiteX39" fmla="*/ 236334 w 309886"/>
                  <a:gd name="connsiteY39" fmla="*/ 38280 h 309886"/>
                  <a:gd name="connsiteX40" fmla="*/ 250370 w 309886"/>
                  <a:gd name="connsiteY40" fmla="*/ 30351 h 309886"/>
                  <a:gd name="connsiteX41" fmla="*/ 268872 w 309886"/>
                  <a:gd name="connsiteY41" fmla="*/ 46665 h 309886"/>
                  <a:gd name="connsiteX42" fmla="*/ 286645 w 309886"/>
                  <a:gd name="connsiteY42" fmla="*/ 63800 h 309886"/>
                  <a:gd name="connsiteX43" fmla="*/ 269966 w 309886"/>
                  <a:gd name="connsiteY43" fmla="*/ 92601 h 309886"/>
                  <a:gd name="connsiteX44" fmla="*/ 282088 w 309886"/>
                  <a:gd name="connsiteY44" fmla="*/ 125777 h 309886"/>
                  <a:gd name="connsiteX45" fmla="*/ 298402 w 309886"/>
                  <a:gd name="connsiteY45" fmla="*/ 129332 h 309886"/>
                  <a:gd name="connsiteX46" fmla="*/ 313988 w 309886"/>
                  <a:gd name="connsiteY46" fmla="*/ 133525 h 309886"/>
                  <a:gd name="connsiteX47" fmla="*/ 313988 w 309886"/>
                  <a:gd name="connsiteY47" fmla="*/ 183562 h 309886"/>
                  <a:gd name="connsiteX48" fmla="*/ 244172 w 309886"/>
                  <a:gd name="connsiteY48" fmla="*/ 204981 h 309886"/>
                  <a:gd name="connsiteX49" fmla="*/ 256294 w 309886"/>
                  <a:gd name="connsiteY49" fmla="*/ 149110 h 309886"/>
                  <a:gd name="connsiteX50" fmla="*/ 238248 w 309886"/>
                  <a:gd name="connsiteY50" fmla="*/ 101989 h 309886"/>
                  <a:gd name="connsiteX51" fmla="*/ 199512 w 309886"/>
                  <a:gd name="connsiteY51" fmla="*/ 70271 h 309886"/>
                  <a:gd name="connsiteX52" fmla="*/ 150204 w 309886"/>
                  <a:gd name="connsiteY52" fmla="*/ 60792 h 309886"/>
                  <a:gd name="connsiteX53" fmla="*/ 89229 w 309886"/>
                  <a:gd name="connsiteY53" fmla="*/ 86950 h 309886"/>
                  <a:gd name="connsiteX54" fmla="*/ 61977 w 309886"/>
                  <a:gd name="connsiteY54" fmla="*/ 139722 h 309886"/>
                  <a:gd name="connsiteX55" fmla="*/ 68540 w 309886"/>
                  <a:gd name="connsiteY55" fmla="*/ 199148 h 309886"/>
                  <a:gd name="connsiteX56" fmla="*/ 109007 w 309886"/>
                  <a:gd name="connsiteY56" fmla="*/ 244263 h 309886"/>
                  <a:gd name="connsiteX57" fmla="*/ 186843 w 309886"/>
                  <a:gd name="connsiteY57" fmla="*/ 250826 h 309886"/>
                  <a:gd name="connsiteX58" fmla="*/ 244172 w 309886"/>
                  <a:gd name="connsiteY58" fmla="*/ 204981 h 30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9886" h="309886">
                    <a:moveTo>
                      <a:pt x="313897" y="183562"/>
                    </a:moveTo>
                    <a:cubicBezTo>
                      <a:pt x="311436" y="184109"/>
                      <a:pt x="306423" y="185567"/>
                      <a:pt x="298949" y="187755"/>
                    </a:cubicBezTo>
                    <a:cubicBezTo>
                      <a:pt x="292934" y="189486"/>
                      <a:pt x="287830" y="190671"/>
                      <a:pt x="283546" y="191309"/>
                    </a:cubicBezTo>
                    <a:cubicBezTo>
                      <a:pt x="281906" y="193952"/>
                      <a:pt x="279536" y="199330"/>
                      <a:pt x="276528" y="207624"/>
                    </a:cubicBezTo>
                    <a:cubicBezTo>
                      <a:pt x="273885" y="215006"/>
                      <a:pt x="271151" y="220110"/>
                      <a:pt x="268416" y="223027"/>
                    </a:cubicBezTo>
                    <a:cubicBezTo>
                      <a:pt x="269419" y="224668"/>
                      <a:pt x="272153" y="229316"/>
                      <a:pt x="276528" y="237063"/>
                    </a:cubicBezTo>
                    <a:cubicBezTo>
                      <a:pt x="279718" y="242805"/>
                      <a:pt x="282635" y="247271"/>
                      <a:pt x="285096" y="250461"/>
                    </a:cubicBezTo>
                    <a:cubicBezTo>
                      <a:pt x="282179" y="254745"/>
                      <a:pt x="270604" y="266776"/>
                      <a:pt x="250370" y="286736"/>
                    </a:cubicBezTo>
                    <a:cubicBezTo>
                      <a:pt x="240527" y="282088"/>
                      <a:pt x="230956" y="276437"/>
                      <a:pt x="221569" y="270057"/>
                    </a:cubicBezTo>
                    <a:cubicBezTo>
                      <a:pt x="210905" y="276346"/>
                      <a:pt x="200697" y="280356"/>
                      <a:pt x="191218" y="282179"/>
                    </a:cubicBezTo>
                    <a:cubicBezTo>
                      <a:pt x="189213" y="285551"/>
                      <a:pt x="187299" y="291020"/>
                      <a:pt x="185476" y="298676"/>
                    </a:cubicBezTo>
                    <a:cubicBezTo>
                      <a:pt x="183562" y="307061"/>
                      <a:pt x="181922" y="312712"/>
                      <a:pt x="180372" y="315628"/>
                    </a:cubicBezTo>
                    <a:lnTo>
                      <a:pt x="131975" y="315628"/>
                    </a:lnTo>
                    <a:cubicBezTo>
                      <a:pt x="130335" y="312256"/>
                      <a:pt x="128785" y="306970"/>
                      <a:pt x="127145" y="299769"/>
                    </a:cubicBezTo>
                    <a:cubicBezTo>
                      <a:pt x="125413" y="292113"/>
                      <a:pt x="123955" y="286827"/>
                      <a:pt x="122770" y="283728"/>
                    </a:cubicBezTo>
                    <a:cubicBezTo>
                      <a:pt x="103539" y="275252"/>
                      <a:pt x="93513" y="270695"/>
                      <a:pt x="92601" y="270057"/>
                    </a:cubicBezTo>
                    <a:cubicBezTo>
                      <a:pt x="88318" y="271424"/>
                      <a:pt x="83396" y="273794"/>
                      <a:pt x="77654" y="277348"/>
                    </a:cubicBezTo>
                    <a:cubicBezTo>
                      <a:pt x="71092" y="281450"/>
                      <a:pt x="66443" y="284093"/>
                      <a:pt x="63800" y="285278"/>
                    </a:cubicBezTo>
                    <a:cubicBezTo>
                      <a:pt x="59516" y="282452"/>
                      <a:pt x="47850" y="271333"/>
                      <a:pt x="28801" y="251828"/>
                    </a:cubicBezTo>
                    <a:cubicBezTo>
                      <a:pt x="29713" y="248638"/>
                      <a:pt x="34725" y="238977"/>
                      <a:pt x="44022" y="223027"/>
                    </a:cubicBezTo>
                    <a:cubicBezTo>
                      <a:pt x="43475" y="221295"/>
                      <a:pt x="41197" y="216009"/>
                      <a:pt x="37186" y="207168"/>
                    </a:cubicBezTo>
                    <a:cubicBezTo>
                      <a:pt x="34361" y="200697"/>
                      <a:pt x="32629" y="194955"/>
                      <a:pt x="31900" y="189760"/>
                    </a:cubicBezTo>
                    <a:cubicBezTo>
                      <a:pt x="27525" y="189213"/>
                      <a:pt x="22057" y="188028"/>
                      <a:pt x="15585" y="186205"/>
                    </a:cubicBezTo>
                    <a:cubicBezTo>
                      <a:pt x="8112" y="184018"/>
                      <a:pt x="2917" y="182651"/>
                      <a:pt x="0" y="182013"/>
                    </a:cubicBezTo>
                    <a:lnTo>
                      <a:pt x="0" y="132066"/>
                    </a:lnTo>
                    <a:cubicBezTo>
                      <a:pt x="2461" y="131519"/>
                      <a:pt x="7474" y="130061"/>
                      <a:pt x="14947" y="127874"/>
                    </a:cubicBezTo>
                    <a:cubicBezTo>
                      <a:pt x="20963" y="126142"/>
                      <a:pt x="26067" y="124957"/>
                      <a:pt x="30351" y="124319"/>
                    </a:cubicBezTo>
                    <a:cubicBezTo>
                      <a:pt x="31809" y="121676"/>
                      <a:pt x="34270" y="116299"/>
                      <a:pt x="37642" y="108278"/>
                    </a:cubicBezTo>
                    <a:cubicBezTo>
                      <a:pt x="40559" y="101260"/>
                      <a:pt x="43202" y="96065"/>
                      <a:pt x="45572" y="92693"/>
                    </a:cubicBezTo>
                    <a:cubicBezTo>
                      <a:pt x="37915" y="78292"/>
                      <a:pt x="32356" y="69178"/>
                      <a:pt x="28892" y="65167"/>
                    </a:cubicBezTo>
                    <a:cubicBezTo>
                      <a:pt x="31809" y="60884"/>
                      <a:pt x="43475" y="48853"/>
                      <a:pt x="63891" y="28892"/>
                    </a:cubicBezTo>
                    <a:cubicBezTo>
                      <a:pt x="76469" y="35090"/>
                      <a:pt x="86130" y="40650"/>
                      <a:pt x="92692" y="45572"/>
                    </a:cubicBezTo>
                    <a:cubicBezTo>
                      <a:pt x="110739" y="37642"/>
                      <a:pt x="121311" y="33632"/>
                      <a:pt x="124319" y="33450"/>
                    </a:cubicBezTo>
                    <a:cubicBezTo>
                      <a:pt x="124866" y="31536"/>
                      <a:pt x="126415" y="25885"/>
                      <a:pt x="128967" y="16497"/>
                    </a:cubicBezTo>
                    <a:cubicBezTo>
                      <a:pt x="130699" y="9752"/>
                      <a:pt x="132249" y="4284"/>
                      <a:pt x="133616" y="0"/>
                    </a:cubicBezTo>
                    <a:lnTo>
                      <a:pt x="182013" y="0"/>
                    </a:lnTo>
                    <a:cubicBezTo>
                      <a:pt x="183744" y="4375"/>
                      <a:pt x="186843" y="15039"/>
                      <a:pt x="191218" y="31900"/>
                    </a:cubicBezTo>
                    <a:cubicBezTo>
                      <a:pt x="193132" y="32812"/>
                      <a:pt x="198327" y="34817"/>
                      <a:pt x="206804" y="38098"/>
                    </a:cubicBezTo>
                    <a:cubicBezTo>
                      <a:pt x="213366" y="40559"/>
                      <a:pt x="218288" y="43111"/>
                      <a:pt x="221569" y="45572"/>
                    </a:cubicBezTo>
                    <a:cubicBezTo>
                      <a:pt x="225853" y="44387"/>
                      <a:pt x="230683" y="42017"/>
                      <a:pt x="236334" y="38280"/>
                    </a:cubicBezTo>
                    <a:cubicBezTo>
                      <a:pt x="242896" y="34179"/>
                      <a:pt x="247636" y="31536"/>
                      <a:pt x="250370" y="30351"/>
                    </a:cubicBezTo>
                    <a:cubicBezTo>
                      <a:pt x="255656" y="33541"/>
                      <a:pt x="261763" y="39009"/>
                      <a:pt x="268872" y="46665"/>
                    </a:cubicBezTo>
                    <a:cubicBezTo>
                      <a:pt x="277075" y="55142"/>
                      <a:pt x="282999" y="60884"/>
                      <a:pt x="286645" y="63800"/>
                    </a:cubicBezTo>
                    <a:cubicBezTo>
                      <a:pt x="279445" y="77107"/>
                      <a:pt x="273885" y="86768"/>
                      <a:pt x="269966" y="92601"/>
                    </a:cubicBezTo>
                    <a:cubicBezTo>
                      <a:pt x="278351" y="116845"/>
                      <a:pt x="282361" y="127874"/>
                      <a:pt x="282088" y="125777"/>
                    </a:cubicBezTo>
                    <a:cubicBezTo>
                      <a:pt x="286645" y="126233"/>
                      <a:pt x="292022" y="127418"/>
                      <a:pt x="298402" y="129332"/>
                    </a:cubicBezTo>
                    <a:cubicBezTo>
                      <a:pt x="305876" y="131519"/>
                      <a:pt x="311071" y="132887"/>
                      <a:pt x="313988" y="133525"/>
                    </a:cubicBezTo>
                    <a:lnTo>
                      <a:pt x="313988" y="183562"/>
                    </a:lnTo>
                    <a:close/>
                    <a:moveTo>
                      <a:pt x="244172" y="204981"/>
                    </a:moveTo>
                    <a:cubicBezTo>
                      <a:pt x="253833" y="186479"/>
                      <a:pt x="257844" y="167886"/>
                      <a:pt x="256294" y="149110"/>
                    </a:cubicBezTo>
                    <a:cubicBezTo>
                      <a:pt x="254654" y="131975"/>
                      <a:pt x="248638" y="116299"/>
                      <a:pt x="238248" y="101989"/>
                    </a:cubicBezTo>
                    <a:cubicBezTo>
                      <a:pt x="228131" y="88226"/>
                      <a:pt x="215189" y="77654"/>
                      <a:pt x="199512" y="70271"/>
                    </a:cubicBezTo>
                    <a:cubicBezTo>
                      <a:pt x="183562" y="62615"/>
                      <a:pt x="167065" y="59516"/>
                      <a:pt x="150204" y="60792"/>
                    </a:cubicBezTo>
                    <a:cubicBezTo>
                      <a:pt x="125595" y="62706"/>
                      <a:pt x="105270" y="71456"/>
                      <a:pt x="89229" y="86950"/>
                    </a:cubicBezTo>
                    <a:cubicBezTo>
                      <a:pt x="74737" y="100987"/>
                      <a:pt x="65623" y="118577"/>
                      <a:pt x="61977" y="139722"/>
                    </a:cubicBezTo>
                    <a:cubicBezTo>
                      <a:pt x="58423" y="160412"/>
                      <a:pt x="60701" y="180190"/>
                      <a:pt x="68540" y="199148"/>
                    </a:cubicBezTo>
                    <a:cubicBezTo>
                      <a:pt x="77016" y="219108"/>
                      <a:pt x="90505" y="234146"/>
                      <a:pt x="109007" y="244263"/>
                    </a:cubicBezTo>
                    <a:cubicBezTo>
                      <a:pt x="133342" y="257479"/>
                      <a:pt x="159318" y="259667"/>
                      <a:pt x="186843" y="250826"/>
                    </a:cubicBezTo>
                    <a:cubicBezTo>
                      <a:pt x="213366" y="242532"/>
                      <a:pt x="232415" y="227220"/>
                      <a:pt x="244172" y="204981"/>
                    </a:cubicBezTo>
                    <a:close/>
                  </a:path>
                </a:pathLst>
              </a:custGeom>
              <a:solidFill>
                <a:schemeClr val="bg1">
                  <a:lumMod val="50000"/>
                </a:schemeClr>
              </a:solidFill>
              <a:ln w="9064" cap="flat">
                <a:noFill/>
                <a:prstDash val="solid"/>
                <a:miter/>
              </a:ln>
            </p:spPr>
            <p:txBody>
              <a:bodyPr rtlCol="0" anchor="ctr"/>
              <a:lstStyle/>
              <a:p>
                <a:endParaRPr lang="en-US"/>
              </a:p>
            </p:txBody>
          </p:sp>
          <p:cxnSp>
            <p:nvCxnSpPr>
              <p:cNvPr id="140" name="Straight Arrow Connector 139">
                <a:extLst>
                  <a:ext uri="{FF2B5EF4-FFF2-40B4-BE49-F238E27FC236}">
                    <a16:creationId xmlns:a16="http://schemas.microsoft.com/office/drawing/2014/main" id="{5A086EDA-ECF3-4A21-97B3-49B6656E1E85}"/>
                  </a:ext>
                </a:extLst>
              </p:cNvPr>
              <p:cNvCxnSpPr>
                <a:cxnSpLocks/>
              </p:cNvCxnSpPr>
              <p:nvPr/>
            </p:nvCxnSpPr>
            <p:spPr bwMode="gray">
              <a:xfrm>
                <a:off x="3521556" y="2657232"/>
                <a:ext cx="175759" cy="0"/>
              </a:xfrm>
              <a:prstGeom prst="straightConnector1">
                <a:avLst/>
              </a:prstGeom>
              <a:ln w="3175">
                <a:solidFill>
                  <a:schemeClr val="bg1">
                    <a:lumMod val="50000"/>
                  </a:schemeClr>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554530-14AA-4297-9C5F-EB306C839CF6}"/>
                  </a:ext>
                </a:extLst>
              </p:cNvPr>
              <p:cNvCxnSpPr>
                <a:cxnSpLocks/>
              </p:cNvCxnSpPr>
              <p:nvPr/>
            </p:nvCxnSpPr>
            <p:spPr bwMode="gray">
              <a:xfrm flipH="1">
                <a:off x="3521557" y="2737512"/>
                <a:ext cx="175758" cy="0"/>
              </a:xfrm>
              <a:prstGeom prst="straightConnector1">
                <a:avLst/>
              </a:prstGeom>
              <a:ln w="3175">
                <a:solidFill>
                  <a:schemeClr val="bg1">
                    <a:lumMod val="50000"/>
                  </a:schemeClr>
                </a:solidFill>
                <a:miter lim="800000"/>
                <a:tailEnd type="arrow" w="sm" len="sm"/>
              </a:ln>
            </p:spPr>
            <p:style>
              <a:lnRef idx="1">
                <a:schemeClr val="accent1"/>
              </a:lnRef>
              <a:fillRef idx="0">
                <a:schemeClr val="accent1"/>
              </a:fillRef>
              <a:effectRef idx="0">
                <a:schemeClr val="accent1"/>
              </a:effectRef>
              <a:fontRef idx="minor">
                <a:schemeClr val="tx1"/>
              </a:fontRef>
            </p:style>
          </p:cxnSp>
        </p:grpSp>
        <p:sp>
          <p:nvSpPr>
            <p:cNvPr id="154" name="Rectangle: Rounded Corners 153">
              <a:extLst>
                <a:ext uri="{FF2B5EF4-FFF2-40B4-BE49-F238E27FC236}">
                  <a16:creationId xmlns:a16="http://schemas.microsoft.com/office/drawing/2014/main" id="{DF469C6A-4C6F-4198-BDE9-A779947CDC1A}"/>
                </a:ext>
              </a:extLst>
            </p:cNvPr>
            <p:cNvSpPr/>
            <p:nvPr/>
          </p:nvSpPr>
          <p:spPr>
            <a:xfrm rot="5400000">
              <a:off x="2378025" y="4757500"/>
              <a:ext cx="189785" cy="88093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Actions</a:t>
              </a:r>
            </a:p>
          </p:txBody>
        </p:sp>
        <p:sp>
          <p:nvSpPr>
            <p:cNvPr id="155" name="Rectangle: Rounded Corners 154">
              <a:extLst>
                <a:ext uri="{FF2B5EF4-FFF2-40B4-BE49-F238E27FC236}">
                  <a16:creationId xmlns:a16="http://schemas.microsoft.com/office/drawing/2014/main" id="{EC38D396-2ACC-4007-9CFC-9E0146F73D1E}"/>
                </a:ext>
              </a:extLst>
            </p:cNvPr>
            <p:cNvSpPr/>
            <p:nvPr/>
          </p:nvSpPr>
          <p:spPr>
            <a:xfrm rot="5400000">
              <a:off x="1423217" y="4762558"/>
              <a:ext cx="189785" cy="879126"/>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KB Articles</a:t>
              </a:r>
            </a:p>
          </p:txBody>
        </p:sp>
        <p:sp>
          <p:nvSpPr>
            <p:cNvPr id="156" name="Rectangle: Rounded Corners 155">
              <a:extLst>
                <a:ext uri="{FF2B5EF4-FFF2-40B4-BE49-F238E27FC236}">
                  <a16:creationId xmlns:a16="http://schemas.microsoft.com/office/drawing/2014/main" id="{4922BE2E-77FB-4862-B338-60D4A0EB0817}"/>
                </a:ext>
              </a:extLst>
            </p:cNvPr>
            <p:cNvSpPr/>
            <p:nvPr/>
          </p:nvSpPr>
          <p:spPr>
            <a:xfrm rot="5400000">
              <a:off x="3333738" y="4757501"/>
              <a:ext cx="189785" cy="880938"/>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lumMod val="50000"/>
                    </a:schemeClr>
                  </a:solidFill>
                </a:rPr>
                <a:t>Custom</a:t>
              </a:r>
            </a:p>
          </p:txBody>
        </p:sp>
        <p:cxnSp>
          <p:nvCxnSpPr>
            <p:cNvPr id="157" name="Connector: Elbow 156">
              <a:extLst>
                <a:ext uri="{FF2B5EF4-FFF2-40B4-BE49-F238E27FC236}">
                  <a16:creationId xmlns:a16="http://schemas.microsoft.com/office/drawing/2014/main" id="{897E0395-B5CC-4988-960D-16AC08FBE2CF}"/>
                </a:ext>
              </a:extLst>
            </p:cNvPr>
            <p:cNvCxnSpPr>
              <a:cxnSpLocks/>
              <a:stCxn id="155" idx="1"/>
            </p:cNvCxnSpPr>
            <p:nvPr/>
          </p:nvCxnSpPr>
          <p:spPr bwMode="gray">
            <a:xfrm rot="5400000" flipH="1" flipV="1">
              <a:off x="1788526" y="4558315"/>
              <a:ext cx="278498" cy="819331"/>
            </a:xfrm>
            <a:prstGeom prst="bentConnector4">
              <a:avLst>
                <a:gd name="adj1" fmla="val 99672"/>
                <a:gd name="adj2" fmla="val 5579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0" name="Connector: Elbow 159">
              <a:extLst>
                <a:ext uri="{FF2B5EF4-FFF2-40B4-BE49-F238E27FC236}">
                  <a16:creationId xmlns:a16="http://schemas.microsoft.com/office/drawing/2014/main" id="{AAEBCBDF-6F3C-42DD-90F3-B5ED94D429A3}"/>
                </a:ext>
              </a:extLst>
            </p:cNvPr>
            <p:cNvCxnSpPr>
              <a:cxnSpLocks/>
              <a:stCxn id="156" idx="1"/>
              <a:endCxn id="132" idx="3"/>
            </p:cNvCxnSpPr>
            <p:nvPr/>
          </p:nvCxnSpPr>
          <p:spPr bwMode="gray">
            <a:xfrm rot="16200000" flipV="1">
              <a:off x="2863986" y="4538433"/>
              <a:ext cx="274460" cy="854830"/>
            </a:xfrm>
            <a:prstGeom prst="bentConnector4">
              <a:avLst>
                <a:gd name="adj1" fmla="val 99156"/>
                <a:gd name="adj2" fmla="val 5555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4" name="Straight Connector 183">
              <a:extLst>
                <a:ext uri="{FF2B5EF4-FFF2-40B4-BE49-F238E27FC236}">
                  <a16:creationId xmlns:a16="http://schemas.microsoft.com/office/drawing/2014/main" id="{911F67C8-5AAC-47C7-A396-2AB853DEF7FE}"/>
                </a:ext>
              </a:extLst>
            </p:cNvPr>
            <p:cNvCxnSpPr>
              <a:cxnSpLocks/>
            </p:cNvCxnSpPr>
            <p:nvPr/>
          </p:nvCxnSpPr>
          <p:spPr bwMode="gray">
            <a:xfrm>
              <a:off x="2462992" y="4989875"/>
              <a:ext cx="0" cy="113201"/>
            </a:xfrm>
            <a:prstGeom prst="line">
              <a:avLst/>
            </a:prstGeom>
            <a:ln w="952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pic>
          <p:nvPicPr>
            <p:cNvPr id="1026" name="Picture 2" descr="Image result for python icon">
              <a:extLst>
                <a:ext uri="{FF2B5EF4-FFF2-40B4-BE49-F238E27FC236}">
                  <a16:creationId xmlns:a16="http://schemas.microsoft.com/office/drawing/2014/main" id="{24701E0A-840B-46E4-B5D5-EA6D0837377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6808" y="5804575"/>
              <a:ext cx="311478" cy="310267"/>
            </a:xfrm>
            <a:prstGeom prst="rect">
              <a:avLst/>
            </a:prstGeom>
            <a:noFill/>
            <a:extLst>
              <a:ext uri="{909E8E84-426E-40DD-AFC4-6F175D3DCCD1}">
                <a14:hiddenFill xmlns:a14="http://schemas.microsoft.com/office/drawing/2010/main">
                  <a:solidFill>
                    <a:srgbClr val="FFFFFF"/>
                  </a:solidFill>
                </a14:hiddenFill>
              </a:ext>
            </a:extLst>
          </p:spPr>
        </p:pic>
        <p:sp>
          <p:nvSpPr>
            <p:cNvPr id="188" name="Rectangle: Rounded Corners 187">
              <a:extLst>
                <a:ext uri="{FF2B5EF4-FFF2-40B4-BE49-F238E27FC236}">
                  <a16:creationId xmlns:a16="http://schemas.microsoft.com/office/drawing/2014/main" id="{041312E8-D302-41F7-92CE-5A34A5024A1B}"/>
                </a:ext>
              </a:extLst>
            </p:cNvPr>
            <p:cNvSpPr/>
            <p:nvPr/>
          </p:nvSpPr>
          <p:spPr>
            <a:xfrm rot="5400000">
              <a:off x="1404433" y="5188263"/>
              <a:ext cx="335018" cy="1530994"/>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r">
                <a:spcAft>
                  <a:spcPts val="600"/>
                </a:spcAft>
              </a:pPr>
              <a:r>
                <a:rPr lang="en-US" sz="800">
                  <a:solidFill>
                    <a:schemeClr val="bg1">
                      <a:lumMod val="50000"/>
                    </a:schemeClr>
                  </a:solidFill>
                </a:rPr>
                <a:t>        Curated Python Actions</a:t>
              </a:r>
            </a:p>
          </p:txBody>
        </p:sp>
        <p:sp>
          <p:nvSpPr>
            <p:cNvPr id="192" name="Rectangle: Rounded Corners 191">
              <a:extLst>
                <a:ext uri="{FF2B5EF4-FFF2-40B4-BE49-F238E27FC236}">
                  <a16:creationId xmlns:a16="http://schemas.microsoft.com/office/drawing/2014/main" id="{B7F8D6F7-62C3-43E3-9F37-8D138A16A48A}"/>
                </a:ext>
              </a:extLst>
            </p:cNvPr>
            <p:cNvSpPr/>
            <p:nvPr/>
          </p:nvSpPr>
          <p:spPr>
            <a:xfrm rot="5400000">
              <a:off x="3181540" y="5188263"/>
              <a:ext cx="335018" cy="1530994"/>
            </a:xfrm>
            <a:prstGeom prst="roundRect">
              <a:avLst/>
            </a:prstGeom>
            <a:noFill/>
            <a:ln w="3175">
              <a:solidFill>
                <a:schemeClr val="tx1">
                  <a:lumMod val="75000"/>
                </a:schemeClr>
              </a:solidFill>
              <a:prstDash val="sysDot"/>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r">
                <a:spcAft>
                  <a:spcPts val="600"/>
                </a:spcAft>
              </a:pPr>
              <a:r>
                <a:rPr lang="en-US" sz="800">
                  <a:solidFill>
                    <a:schemeClr val="bg1">
                      <a:lumMod val="50000"/>
                    </a:schemeClr>
                  </a:solidFill>
                </a:rPr>
                <a:t>Curated/Custom vRO Workflows</a:t>
              </a:r>
            </a:p>
          </p:txBody>
        </p:sp>
        <p:pic>
          <p:nvPicPr>
            <p:cNvPr id="1028" name="Picture 4" descr="https://www.mgmt.cloud.vmware.com/provisioning-ui/assets/images/vro.png">
              <a:extLst>
                <a:ext uri="{FF2B5EF4-FFF2-40B4-BE49-F238E27FC236}">
                  <a16:creationId xmlns:a16="http://schemas.microsoft.com/office/drawing/2014/main" id="{0B40D385-E14A-410A-9D39-AF0B9D35B40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1823" y="5758528"/>
              <a:ext cx="273966" cy="353873"/>
            </a:xfrm>
            <a:prstGeom prst="rect">
              <a:avLst/>
            </a:prstGeom>
            <a:noFill/>
            <a:extLst>
              <a:ext uri="{909E8E84-426E-40DD-AFC4-6F175D3DCCD1}">
                <a14:hiddenFill xmlns:a14="http://schemas.microsoft.com/office/drawing/2010/main">
                  <a:solidFill>
                    <a:srgbClr val="FFFFFF"/>
                  </a:solidFill>
                </a14:hiddenFill>
              </a:ext>
            </a:extLst>
          </p:spPr>
        </p:pic>
        <p:sp>
          <p:nvSpPr>
            <p:cNvPr id="1051" name="Flowchart: Process 1050">
              <a:extLst>
                <a:ext uri="{FF2B5EF4-FFF2-40B4-BE49-F238E27FC236}">
                  <a16:creationId xmlns:a16="http://schemas.microsoft.com/office/drawing/2014/main" id="{5DA8A137-A0DE-4CC1-A4D0-0926A4464634}"/>
                </a:ext>
              </a:extLst>
            </p:cNvPr>
            <p:cNvSpPr/>
            <p:nvPr/>
          </p:nvSpPr>
          <p:spPr>
            <a:xfrm>
              <a:off x="648956" y="1247775"/>
              <a:ext cx="3625363"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bg1"/>
                  </a:solidFill>
                  <a:latin typeface="+mj-lt"/>
                </a:rPr>
                <a:t>ALERTS</a:t>
              </a:r>
            </a:p>
          </p:txBody>
        </p:sp>
      </p:grpSp>
      <p:grpSp>
        <p:nvGrpSpPr>
          <p:cNvPr id="16" name="Group 15">
            <a:extLst>
              <a:ext uri="{FF2B5EF4-FFF2-40B4-BE49-F238E27FC236}">
                <a16:creationId xmlns:a16="http://schemas.microsoft.com/office/drawing/2014/main" id="{0A59AB5C-6E51-4353-B134-FE2BDF40762C}"/>
              </a:ext>
            </a:extLst>
          </p:cNvPr>
          <p:cNvGrpSpPr/>
          <p:nvPr/>
        </p:nvGrpSpPr>
        <p:grpSpPr>
          <a:xfrm>
            <a:off x="4459078" y="1247775"/>
            <a:ext cx="3604494" cy="4898284"/>
            <a:chOff x="4459078" y="1247775"/>
            <a:chExt cx="3604494" cy="4898284"/>
          </a:xfrm>
        </p:grpSpPr>
        <p:sp>
          <p:nvSpPr>
            <p:cNvPr id="5" name="Rectangle: Diagonal Corners Rounded 4">
              <a:extLst>
                <a:ext uri="{FF2B5EF4-FFF2-40B4-BE49-F238E27FC236}">
                  <a16:creationId xmlns:a16="http://schemas.microsoft.com/office/drawing/2014/main" id="{8B11CD96-1149-470C-8EFE-189471650F89}"/>
                </a:ext>
              </a:extLst>
            </p:cNvPr>
            <p:cNvSpPr/>
            <p:nvPr/>
          </p:nvSpPr>
          <p:spPr>
            <a:xfrm>
              <a:off x="4459078" y="1386804"/>
              <a:ext cx="360449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cxnSp>
          <p:nvCxnSpPr>
            <p:cNvPr id="196" name="Straight Connector 195">
              <a:extLst>
                <a:ext uri="{FF2B5EF4-FFF2-40B4-BE49-F238E27FC236}">
                  <a16:creationId xmlns:a16="http://schemas.microsoft.com/office/drawing/2014/main" id="{972C2C10-3898-499E-8044-594FE145C5B8}"/>
                </a:ext>
              </a:extLst>
            </p:cNvPr>
            <p:cNvCxnSpPr>
              <a:cxnSpLocks/>
            </p:cNvCxnSpPr>
            <p:nvPr/>
          </p:nvCxnSpPr>
          <p:spPr bwMode="gray">
            <a:xfrm>
              <a:off x="4481032" y="1743807"/>
              <a:ext cx="358254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7" name="Rectangle: Rounded Corners 196">
              <a:extLst>
                <a:ext uri="{FF2B5EF4-FFF2-40B4-BE49-F238E27FC236}">
                  <a16:creationId xmlns:a16="http://schemas.microsoft.com/office/drawing/2014/main" id="{68FD1E3E-5768-4750-987F-1DA4C93B6291}"/>
                </a:ext>
              </a:extLst>
            </p:cNvPr>
            <p:cNvSpPr/>
            <p:nvPr/>
          </p:nvSpPr>
          <p:spPr>
            <a:xfrm>
              <a:off x="5596853"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Dashboards</a:t>
              </a:r>
            </a:p>
          </p:txBody>
        </p:sp>
        <p:cxnSp>
          <p:nvCxnSpPr>
            <p:cNvPr id="228" name="Straight Connector 227">
              <a:extLst>
                <a:ext uri="{FF2B5EF4-FFF2-40B4-BE49-F238E27FC236}">
                  <a16:creationId xmlns:a16="http://schemas.microsoft.com/office/drawing/2014/main" id="{BED7A842-29BC-482E-B71D-A37144C61252}"/>
                </a:ext>
              </a:extLst>
            </p:cNvPr>
            <p:cNvCxnSpPr>
              <a:cxnSpLocks/>
            </p:cNvCxnSpPr>
            <p:nvPr/>
          </p:nvCxnSpPr>
          <p:spPr bwMode="gray">
            <a:xfrm>
              <a:off x="4459078" y="3318815"/>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9" name="Rectangle: Rounded Corners 228">
              <a:extLst>
                <a:ext uri="{FF2B5EF4-FFF2-40B4-BE49-F238E27FC236}">
                  <a16:creationId xmlns:a16="http://schemas.microsoft.com/office/drawing/2014/main" id="{FCE3CC31-E55D-4EBC-A719-A4173426B874}"/>
                </a:ext>
              </a:extLst>
            </p:cNvPr>
            <p:cNvSpPr/>
            <p:nvPr/>
          </p:nvSpPr>
          <p:spPr>
            <a:xfrm>
              <a:off x="5596853" y="3244523"/>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Widgets &amp; Views</a:t>
              </a:r>
            </a:p>
          </p:txBody>
        </p:sp>
        <p:cxnSp>
          <p:nvCxnSpPr>
            <p:cNvPr id="230" name="Straight Connector 229">
              <a:extLst>
                <a:ext uri="{FF2B5EF4-FFF2-40B4-BE49-F238E27FC236}">
                  <a16:creationId xmlns:a16="http://schemas.microsoft.com/office/drawing/2014/main" id="{3F911C67-911F-4695-9C6E-891BF4D0DB04}"/>
                </a:ext>
              </a:extLst>
            </p:cNvPr>
            <p:cNvCxnSpPr>
              <a:cxnSpLocks/>
            </p:cNvCxnSpPr>
            <p:nvPr/>
          </p:nvCxnSpPr>
          <p:spPr bwMode="gray">
            <a:xfrm>
              <a:off x="4459078" y="4531749"/>
              <a:ext cx="3604494"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1" name="Rectangle: Rounded Corners 230">
              <a:extLst>
                <a:ext uri="{FF2B5EF4-FFF2-40B4-BE49-F238E27FC236}">
                  <a16:creationId xmlns:a16="http://schemas.microsoft.com/office/drawing/2014/main" id="{8451FD70-D28B-4BC9-A96B-C35C3E768B2C}"/>
                </a:ext>
              </a:extLst>
            </p:cNvPr>
            <p:cNvSpPr/>
            <p:nvPr/>
          </p:nvSpPr>
          <p:spPr>
            <a:xfrm>
              <a:off x="5596853" y="4457457"/>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Dashboard Sharing</a:t>
              </a:r>
            </a:p>
          </p:txBody>
        </p:sp>
        <p:pic>
          <p:nvPicPr>
            <p:cNvPr id="1050" name="Picture 1049">
              <a:extLst>
                <a:ext uri="{FF2B5EF4-FFF2-40B4-BE49-F238E27FC236}">
                  <a16:creationId xmlns:a16="http://schemas.microsoft.com/office/drawing/2014/main" id="{6200C235-59D2-49EC-A3E1-92A4D140DC38}"/>
                </a:ext>
              </a:extLst>
            </p:cNvPr>
            <p:cNvPicPr>
              <a:picLocks noChangeAspect="1"/>
            </p:cNvPicPr>
            <p:nvPr/>
          </p:nvPicPr>
          <p:blipFill>
            <a:blip r:embed="rId19"/>
            <a:stretch>
              <a:fillRect/>
            </a:stretch>
          </p:blipFill>
          <p:spPr>
            <a:xfrm>
              <a:off x="4702748" y="1905073"/>
              <a:ext cx="3110787" cy="754130"/>
            </a:xfrm>
            <a:prstGeom prst="rect">
              <a:avLst/>
            </a:prstGeom>
          </p:spPr>
        </p:pic>
        <p:sp>
          <p:nvSpPr>
            <p:cNvPr id="234" name="Flowchart: Process 233">
              <a:extLst>
                <a:ext uri="{FF2B5EF4-FFF2-40B4-BE49-F238E27FC236}">
                  <a16:creationId xmlns:a16="http://schemas.microsoft.com/office/drawing/2014/main" id="{F6843391-5F38-44B9-88AF-4D47E1F824D3}"/>
                </a:ext>
              </a:extLst>
            </p:cNvPr>
            <p:cNvSpPr/>
            <p:nvPr/>
          </p:nvSpPr>
          <p:spPr>
            <a:xfrm>
              <a:off x="4461613" y="1247775"/>
              <a:ext cx="3601652"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bg1"/>
                  </a:solidFill>
                  <a:latin typeface="+mj-lt"/>
                </a:rPr>
                <a:t>DASHBOARDS</a:t>
              </a:r>
            </a:p>
          </p:txBody>
        </p:sp>
        <p:sp>
          <p:nvSpPr>
            <p:cNvPr id="1054" name="TextBox 1053">
              <a:extLst>
                <a:ext uri="{FF2B5EF4-FFF2-40B4-BE49-F238E27FC236}">
                  <a16:creationId xmlns:a16="http://schemas.microsoft.com/office/drawing/2014/main" id="{B29F9E8F-3052-45E4-8134-BA45E7B91966}"/>
                </a:ext>
              </a:extLst>
            </p:cNvPr>
            <p:cNvSpPr txBox="1"/>
            <p:nvPr/>
          </p:nvSpPr>
          <p:spPr>
            <a:xfrm>
              <a:off x="4576327" y="2792490"/>
              <a:ext cx="3368769" cy="123111"/>
            </a:xfrm>
            <a:prstGeom prst="rect">
              <a:avLst/>
            </a:prstGeom>
          </p:spPr>
          <p:txBody>
            <a:bodyPr wrap="square" lIns="0" tIns="0" rIns="0" bIns="0" rtlCol="0">
              <a:spAutoFit/>
            </a:bodyPr>
            <a:lstStyle/>
            <a:p>
              <a:pPr algn="ctr">
                <a:spcAft>
                  <a:spcPts val="600"/>
                </a:spcAft>
              </a:pPr>
              <a:r>
                <a:rPr lang="en-US" sz="800"/>
                <a:t>Helps visualize data through out of box and custom dashboards</a:t>
              </a:r>
            </a:p>
          </p:txBody>
        </p:sp>
        <p:sp>
          <p:nvSpPr>
            <p:cNvPr id="73" name="TextBox 72">
              <a:extLst>
                <a:ext uri="{FF2B5EF4-FFF2-40B4-BE49-F238E27FC236}">
                  <a16:creationId xmlns:a16="http://schemas.microsoft.com/office/drawing/2014/main" id="{E1284334-860A-4995-9B4A-120F98A5816F}"/>
                </a:ext>
              </a:extLst>
            </p:cNvPr>
            <p:cNvSpPr txBox="1"/>
            <p:nvPr/>
          </p:nvSpPr>
          <p:spPr>
            <a:xfrm>
              <a:off x="4702748" y="4112534"/>
              <a:ext cx="3177717" cy="246221"/>
            </a:xfrm>
            <a:prstGeom prst="rect">
              <a:avLst/>
            </a:prstGeom>
          </p:spPr>
          <p:txBody>
            <a:bodyPr wrap="square" lIns="0" tIns="0" rIns="0" bIns="0" rtlCol="0">
              <a:spAutoFit/>
            </a:bodyPr>
            <a:lstStyle/>
            <a:p>
              <a:pPr algn="ctr">
                <a:spcAft>
                  <a:spcPts val="600"/>
                </a:spcAft>
              </a:pPr>
              <a:r>
                <a:rPr lang="en-US" sz="800"/>
                <a:t>40+ Interactive Widgets &amp; 100+ customized views with data transformation capabilities</a:t>
              </a:r>
            </a:p>
          </p:txBody>
        </p:sp>
        <p:pic>
          <p:nvPicPr>
            <p:cNvPr id="8" name="Picture 7">
              <a:extLst>
                <a:ext uri="{FF2B5EF4-FFF2-40B4-BE49-F238E27FC236}">
                  <a16:creationId xmlns:a16="http://schemas.microsoft.com/office/drawing/2014/main" id="{B88F1E44-2D20-4171-B7B9-D9055D2EC94B}"/>
                </a:ext>
              </a:extLst>
            </p:cNvPr>
            <p:cNvPicPr>
              <a:picLocks noChangeAspect="1"/>
            </p:cNvPicPr>
            <p:nvPr/>
          </p:nvPicPr>
          <p:blipFill>
            <a:blip r:embed="rId20"/>
            <a:stretch>
              <a:fillRect/>
            </a:stretch>
          </p:blipFill>
          <p:spPr>
            <a:xfrm>
              <a:off x="4886196" y="3499247"/>
              <a:ext cx="665065" cy="543789"/>
            </a:xfrm>
            <a:prstGeom prst="rect">
              <a:avLst/>
            </a:prstGeom>
          </p:spPr>
        </p:pic>
        <p:pic>
          <p:nvPicPr>
            <p:cNvPr id="9" name="Picture 8">
              <a:extLst>
                <a:ext uri="{FF2B5EF4-FFF2-40B4-BE49-F238E27FC236}">
                  <a16:creationId xmlns:a16="http://schemas.microsoft.com/office/drawing/2014/main" id="{BE5CC8D0-3314-436E-9252-3E5C380F8E96}"/>
                </a:ext>
              </a:extLst>
            </p:cNvPr>
            <p:cNvPicPr>
              <a:picLocks noChangeAspect="1"/>
            </p:cNvPicPr>
            <p:nvPr/>
          </p:nvPicPr>
          <p:blipFill>
            <a:blip r:embed="rId21"/>
            <a:stretch>
              <a:fillRect/>
            </a:stretch>
          </p:blipFill>
          <p:spPr>
            <a:xfrm>
              <a:off x="5638646" y="3490881"/>
              <a:ext cx="665065" cy="550262"/>
            </a:xfrm>
            <a:prstGeom prst="rect">
              <a:avLst/>
            </a:prstGeom>
          </p:spPr>
        </p:pic>
        <p:pic>
          <p:nvPicPr>
            <p:cNvPr id="10" name="Picture 9">
              <a:extLst>
                <a:ext uri="{FF2B5EF4-FFF2-40B4-BE49-F238E27FC236}">
                  <a16:creationId xmlns:a16="http://schemas.microsoft.com/office/drawing/2014/main" id="{4D9D0754-1435-4F7A-83A8-63989E42513A}"/>
                </a:ext>
              </a:extLst>
            </p:cNvPr>
            <p:cNvPicPr>
              <a:picLocks noChangeAspect="1"/>
            </p:cNvPicPr>
            <p:nvPr/>
          </p:nvPicPr>
          <p:blipFill>
            <a:blip r:embed="rId22"/>
            <a:stretch>
              <a:fillRect/>
            </a:stretch>
          </p:blipFill>
          <p:spPr>
            <a:xfrm>
              <a:off x="6391096" y="3491097"/>
              <a:ext cx="656072" cy="555138"/>
            </a:xfrm>
            <a:prstGeom prst="rect">
              <a:avLst/>
            </a:prstGeom>
          </p:spPr>
        </p:pic>
        <p:pic>
          <p:nvPicPr>
            <p:cNvPr id="11" name="Picture 10">
              <a:extLst>
                <a:ext uri="{FF2B5EF4-FFF2-40B4-BE49-F238E27FC236}">
                  <a16:creationId xmlns:a16="http://schemas.microsoft.com/office/drawing/2014/main" id="{6C04DFAD-23E5-4565-A2D0-CD48A99506F5}"/>
                </a:ext>
              </a:extLst>
            </p:cNvPr>
            <p:cNvPicPr>
              <a:picLocks noChangeAspect="1"/>
            </p:cNvPicPr>
            <p:nvPr/>
          </p:nvPicPr>
          <p:blipFill>
            <a:blip r:embed="rId23"/>
            <a:stretch>
              <a:fillRect/>
            </a:stretch>
          </p:blipFill>
          <p:spPr>
            <a:xfrm>
              <a:off x="7134553" y="3493942"/>
              <a:ext cx="632461" cy="528967"/>
            </a:xfrm>
            <a:prstGeom prst="rect">
              <a:avLst/>
            </a:prstGeom>
          </p:spPr>
        </p:pic>
        <p:pic>
          <p:nvPicPr>
            <p:cNvPr id="12" name="Picture 11">
              <a:extLst>
                <a:ext uri="{FF2B5EF4-FFF2-40B4-BE49-F238E27FC236}">
                  <a16:creationId xmlns:a16="http://schemas.microsoft.com/office/drawing/2014/main" id="{802AFC59-B181-489E-9F31-20327FD2CEF7}"/>
                </a:ext>
              </a:extLst>
            </p:cNvPr>
            <p:cNvPicPr>
              <a:picLocks noChangeAspect="1"/>
            </p:cNvPicPr>
            <p:nvPr/>
          </p:nvPicPr>
          <p:blipFill>
            <a:blip r:embed="rId24"/>
            <a:stretch>
              <a:fillRect/>
            </a:stretch>
          </p:blipFill>
          <p:spPr>
            <a:xfrm>
              <a:off x="4611271" y="4690372"/>
              <a:ext cx="2057905" cy="621784"/>
            </a:xfrm>
            <a:prstGeom prst="rect">
              <a:avLst/>
            </a:prstGeom>
          </p:spPr>
        </p:pic>
        <p:pic>
          <p:nvPicPr>
            <p:cNvPr id="13" name="Picture 12">
              <a:extLst>
                <a:ext uri="{FF2B5EF4-FFF2-40B4-BE49-F238E27FC236}">
                  <a16:creationId xmlns:a16="http://schemas.microsoft.com/office/drawing/2014/main" id="{9DC37AE1-2910-47CB-A8F2-24C7E0403748}"/>
                </a:ext>
              </a:extLst>
            </p:cNvPr>
            <p:cNvPicPr>
              <a:picLocks noChangeAspect="1"/>
            </p:cNvPicPr>
            <p:nvPr/>
          </p:nvPicPr>
          <p:blipFill>
            <a:blip r:embed="rId25"/>
            <a:stretch>
              <a:fillRect/>
            </a:stretch>
          </p:blipFill>
          <p:spPr>
            <a:xfrm>
              <a:off x="4587472" y="5616110"/>
              <a:ext cx="2057905" cy="407438"/>
            </a:xfrm>
            <a:prstGeom prst="rect">
              <a:avLst/>
            </a:prstGeom>
          </p:spPr>
        </p:pic>
        <p:sp>
          <p:nvSpPr>
            <p:cNvPr id="84" name="TextBox 83">
              <a:extLst>
                <a:ext uri="{FF2B5EF4-FFF2-40B4-BE49-F238E27FC236}">
                  <a16:creationId xmlns:a16="http://schemas.microsoft.com/office/drawing/2014/main" id="{0C53002E-FBB2-4BCF-BEE9-1533D7BABD0C}"/>
                </a:ext>
              </a:extLst>
            </p:cNvPr>
            <p:cNvSpPr txBox="1"/>
            <p:nvPr/>
          </p:nvSpPr>
          <p:spPr>
            <a:xfrm>
              <a:off x="6813700" y="4838726"/>
              <a:ext cx="1066765" cy="369332"/>
            </a:xfrm>
            <a:prstGeom prst="rect">
              <a:avLst/>
            </a:prstGeom>
          </p:spPr>
          <p:txBody>
            <a:bodyPr wrap="square" lIns="0" tIns="0" rIns="0" bIns="0" rtlCol="0">
              <a:spAutoFit/>
            </a:bodyPr>
            <a:lstStyle/>
            <a:p>
              <a:pPr>
                <a:spcAft>
                  <a:spcPts val="600"/>
                </a:spcAft>
              </a:pPr>
              <a:r>
                <a:rPr lang="en-US" sz="800"/>
                <a:t>Dashboard sharing with internal &amp; external teams</a:t>
              </a:r>
            </a:p>
          </p:txBody>
        </p:sp>
        <p:sp>
          <p:nvSpPr>
            <p:cNvPr id="85" name="TextBox 84">
              <a:extLst>
                <a:ext uri="{FF2B5EF4-FFF2-40B4-BE49-F238E27FC236}">
                  <a16:creationId xmlns:a16="http://schemas.microsoft.com/office/drawing/2014/main" id="{8FC19C9C-E2B3-4FEF-A6F6-CACEF1F6BFAC}"/>
                </a:ext>
              </a:extLst>
            </p:cNvPr>
            <p:cNvSpPr txBox="1"/>
            <p:nvPr/>
          </p:nvSpPr>
          <p:spPr>
            <a:xfrm>
              <a:off x="6813700" y="5599315"/>
              <a:ext cx="1066766" cy="369332"/>
            </a:xfrm>
            <a:prstGeom prst="rect">
              <a:avLst/>
            </a:prstGeom>
          </p:spPr>
          <p:txBody>
            <a:bodyPr wrap="square" lIns="0" tIns="0" rIns="0" bIns="0" rtlCol="0">
              <a:spAutoFit/>
            </a:bodyPr>
            <a:lstStyle/>
            <a:p>
              <a:pPr>
                <a:spcAft>
                  <a:spcPts val="600"/>
                </a:spcAft>
              </a:pPr>
              <a:r>
                <a:rPr lang="en-US" sz="800"/>
                <a:t>Community curated dashboard samples through GitHub</a:t>
              </a:r>
            </a:p>
          </p:txBody>
        </p:sp>
        <p:sp>
          <p:nvSpPr>
            <p:cNvPr id="14" name="Rectangle: Rounded Corners 13">
              <a:extLst>
                <a:ext uri="{FF2B5EF4-FFF2-40B4-BE49-F238E27FC236}">
                  <a16:creationId xmlns:a16="http://schemas.microsoft.com/office/drawing/2014/main" id="{3E01DA8D-EBF4-4046-ADA7-7A07199191E6}"/>
                </a:ext>
              </a:extLst>
            </p:cNvPr>
            <p:cNvSpPr/>
            <p:nvPr/>
          </p:nvSpPr>
          <p:spPr>
            <a:xfrm>
              <a:off x="4566177" y="4644179"/>
              <a:ext cx="3379740" cy="719616"/>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Rectangle: Rounded Corners 85">
              <a:extLst>
                <a:ext uri="{FF2B5EF4-FFF2-40B4-BE49-F238E27FC236}">
                  <a16:creationId xmlns:a16="http://schemas.microsoft.com/office/drawing/2014/main" id="{F20B704C-E73D-4409-9218-9BAC3E227715}"/>
                </a:ext>
              </a:extLst>
            </p:cNvPr>
            <p:cNvSpPr/>
            <p:nvPr/>
          </p:nvSpPr>
          <p:spPr>
            <a:xfrm>
              <a:off x="4561009" y="5426443"/>
              <a:ext cx="3379740" cy="719616"/>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28" name="Group 27">
            <a:extLst>
              <a:ext uri="{FF2B5EF4-FFF2-40B4-BE49-F238E27FC236}">
                <a16:creationId xmlns:a16="http://schemas.microsoft.com/office/drawing/2014/main" id="{8541A748-CB08-4FCF-90A0-F69AA6D01501}"/>
              </a:ext>
            </a:extLst>
          </p:cNvPr>
          <p:cNvGrpSpPr/>
          <p:nvPr/>
        </p:nvGrpSpPr>
        <p:grpSpPr>
          <a:xfrm>
            <a:off x="8255819" y="1248026"/>
            <a:ext cx="3606726" cy="5031654"/>
            <a:chOff x="8255819" y="1248026"/>
            <a:chExt cx="3606726" cy="5031654"/>
          </a:xfrm>
        </p:grpSpPr>
        <p:sp>
          <p:nvSpPr>
            <p:cNvPr id="6" name="Rectangle: Diagonal Corners Rounded 5">
              <a:extLst>
                <a:ext uri="{FF2B5EF4-FFF2-40B4-BE49-F238E27FC236}">
                  <a16:creationId xmlns:a16="http://schemas.microsoft.com/office/drawing/2014/main" id="{A84996FE-5D71-4F11-B61E-9D0F202A4F17}"/>
                </a:ext>
              </a:extLst>
            </p:cNvPr>
            <p:cNvSpPr/>
            <p:nvPr/>
          </p:nvSpPr>
          <p:spPr>
            <a:xfrm>
              <a:off x="8258051" y="1386806"/>
              <a:ext cx="3604494" cy="4659363"/>
            </a:xfrm>
            <a:prstGeom prst="round2DiagRect">
              <a:avLst>
                <a:gd name="adj1" fmla="val 0"/>
                <a:gd name="adj2" fmla="val 0"/>
              </a:avLst>
            </a:prstGeom>
            <a:gradFill>
              <a:gsLst>
                <a:gs pos="0">
                  <a:schemeClr val="bg1">
                    <a:alpha val="76000"/>
                  </a:schemeClr>
                </a:gs>
                <a:gs pos="89000">
                  <a:schemeClr val="tx1">
                    <a:lumMod val="16000"/>
                    <a:lumOff val="8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latin typeface="+mj-lt"/>
              </a:endParaRPr>
            </a:p>
          </p:txBody>
        </p:sp>
        <p:sp>
          <p:nvSpPr>
            <p:cNvPr id="235" name="Flowchart: Process 234">
              <a:extLst>
                <a:ext uri="{FF2B5EF4-FFF2-40B4-BE49-F238E27FC236}">
                  <a16:creationId xmlns:a16="http://schemas.microsoft.com/office/drawing/2014/main" id="{4220C170-C369-4578-9033-6B54CA7649F6}"/>
                </a:ext>
              </a:extLst>
            </p:cNvPr>
            <p:cNvSpPr/>
            <p:nvPr/>
          </p:nvSpPr>
          <p:spPr>
            <a:xfrm>
              <a:off x="8260893" y="1248026"/>
              <a:ext cx="3601652" cy="326720"/>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bg1"/>
                  </a:solidFill>
                  <a:latin typeface="+mj-lt"/>
                </a:rPr>
                <a:t>REPORTS</a:t>
              </a:r>
            </a:p>
          </p:txBody>
        </p:sp>
        <p:cxnSp>
          <p:nvCxnSpPr>
            <p:cNvPr id="87" name="Straight Connector 86">
              <a:extLst>
                <a:ext uri="{FF2B5EF4-FFF2-40B4-BE49-F238E27FC236}">
                  <a16:creationId xmlns:a16="http://schemas.microsoft.com/office/drawing/2014/main" id="{A378FA66-FA02-4BDB-B360-EB671FB6CB9E}"/>
                </a:ext>
              </a:extLst>
            </p:cNvPr>
            <p:cNvCxnSpPr>
              <a:cxnSpLocks/>
            </p:cNvCxnSpPr>
            <p:nvPr/>
          </p:nvCxnSpPr>
          <p:spPr bwMode="gray">
            <a:xfrm>
              <a:off x="8261117" y="1743807"/>
              <a:ext cx="3601428"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8" name="Rectangle: Rounded Corners 87">
              <a:extLst>
                <a:ext uri="{FF2B5EF4-FFF2-40B4-BE49-F238E27FC236}">
                  <a16:creationId xmlns:a16="http://schemas.microsoft.com/office/drawing/2014/main" id="{1B570B1B-E5E3-4FF0-80DB-AAA50B3D3936}"/>
                </a:ext>
              </a:extLst>
            </p:cNvPr>
            <p:cNvSpPr/>
            <p:nvPr/>
          </p:nvSpPr>
          <p:spPr>
            <a:xfrm>
              <a:off x="9391743" y="1669515"/>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Report Templates</a:t>
              </a:r>
            </a:p>
          </p:txBody>
        </p:sp>
        <p:cxnSp>
          <p:nvCxnSpPr>
            <p:cNvPr id="89" name="Straight Connector 88">
              <a:extLst>
                <a:ext uri="{FF2B5EF4-FFF2-40B4-BE49-F238E27FC236}">
                  <a16:creationId xmlns:a16="http://schemas.microsoft.com/office/drawing/2014/main" id="{D09BDB13-8F95-4F45-B337-AB175CC6D13A}"/>
                </a:ext>
              </a:extLst>
            </p:cNvPr>
            <p:cNvCxnSpPr>
              <a:cxnSpLocks/>
            </p:cNvCxnSpPr>
            <p:nvPr/>
          </p:nvCxnSpPr>
          <p:spPr bwMode="gray">
            <a:xfrm>
              <a:off x="8255819" y="3318815"/>
              <a:ext cx="3606726"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Rounded Corners 89">
              <a:extLst>
                <a:ext uri="{FF2B5EF4-FFF2-40B4-BE49-F238E27FC236}">
                  <a16:creationId xmlns:a16="http://schemas.microsoft.com/office/drawing/2014/main" id="{72ACB5E7-2891-4445-B4E8-56EC5C93CD20}"/>
                </a:ext>
              </a:extLst>
            </p:cNvPr>
            <p:cNvSpPr/>
            <p:nvPr/>
          </p:nvSpPr>
          <p:spPr>
            <a:xfrm>
              <a:off x="9391742" y="3244523"/>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Data Transformation</a:t>
              </a:r>
            </a:p>
          </p:txBody>
        </p:sp>
        <p:cxnSp>
          <p:nvCxnSpPr>
            <p:cNvPr id="91" name="Straight Connector 90">
              <a:extLst>
                <a:ext uri="{FF2B5EF4-FFF2-40B4-BE49-F238E27FC236}">
                  <a16:creationId xmlns:a16="http://schemas.microsoft.com/office/drawing/2014/main" id="{9AE984AA-08D7-4110-A7E2-8186EDE949E9}"/>
                </a:ext>
              </a:extLst>
            </p:cNvPr>
            <p:cNvCxnSpPr>
              <a:cxnSpLocks/>
            </p:cNvCxnSpPr>
            <p:nvPr/>
          </p:nvCxnSpPr>
          <p:spPr bwMode="gray">
            <a:xfrm>
              <a:off x="8266095" y="4531749"/>
              <a:ext cx="358254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2" name="Rectangle: Rounded Corners 91">
              <a:extLst>
                <a:ext uri="{FF2B5EF4-FFF2-40B4-BE49-F238E27FC236}">
                  <a16:creationId xmlns:a16="http://schemas.microsoft.com/office/drawing/2014/main" id="{3694027D-1A34-41C2-934C-981649F19853}"/>
                </a:ext>
              </a:extLst>
            </p:cNvPr>
            <p:cNvSpPr/>
            <p:nvPr/>
          </p:nvSpPr>
          <p:spPr>
            <a:xfrm>
              <a:off x="9391742" y="4460891"/>
              <a:ext cx="1337109" cy="14171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bg1"/>
                  </a:solidFill>
                  <a:latin typeface="+mj-lt"/>
                </a:rPr>
                <a:t>Report Sharing</a:t>
              </a:r>
            </a:p>
          </p:txBody>
        </p:sp>
        <p:pic>
          <p:nvPicPr>
            <p:cNvPr id="93" name="Picture 92">
              <a:extLst>
                <a:ext uri="{FF2B5EF4-FFF2-40B4-BE49-F238E27FC236}">
                  <a16:creationId xmlns:a16="http://schemas.microsoft.com/office/drawing/2014/main" id="{740E6117-88A3-4A29-A29C-A41B873F2009}"/>
                </a:ext>
              </a:extLst>
            </p:cNvPr>
            <p:cNvPicPr>
              <a:picLocks noChangeAspect="1"/>
            </p:cNvPicPr>
            <p:nvPr/>
          </p:nvPicPr>
          <p:blipFill>
            <a:blip r:embed="rId26"/>
            <a:stretch>
              <a:fillRect/>
            </a:stretch>
          </p:blipFill>
          <p:spPr>
            <a:xfrm>
              <a:off x="8386921" y="1934096"/>
              <a:ext cx="666677" cy="1207956"/>
            </a:xfrm>
            <a:prstGeom prst="rect">
              <a:avLst/>
            </a:prstGeom>
          </p:spPr>
        </p:pic>
        <p:sp>
          <p:nvSpPr>
            <p:cNvPr id="94" name="TextBox 93">
              <a:extLst>
                <a:ext uri="{FF2B5EF4-FFF2-40B4-BE49-F238E27FC236}">
                  <a16:creationId xmlns:a16="http://schemas.microsoft.com/office/drawing/2014/main" id="{B48F260E-85F3-494E-A280-CD57986C7368}"/>
                </a:ext>
              </a:extLst>
            </p:cNvPr>
            <p:cNvSpPr txBox="1"/>
            <p:nvPr/>
          </p:nvSpPr>
          <p:spPr>
            <a:xfrm>
              <a:off x="9217825" y="1946125"/>
              <a:ext cx="2486495" cy="246221"/>
            </a:xfrm>
            <a:prstGeom prst="rect">
              <a:avLst/>
            </a:prstGeom>
          </p:spPr>
          <p:txBody>
            <a:bodyPr wrap="square" lIns="0" tIns="0" rIns="0" bIns="0" rtlCol="0">
              <a:spAutoFit/>
            </a:bodyPr>
            <a:lstStyle/>
            <a:p>
              <a:pPr algn="ctr">
                <a:spcAft>
                  <a:spcPts val="600"/>
                </a:spcAft>
              </a:pPr>
              <a:r>
                <a:rPr lang="en-US" sz="800"/>
                <a:t>50+ Out of box report templates covering multiple use cases</a:t>
              </a:r>
            </a:p>
          </p:txBody>
        </p:sp>
        <p:sp>
          <p:nvSpPr>
            <p:cNvPr id="95" name="Rectangle: Rounded Corners 94">
              <a:extLst>
                <a:ext uri="{FF2B5EF4-FFF2-40B4-BE49-F238E27FC236}">
                  <a16:creationId xmlns:a16="http://schemas.microsoft.com/office/drawing/2014/main" id="{B68E126F-DBF9-464F-945D-BF4E8FFB0A17}"/>
                </a:ext>
              </a:extLst>
            </p:cNvPr>
            <p:cNvSpPr/>
            <p:nvPr/>
          </p:nvSpPr>
          <p:spPr>
            <a:xfrm>
              <a:off x="9189893" y="2285685"/>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Inventory</a:t>
              </a:r>
            </a:p>
          </p:txBody>
        </p:sp>
        <p:sp>
          <p:nvSpPr>
            <p:cNvPr id="96" name="Rectangle: Rounded Corners 95">
              <a:extLst>
                <a:ext uri="{FF2B5EF4-FFF2-40B4-BE49-F238E27FC236}">
                  <a16:creationId xmlns:a16="http://schemas.microsoft.com/office/drawing/2014/main" id="{185B95B9-BBCA-420E-8D81-0F601A324C33}"/>
                </a:ext>
              </a:extLst>
            </p:cNvPr>
            <p:cNvSpPr/>
            <p:nvPr/>
          </p:nvSpPr>
          <p:spPr>
            <a:xfrm>
              <a:off x="10075786" y="2276613"/>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Configuration</a:t>
              </a:r>
            </a:p>
          </p:txBody>
        </p:sp>
        <p:sp>
          <p:nvSpPr>
            <p:cNvPr id="97" name="Rectangle: Rounded Corners 96">
              <a:extLst>
                <a:ext uri="{FF2B5EF4-FFF2-40B4-BE49-F238E27FC236}">
                  <a16:creationId xmlns:a16="http://schemas.microsoft.com/office/drawing/2014/main" id="{227D8720-9B37-4B42-BFCC-6B846200C234}"/>
                </a:ext>
              </a:extLst>
            </p:cNvPr>
            <p:cNvSpPr/>
            <p:nvPr/>
          </p:nvSpPr>
          <p:spPr>
            <a:xfrm>
              <a:off x="10961679" y="2276613"/>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Compliance</a:t>
              </a:r>
            </a:p>
          </p:txBody>
        </p:sp>
        <p:sp>
          <p:nvSpPr>
            <p:cNvPr id="100" name="Rectangle: Rounded Corners 99">
              <a:extLst>
                <a:ext uri="{FF2B5EF4-FFF2-40B4-BE49-F238E27FC236}">
                  <a16:creationId xmlns:a16="http://schemas.microsoft.com/office/drawing/2014/main" id="{34B62F13-6985-4977-A5F5-613B07D83F87}"/>
                </a:ext>
              </a:extLst>
            </p:cNvPr>
            <p:cNvSpPr/>
            <p:nvPr/>
          </p:nvSpPr>
          <p:spPr>
            <a:xfrm>
              <a:off x="9189893" y="2603846"/>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Capacity</a:t>
              </a:r>
            </a:p>
          </p:txBody>
        </p:sp>
        <p:sp>
          <p:nvSpPr>
            <p:cNvPr id="101" name="Rectangle: Rounded Corners 100">
              <a:extLst>
                <a:ext uri="{FF2B5EF4-FFF2-40B4-BE49-F238E27FC236}">
                  <a16:creationId xmlns:a16="http://schemas.microsoft.com/office/drawing/2014/main" id="{12427DB5-10B4-4AAC-87EA-F00A5629B7F0}"/>
                </a:ext>
              </a:extLst>
            </p:cNvPr>
            <p:cNvSpPr/>
            <p:nvPr/>
          </p:nvSpPr>
          <p:spPr>
            <a:xfrm>
              <a:off x="10075786" y="2594774"/>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Utilization</a:t>
              </a:r>
            </a:p>
          </p:txBody>
        </p:sp>
        <p:sp>
          <p:nvSpPr>
            <p:cNvPr id="102" name="Rectangle: Rounded Corners 101">
              <a:extLst>
                <a:ext uri="{FF2B5EF4-FFF2-40B4-BE49-F238E27FC236}">
                  <a16:creationId xmlns:a16="http://schemas.microsoft.com/office/drawing/2014/main" id="{C1558606-9450-4595-B619-26B4E7D2B81A}"/>
                </a:ext>
              </a:extLst>
            </p:cNvPr>
            <p:cNvSpPr/>
            <p:nvPr/>
          </p:nvSpPr>
          <p:spPr>
            <a:xfrm>
              <a:off x="10961679" y="259477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Performance</a:t>
              </a:r>
            </a:p>
          </p:txBody>
        </p:sp>
        <p:sp>
          <p:nvSpPr>
            <p:cNvPr id="103" name="Rectangle: Rounded Corners 102">
              <a:extLst>
                <a:ext uri="{FF2B5EF4-FFF2-40B4-BE49-F238E27FC236}">
                  <a16:creationId xmlns:a16="http://schemas.microsoft.com/office/drawing/2014/main" id="{09909215-1DCE-46E2-BF05-256B1FDE0418}"/>
                </a:ext>
              </a:extLst>
            </p:cNvPr>
            <p:cNvSpPr/>
            <p:nvPr/>
          </p:nvSpPr>
          <p:spPr>
            <a:xfrm>
              <a:off x="9189893" y="2913272"/>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Optimization</a:t>
              </a:r>
            </a:p>
          </p:txBody>
        </p:sp>
        <p:sp>
          <p:nvSpPr>
            <p:cNvPr id="104" name="Rectangle: Rounded Corners 103">
              <a:extLst>
                <a:ext uri="{FF2B5EF4-FFF2-40B4-BE49-F238E27FC236}">
                  <a16:creationId xmlns:a16="http://schemas.microsoft.com/office/drawing/2014/main" id="{2FD679E7-1F31-4BE4-9124-5B354187A9B1}"/>
                </a:ext>
              </a:extLst>
            </p:cNvPr>
            <p:cNvSpPr/>
            <p:nvPr/>
          </p:nvSpPr>
          <p:spPr>
            <a:xfrm>
              <a:off x="10075786" y="2904200"/>
              <a:ext cx="806750"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Other Solutions</a:t>
              </a:r>
            </a:p>
          </p:txBody>
        </p:sp>
        <p:sp>
          <p:nvSpPr>
            <p:cNvPr id="105" name="Rectangle: Rounded Corners 104">
              <a:extLst>
                <a:ext uri="{FF2B5EF4-FFF2-40B4-BE49-F238E27FC236}">
                  <a16:creationId xmlns:a16="http://schemas.microsoft.com/office/drawing/2014/main" id="{B2E709D3-8234-4B4B-8108-1602DCCBBEAA}"/>
                </a:ext>
              </a:extLst>
            </p:cNvPr>
            <p:cNvSpPr/>
            <p:nvPr/>
          </p:nvSpPr>
          <p:spPr>
            <a:xfrm>
              <a:off x="10961679" y="290420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Custom</a:t>
              </a:r>
            </a:p>
          </p:txBody>
        </p:sp>
        <p:pic>
          <p:nvPicPr>
            <p:cNvPr id="17" name="Picture 16">
              <a:extLst>
                <a:ext uri="{FF2B5EF4-FFF2-40B4-BE49-F238E27FC236}">
                  <a16:creationId xmlns:a16="http://schemas.microsoft.com/office/drawing/2014/main" id="{9D1275FA-F9E7-4957-A86D-8F7184F4DBB9}"/>
                </a:ext>
              </a:extLst>
            </p:cNvPr>
            <p:cNvPicPr>
              <a:picLocks noChangeAspect="1"/>
            </p:cNvPicPr>
            <p:nvPr/>
          </p:nvPicPr>
          <p:blipFill>
            <a:blip r:embed="rId27"/>
            <a:stretch>
              <a:fillRect/>
            </a:stretch>
          </p:blipFill>
          <p:spPr>
            <a:xfrm>
              <a:off x="8338414" y="3457596"/>
              <a:ext cx="3430013" cy="518596"/>
            </a:xfrm>
            <a:prstGeom prst="rect">
              <a:avLst/>
            </a:prstGeom>
          </p:spPr>
        </p:pic>
        <p:sp>
          <p:nvSpPr>
            <p:cNvPr id="106" name="TextBox 105">
              <a:extLst>
                <a:ext uri="{FF2B5EF4-FFF2-40B4-BE49-F238E27FC236}">
                  <a16:creationId xmlns:a16="http://schemas.microsoft.com/office/drawing/2014/main" id="{B81EEAE1-AC8A-4A04-AEB6-CD95535C5C9B}"/>
                </a:ext>
              </a:extLst>
            </p:cNvPr>
            <p:cNvSpPr txBox="1"/>
            <p:nvPr/>
          </p:nvSpPr>
          <p:spPr>
            <a:xfrm>
              <a:off x="8327844" y="4112533"/>
              <a:ext cx="3407390" cy="246221"/>
            </a:xfrm>
            <a:prstGeom prst="rect">
              <a:avLst/>
            </a:prstGeom>
          </p:spPr>
          <p:txBody>
            <a:bodyPr wrap="square" lIns="0" tIns="0" rIns="0" bIns="0" rtlCol="0">
              <a:spAutoFit/>
            </a:bodyPr>
            <a:lstStyle/>
            <a:p>
              <a:pPr algn="ctr">
                <a:spcAft>
                  <a:spcPts val="600"/>
                </a:spcAft>
              </a:pPr>
              <a:r>
                <a:rPr lang="en-US" sz="800"/>
                <a:t>Multiple views for excel like capabilities to transform data and present them within report templates</a:t>
              </a:r>
            </a:p>
          </p:txBody>
        </p:sp>
        <p:sp>
          <p:nvSpPr>
            <p:cNvPr id="22" name="TextBox 21">
              <a:extLst>
                <a:ext uri="{FF2B5EF4-FFF2-40B4-BE49-F238E27FC236}">
                  <a16:creationId xmlns:a16="http://schemas.microsoft.com/office/drawing/2014/main" id="{606201D1-B972-4F26-AB0D-2813134FE95B}"/>
                </a:ext>
              </a:extLst>
            </p:cNvPr>
            <p:cNvSpPr txBox="1"/>
            <p:nvPr/>
          </p:nvSpPr>
          <p:spPr>
            <a:xfrm>
              <a:off x="8386921" y="3150768"/>
              <a:ext cx="666677" cy="92333"/>
            </a:xfrm>
            <a:prstGeom prst="rect">
              <a:avLst/>
            </a:prstGeom>
          </p:spPr>
          <p:txBody>
            <a:bodyPr wrap="square" lIns="0" tIns="0" rIns="0" bIns="0" rtlCol="0">
              <a:spAutoFit/>
            </a:bodyPr>
            <a:lstStyle/>
            <a:p>
              <a:pPr algn="ctr">
                <a:spcAft>
                  <a:spcPts val="600"/>
                </a:spcAft>
              </a:pPr>
              <a:r>
                <a:rPr lang="en-US" sz="600"/>
                <a:t>PDF | CSV</a:t>
              </a:r>
            </a:p>
          </p:txBody>
        </p:sp>
        <p:sp>
          <p:nvSpPr>
            <p:cNvPr id="23" name="Flowchart: Connector 22">
              <a:extLst>
                <a:ext uri="{FF2B5EF4-FFF2-40B4-BE49-F238E27FC236}">
                  <a16:creationId xmlns:a16="http://schemas.microsoft.com/office/drawing/2014/main" id="{447FA04C-C2A9-4B01-93D3-13BC6B2C8FF8}"/>
                </a:ext>
              </a:extLst>
            </p:cNvPr>
            <p:cNvSpPr/>
            <p:nvPr/>
          </p:nvSpPr>
          <p:spPr>
            <a:xfrm>
              <a:off x="8379132" y="4898131"/>
              <a:ext cx="457200" cy="457200"/>
            </a:xfrm>
            <a:prstGeom prst="flowChartConnecto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4" name="Graphic 113">
              <a:extLst>
                <a:ext uri="{FF2B5EF4-FFF2-40B4-BE49-F238E27FC236}">
                  <a16:creationId xmlns:a16="http://schemas.microsoft.com/office/drawing/2014/main" id="{B6F5FED3-3D67-42C1-911F-49DC65D8913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15282" y="4986981"/>
              <a:ext cx="184900" cy="261942"/>
            </a:xfrm>
            <a:prstGeom prst="rect">
              <a:avLst/>
            </a:prstGeom>
          </p:spPr>
        </p:pic>
        <p:sp>
          <p:nvSpPr>
            <p:cNvPr id="116" name="Flowchart: Connector 115">
              <a:extLst>
                <a:ext uri="{FF2B5EF4-FFF2-40B4-BE49-F238E27FC236}">
                  <a16:creationId xmlns:a16="http://schemas.microsoft.com/office/drawing/2014/main" id="{E82C8101-CE49-4D6B-B205-748F6F00A952}"/>
                </a:ext>
              </a:extLst>
            </p:cNvPr>
            <p:cNvSpPr/>
            <p:nvPr/>
          </p:nvSpPr>
          <p:spPr>
            <a:xfrm>
              <a:off x="8386467" y="5712784"/>
              <a:ext cx="457200" cy="457200"/>
            </a:xfrm>
            <a:prstGeom prst="flowChartConnecto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3" name="Graphic 112">
              <a:extLst>
                <a:ext uri="{FF2B5EF4-FFF2-40B4-BE49-F238E27FC236}">
                  <a16:creationId xmlns:a16="http://schemas.microsoft.com/office/drawing/2014/main" id="{A05F3139-BC81-49AA-BC6C-89D9439B9C5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510035" y="5839383"/>
              <a:ext cx="209896" cy="219797"/>
            </a:xfrm>
            <a:prstGeom prst="rect">
              <a:avLst/>
            </a:prstGeom>
          </p:spPr>
        </p:pic>
        <p:sp>
          <p:nvSpPr>
            <p:cNvPr id="117" name="TextBox 116">
              <a:extLst>
                <a:ext uri="{FF2B5EF4-FFF2-40B4-BE49-F238E27FC236}">
                  <a16:creationId xmlns:a16="http://schemas.microsoft.com/office/drawing/2014/main" id="{0CF439DA-DD5F-4AA1-99BA-888CBBFCFA6E}"/>
                </a:ext>
              </a:extLst>
            </p:cNvPr>
            <p:cNvSpPr txBox="1"/>
            <p:nvPr/>
          </p:nvSpPr>
          <p:spPr>
            <a:xfrm>
              <a:off x="8959900" y="5064160"/>
              <a:ext cx="1015902" cy="123111"/>
            </a:xfrm>
            <a:prstGeom prst="rect">
              <a:avLst/>
            </a:prstGeom>
          </p:spPr>
          <p:txBody>
            <a:bodyPr wrap="square" lIns="0" tIns="0" rIns="0" bIns="0" rtlCol="0">
              <a:spAutoFit/>
            </a:bodyPr>
            <a:lstStyle/>
            <a:p>
              <a:pPr>
                <a:spcAft>
                  <a:spcPts val="600"/>
                </a:spcAft>
              </a:pPr>
              <a:r>
                <a:rPr lang="en-US" sz="800"/>
                <a:t>Report Generation</a:t>
              </a:r>
            </a:p>
          </p:txBody>
        </p:sp>
        <p:sp>
          <p:nvSpPr>
            <p:cNvPr id="118" name="TextBox 117">
              <a:extLst>
                <a:ext uri="{FF2B5EF4-FFF2-40B4-BE49-F238E27FC236}">
                  <a16:creationId xmlns:a16="http://schemas.microsoft.com/office/drawing/2014/main" id="{6A0804EE-1FB7-46A8-9F15-0FAC3B35902D}"/>
                </a:ext>
              </a:extLst>
            </p:cNvPr>
            <p:cNvSpPr txBox="1"/>
            <p:nvPr/>
          </p:nvSpPr>
          <p:spPr>
            <a:xfrm>
              <a:off x="8967235" y="5868169"/>
              <a:ext cx="1015902" cy="123111"/>
            </a:xfrm>
            <a:prstGeom prst="rect">
              <a:avLst/>
            </a:prstGeom>
          </p:spPr>
          <p:txBody>
            <a:bodyPr wrap="square" lIns="0" tIns="0" rIns="0" bIns="0" rtlCol="0">
              <a:spAutoFit/>
            </a:bodyPr>
            <a:lstStyle/>
            <a:p>
              <a:pPr>
                <a:spcAft>
                  <a:spcPts val="600"/>
                </a:spcAft>
              </a:pPr>
              <a:r>
                <a:rPr lang="en-US" sz="800"/>
                <a:t>Report Sharing</a:t>
              </a:r>
            </a:p>
          </p:txBody>
        </p:sp>
        <p:sp>
          <p:nvSpPr>
            <p:cNvPr id="120" name="Rectangle: Rounded Corners 119">
              <a:extLst>
                <a:ext uri="{FF2B5EF4-FFF2-40B4-BE49-F238E27FC236}">
                  <a16:creationId xmlns:a16="http://schemas.microsoft.com/office/drawing/2014/main" id="{BF664537-1498-4754-9726-1CA4E94A8C7C}"/>
                </a:ext>
              </a:extLst>
            </p:cNvPr>
            <p:cNvSpPr/>
            <p:nvPr/>
          </p:nvSpPr>
          <p:spPr>
            <a:xfrm>
              <a:off x="8350129" y="4702484"/>
              <a:ext cx="3418298" cy="796417"/>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2" name="Rectangle: Rounded Corners 121">
              <a:extLst>
                <a:ext uri="{FF2B5EF4-FFF2-40B4-BE49-F238E27FC236}">
                  <a16:creationId xmlns:a16="http://schemas.microsoft.com/office/drawing/2014/main" id="{0B7B48FB-F37D-49DB-8601-6FBC3AB86231}"/>
                </a:ext>
              </a:extLst>
            </p:cNvPr>
            <p:cNvSpPr/>
            <p:nvPr/>
          </p:nvSpPr>
          <p:spPr>
            <a:xfrm>
              <a:off x="8350129" y="5671906"/>
              <a:ext cx="1588742" cy="523551"/>
            </a:xfrm>
            <a:prstGeom prst="roundRect">
              <a:avLst/>
            </a:prstGeom>
            <a:noFill/>
            <a:ln w="31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25" name="Graphic 24" descr="Right pointing backhand index ">
              <a:extLst>
                <a:ext uri="{FF2B5EF4-FFF2-40B4-BE49-F238E27FC236}">
                  <a16:creationId xmlns:a16="http://schemas.microsoft.com/office/drawing/2014/main" id="{2C8548B7-0AD8-4F7A-864F-126FC3E297B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6200000">
              <a:off x="10479161" y="4729418"/>
              <a:ext cx="240394" cy="240394"/>
            </a:xfrm>
            <a:prstGeom prst="rect">
              <a:avLst/>
            </a:prstGeom>
          </p:spPr>
        </p:pic>
        <p:pic>
          <p:nvPicPr>
            <p:cNvPr id="27" name="Graphic 26" descr="Daily calendar">
              <a:extLst>
                <a:ext uri="{FF2B5EF4-FFF2-40B4-BE49-F238E27FC236}">
                  <a16:creationId xmlns:a16="http://schemas.microsoft.com/office/drawing/2014/main" id="{83068ABC-E2E4-40BC-82EA-8C85816BEB7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479161" y="4977579"/>
              <a:ext cx="249144" cy="249144"/>
            </a:xfrm>
            <a:prstGeom prst="rect">
              <a:avLst/>
            </a:prstGeom>
          </p:spPr>
        </p:pic>
        <p:sp>
          <p:nvSpPr>
            <p:cNvPr id="125" name="Rectangle: Rounded Corners 124">
              <a:extLst>
                <a:ext uri="{FF2B5EF4-FFF2-40B4-BE49-F238E27FC236}">
                  <a16:creationId xmlns:a16="http://schemas.microsoft.com/office/drawing/2014/main" id="{8269B9BB-C345-4B19-B693-0ABE4D7A9E4A}"/>
                </a:ext>
              </a:extLst>
            </p:cNvPr>
            <p:cNvSpPr/>
            <p:nvPr/>
          </p:nvSpPr>
          <p:spPr>
            <a:xfrm>
              <a:off x="10802542" y="478195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Manual</a:t>
              </a:r>
            </a:p>
          </p:txBody>
        </p:sp>
        <p:sp>
          <p:nvSpPr>
            <p:cNvPr id="130" name="Rectangle: Rounded Corners 129">
              <a:extLst>
                <a:ext uri="{FF2B5EF4-FFF2-40B4-BE49-F238E27FC236}">
                  <a16:creationId xmlns:a16="http://schemas.microsoft.com/office/drawing/2014/main" id="{30433F1F-F1D2-450C-9FD8-593C89535E15}"/>
                </a:ext>
              </a:extLst>
            </p:cNvPr>
            <p:cNvSpPr/>
            <p:nvPr/>
          </p:nvSpPr>
          <p:spPr>
            <a:xfrm>
              <a:off x="10805572" y="501157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Scheduled</a:t>
              </a:r>
            </a:p>
          </p:txBody>
        </p:sp>
        <p:sp>
          <p:nvSpPr>
            <p:cNvPr id="133" name="Rectangle: Rounded Corners 132">
              <a:extLst>
                <a:ext uri="{FF2B5EF4-FFF2-40B4-BE49-F238E27FC236}">
                  <a16:creationId xmlns:a16="http://schemas.microsoft.com/office/drawing/2014/main" id="{0855096C-B13A-449B-9E8F-A17A7FF38B8A}"/>
                </a:ext>
              </a:extLst>
            </p:cNvPr>
            <p:cNvSpPr/>
            <p:nvPr/>
          </p:nvSpPr>
          <p:spPr>
            <a:xfrm>
              <a:off x="10802542" y="5245756"/>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Rest API</a:t>
              </a:r>
            </a:p>
          </p:txBody>
        </p:sp>
        <p:grpSp>
          <p:nvGrpSpPr>
            <p:cNvPr id="134" name="Group 133">
              <a:extLst>
                <a:ext uri="{FF2B5EF4-FFF2-40B4-BE49-F238E27FC236}">
                  <a16:creationId xmlns:a16="http://schemas.microsoft.com/office/drawing/2014/main" id="{D06C0AC6-81D5-4356-96A7-A6BA87F15056}"/>
                </a:ext>
              </a:extLst>
            </p:cNvPr>
            <p:cNvGrpSpPr>
              <a:grpSpLocks noChangeAspect="1"/>
            </p:cNvGrpSpPr>
            <p:nvPr/>
          </p:nvGrpSpPr>
          <p:grpSpPr>
            <a:xfrm>
              <a:off x="10490902" y="5254218"/>
              <a:ext cx="211197" cy="211197"/>
              <a:chOff x="7809318" y="1506329"/>
              <a:chExt cx="1111562" cy="1111562"/>
            </a:xfrm>
          </p:grpSpPr>
          <p:pic>
            <p:nvPicPr>
              <p:cNvPr id="135" name="Graphic 134">
                <a:extLst>
                  <a:ext uri="{FF2B5EF4-FFF2-40B4-BE49-F238E27FC236}">
                    <a16:creationId xmlns:a16="http://schemas.microsoft.com/office/drawing/2014/main" id="{F54449A6-B037-466B-A57C-C1C4B8B90D5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809318" y="1506329"/>
                <a:ext cx="1111562" cy="1111562"/>
              </a:xfrm>
              <a:prstGeom prst="rect">
                <a:avLst/>
              </a:prstGeom>
            </p:spPr>
          </p:pic>
          <p:sp>
            <p:nvSpPr>
              <p:cNvPr id="136" name="TextBox 135">
                <a:extLst>
                  <a:ext uri="{FF2B5EF4-FFF2-40B4-BE49-F238E27FC236}">
                    <a16:creationId xmlns:a16="http://schemas.microsoft.com/office/drawing/2014/main" id="{AE90B8DB-7CFD-4008-AA5F-9D13334DF5BF}"/>
                  </a:ext>
                </a:extLst>
              </p:cNvPr>
              <p:cNvSpPr txBox="1"/>
              <p:nvPr/>
            </p:nvSpPr>
            <p:spPr>
              <a:xfrm>
                <a:off x="8145291" y="1918297"/>
                <a:ext cx="439615" cy="283479"/>
              </a:xfrm>
              <a:prstGeom prst="rect">
                <a:avLst/>
              </a:prstGeom>
            </p:spPr>
            <p:txBody>
              <a:bodyPr wrap="square" lIns="0" tIns="0" rIns="0" bIns="0" rtlCol="0">
                <a:spAutoFit/>
              </a:bodyPr>
              <a:lstStyle/>
              <a:p>
                <a:pPr algn="l">
                  <a:spcAft>
                    <a:spcPts val="600"/>
                  </a:spcAft>
                </a:pPr>
                <a:r>
                  <a:rPr lang="en-US" sz="350"/>
                  <a:t>API</a:t>
                </a:r>
              </a:p>
            </p:txBody>
          </p:sp>
        </p:grpSp>
        <p:sp>
          <p:nvSpPr>
            <p:cNvPr id="137" name="Rectangle: Rounded Corners 136">
              <a:extLst>
                <a:ext uri="{FF2B5EF4-FFF2-40B4-BE49-F238E27FC236}">
                  <a16:creationId xmlns:a16="http://schemas.microsoft.com/office/drawing/2014/main" id="{21EA8214-65F7-4D12-B817-B2BFF3466D38}"/>
                </a:ext>
              </a:extLst>
            </p:cNvPr>
            <p:cNvSpPr/>
            <p:nvPr/>
          </p:nvSpPr>
          <p:spPr>
            <a:xfrm>
              <a:off x="10802542" y="5595378"/>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Email</a:t>
              </a:r>
            </a:p>
          </p:txBody>
        </p:sp>
        <p:sp>
          <p:nvSpPr>
            <p:cNvPr id="139" name="Rectangle: Rounded Corners 138">
              <a:extLst>
                <a:ext uri="{FF2B5EF4-FFF2-40B4-BE49-F238E27FC236}">
                  <a16:creationId xmlns:a16="http://schemas.microsoft.com/office/drawing/2014/main" id="{65BE3A45-B728-4DA1-9E5A-710EAB448AB7}"/>
                </a:ext>
              </a:extLst>
            </p:cNvPr>
            <p:cNvSpPr/>
            <p:nvPr/>
          </p:nvSpPr>
          <p:spPr>
            <a:xfrm>
              <a:off x="10805572" y="5824994"/>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Network Share</a:t>
              </a:r>
            </a:p>
          </p:txBody>
        </p:sp>
        <p:sp>
          <p:nvSpPr>
            <p:cNvPr id="141" name="Rectangle: Rounded Corners 140">
              <a:extLst>
                <a:ext uri="{FF2B5EF4-FFF2-40B4-BE49-F238E27FC236}">
                  <a16:creationId xmlns:a16="http://schemas.microsoft.com/office/drawing/2014/main" id="{C4C1A279-B1B2-404B-998B-1799EF87283A}"/>
                </a:ext>
              </a:extLst>
            </p:cNvPr>
            <p:cNvSpPr/>
            <p:nvPr/>
          </p:nvSpPr>
          <p:spPr>
            <a:xfrm>
              <a:off x="10802542" y="6059180"/>
              <a:ext cx="806748" cy="175701"/>
            </a:xfrm>
            <a:prstGeom prst="roundRect">
              <a:avLst>
                <a:gd name="adj" fmla="val 50000"/>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a:ln>
              <a:solidFill>
                <a:schemeClr val="bg2">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600">
                  <a:solidFill>
                    <a:schemeClr val="tx1">
                      <a:lumMod val="75000"/>
                    </a:schemeClr>
                  </a:solidFill>
                </a:rPr>
                <a:t>Rest API</a:t>
              </a:r>
            </a:p>
          </p:txBody>
        </p:sp>
        <p:pic>
          <p:nvPicPr>
            <p:cNvPr id="143" name="Graphic 48">
              <a:extLst>
                <a:ext uri="{FF2B5EF4-FFF2-40B4-BE49-F238E27FC236}">
                  <a16:creationId xmlns:a16="http://schemas.microsoft.com/office/drawing/2014/main" id="{97FD2373-3675-4E2D-AC42-612C1126011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503321" y="5839383"/>
              <a:ext cx="225012" cy="159155"/>
            </a:xfrm>
            <a:prstGeom prst="rect">
              <a:avLst/>
            </a:prstGeom>
          </p:spPr>
        </p:pic>
        <p:pic>
          <p:nvPicPr>
            <p:cNvPr id="144" name="Graphic 49">
              <a:extLst>
                <a:ext uri="{FF2B5EF4-FFF2-40B4-BE49-F238E27FC236}">
                  <a16:creationId xmlns:a16="http://schemas.microsoft.com/office/drawing/2014/main" id="{E85ED616-BE5B-4CE4-8936-D43BF34593A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502364" y="5618749"/>
              <a:ext cx="223183" cy="142691"/>
            </a:xfrm>
            <a:prstGeom prst="rect">
              <a:avLst/>
            </a:prstGeom>
          </p:spPr>
        </p:pic>
        <p:grpSp>
          <p:nvGrpSpPr>
            <p:cNvPr id="145" name="Group 144">
              <a:extLst>
                <a:ext uri="{FF2B5EF4-FFF2-40B4-BE49-F238E27FC236}">
                  <a16:creationId xmlns:a16="http://schemas.microsoft.com/office/drawing/2014/main" id="{DB768DEB-A322-4091-83D3-1576C71BEEF2}"/>
                </a:ext>
              </a:extLst>
            </p:cNvPr>
            <p:cNvGrpSpPr>
              <a:grpSpLocks noChangeAspect="1"/>
            </p:cNvGrpSpPr>
            <p:nvPr/>
          </p:nvGrpSpPr>
          <p:grpSpPr>
            <a:xfrm>
              <a:off x="10502364" y="6068483"/>
              <a:ext cx="211197" cy="211197"/>
              <a:chOff x="7809318" y="1506329"/>
              <a:chExt cx="1111562" cy="1111562"/>
            </a:xfrm>
          </p:grpSpPr>
          <p:pic>
            <p:nvPicPr>
              <p:cNvPr id="147" name="Graphic 146">
                <a:extLst>
                  <a:ext uri="{FF2B5EF4-FFF2-40B4-BE49-F238E27FC236}">
                    <a16:creationId xmlns:a16="http://schemas.microsoft.com/office/drawing/2014/main" id="{46490DB4-8B13-4922-B8C7-A81982D514C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809318" y="1506329"/>
                <a:ext cx="1111562" cy="1111562"/>
              </a:xfrm>
              <a:prstGeom prst="rect">
                <a:avLst/>
              </a:prstGeom>
            </p:spPr>
          </p:pic>
          <p:sp>
            <p:nvSpPr>
              <p:cNvPr id="148" name="TextBox 147">
                <a:extLst>
                  <a:ext uri="{FF2B5EF4-FFF2-40B4-BE49-F238E27FC236}">
                    <a16:creationId xmlns:a16="http://schemas.microsoft.com/office/drawing/2014/main" id="{29F6263E-C93D-44E4-86B6-8C5916D4D1B4}"/>
                  </a:ext>
                </a:extLst>
              </p:cNvPr>
              <p:cNvSpPr txBox="1"/>
              <p:nvPr/>
            </p:nvSpPr>
            <p:spPr>
              <a:xfrm>
                <a:off x="8145291" y="1918297"/>
                <a:ext cx="439615" cy="283479"/>
              </a:xfrm>
              <a:prstGeom prst="rect">
                <a:avLst/>
              </a:prstGeom>
            </p:spPr>
            <p:txBody>
              <a:bodyPr wrap="square" lIns="0" tIns="0" rIns="0" bIns="0" rtlCol="0">
                <a:spAutoFit/>
              </a:bodyPr>
              <a:lstStyle/>
              <a:p>
                <a:pPr algn="l">
                  <a:spcAft>
                    <a:spcPts val="600"/>
                  </a:spcAft>
                </a:pPr>
                <a:r>
                  <a:rPr lang="en-US" sz="350"/>
                  <a:t>API</a:t>
                </a:r>
              </a:p>
            </p:txBody>
          </p:sp>
        </p:grpSp>
      </p:grpSp>
    </p:spTree>
    <p:extLst>
      <p:ext uri="{BB962C8B-B14F-4D97-AF65-F5344CB8AC3E}">
        <p14:creationId xmlns:p14="http://schemas.microsoft.com/office/powerpoint/2010/main" val="310818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animEffect transition="in" filter="fade">
                                      <p:cBhvr>
                                        <p:cTn id="7" dur="500"/>
                                        <p:tgtEl>
                                          <p:spTgt spid="10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Oval 101">
            <a:extLst>
              <a:ext uri="{FF2B5EF4-FFF2-40B4-BE49-F238E27FC236}">
                <a16:creationId xmlns:a16="http://schemas.microsoft.com/office/drawing/2014/main" id="{216D056A-5869-4745-8674-F9E1CBA0D41F}"/>
              </a:ext>
            </a:extLst>
          </p:cNvPr>
          <p:cNvSpPr/>
          <p:nvPr/>
        </p:nvSpPr>
        <p:spPr>
          <a:xfrm>
            <a:off x="5111949" y="5673860"/>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96" name="Oval 95">
            <a:extLst>
              <a:ext uri="{FF2B5EF4-FFF2-40B4-BE49-F238E27FC236}">
                <a16:creationId xmlns:a16="http://schemas.microsoft.com/office/drawing/2014/main" id="{B66E532C-ED12-B44B-A422-EFE4DEAC9075}"/>
              </a:ext>
            </a:extLst>
          </p:cNvPr>
          <p:cNvSpPr/>
          <p:nvPr/>
        </p:nvSpPr>
        <p:spPr>
          <a:xfrm>
            <a:off x="4214825" y="5571367"/>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4" name="Title 3">
            <a:extLst>
              <a:ext uri="{FF2B5EF4-FFF2-40B4-BE49-F238E27FC236}">
                <a16:creationId xmlns:a16="http://schemas.microsoft.com/office/drawing/2014/main" id="{9D8A23FB-5863-074D-817A-5C1CBD902DD9}"/>
              </a:ext>
            </a:extLst>
          </p:cNvPr>
          <p:cNvSpPr>
            <a:spLocks noGrp="1"/>
          </p:cNvSpPr>
          <p:nvPr>
            <p:ph type="title"/>
          </p:nvPr>
        </p:nvSpPr>
        <p:spPr>
          <a:xfrm>
            <a:off x="584119" y="415108"/>
            <a:ext cx="10992412" cy="380703"/>
          </a:xfrm>
        </p:spPr>
        <p:txBody>
          <a:bodyPr/>
          <a:lstStyle/>
          <a:p>
            <a:r>
              <a:rPr lang="en-US" dirty="0"/>
              <a:t>Connecting to Aria Operations</a:t>
            </a:r>
          </a:p>
        </p:txBody>
      </p:sp>
      <p:sp>
        <p:nvSpPr>
          <p:cNvPr id="15" name="Text Placeholder 19">
            <a:extLst>
              <a:ext uri="{FF2B5EF4-FFF2-40B4-BE49-F238E27FC236}">
                <a16:creationId xmlns:a16="http://schemas.microsoft.com/office/drawing/2014/main" id="{A0DEA045-D266-6946-8E91-891DE882F3FA}"/>
              </a:ext>
            </a:extLst>
          </p:cNvPr>
          <p:cNvSpPr txBox="1">
            <a:spLocks/>
          </p:cNvSpPr>
          <p:nvPr/>
        </p:nvSpPr>
        <p:spPr>
          <a:xfrm>
            <a:off x="2630630" y="1813942"/>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APMs</a:t>
            </a:r>
            <a:endParaRPr lang="pl-PL" sz="1200" b="1" dirty="0">
              <a:solidFill>
                <a:srgbClr val="717074"/>
              </a:solidFill>
              <a:latin typeface="Metropolis"/>
            </a:endParaRPr>
          </a:p>
        </p:txBody>
      </p:sp>
      <p:sp>
        <p:nvSpPr>
          <p:cNvPr id="19" name="Text Placeholder 19">
            <a:extLst>
              <a:ext uri="{FF2B5EF4-FFF2-40B4-BE49-F238E27FC236}">
                <a16:creationId xmlns:a16="http://schemas.microsoft.com/office/drawing/2014/main" id="{45489E44-FA89-8A4A-8E1D-6805EE6DDEE2}"/>
              </a:ext>
            </a:extLst>
          </p:cNvPr>
          <p:cNvSpPr txBox="1">
            <a:spLocks/>
          </p:cNvSpPr>
          <p:nvPr/>
        </p:nvSpPr>
        <p:spPr>
          <a:xfrm>
            <a:off x="2032552" y="2295080"/>
            <a:ext cx="1266106" cy="173201"/>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Network Insight</a:t>
            </a:r>
            <a:endParaRPr lang="pl-PL" sz="1200" b="1" dirty="0">
              <a:solidFill>
                <a:srgbClr val="717074"/>
              </a:solidFill>
              <a:latin typeface="Metropolis"/>
            </a:endParaRPr>
          </a:p>
        </p:txBody>
      </p:sp>
      <p:sp>
        <p:nvSpPr>
          <p:cNvPr id="23" name="Text Placeholder 19">
            <a:extLst>
              <a:ext uri="{FF2B5EF4-FFF2-40B4-BE49-F238E27FC236}">
                <a16:creationId xmlns:a16="http://schemas.microsoft.com/office/drawing/2014/main" id="{2891558D-58CB-4143-B7CB-D8423A899464}"/>
              </a:ext>
            </a:extLst>
          </p:cNvPr>
          <p:cNvSpPr txBox="1">
            <a:spLocks/>
          </p:cNvSpPr>
          <p:nvPr/>
        </p:nvSpPr>
        <p:spPr>
          <a:xfrm>
            <a:off x="1864641" y="3425165"/>
            <a:ext cx="943270" cy="259773"/>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err="1">
                <a:solidFill>
                  <a:srgbClr val="717074"/>
                </a:solidFill>
                <a:latin typeface="Metropolis"/>
              </a:rPr>
              <a:t>Automatiom</a:t>
            </a:r>
            <a:endParaRPr lang="pl-PL" sz="1200" b="1" dirty="0">
              <a:solidFill>
                <a:srgbClr val="717074"/>
              </a:solidFill>
              <a:latin typeface="Metropolis"/>
            </a:endParaRPr>
          </a:p>
        </p:txBody>
      </p:sp>
      <p:sp>
        <p:nvSpPr>
          <p:cNvPr id="28" name="Text Placeholder 19">
            <a:extLst>
              <a:ext uri="{FF2B5EF4-FFF2-40B4-BE49-F238E27FC236}">
                <a16:creationId xmlns:a16="http://schemas.microsoft.com/office/drawing/2014/main" id="{6651539D-A25D-C24A-9845-D9B65ED35D97}"/>
              </a:ext>
            </a:extLst>
          </p:cNvPr>
          <p:cNvSpPr txBox="1">
            <a:spLocks/>
          </p:cNvSpPr>
          <p:nvPr/>
        </p:nvSpPr>
        <p:spPr>
          <a:xfrm>
            <a:off x="1369351" y="4446930"/>
            <a:ext cx="2010109" cy="228421"/>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spcBef>
                <a:spcPts val="100"/>
              </a:spcBef>
              <a:buClr>
                <a:srgbClr val="717074">
                  <a:lumMod val="60000"/>
                  <a:lumOff val="40000"/>
                </a:srgbClr>
              </a:buClr>
              <a:buNone/>
              <a:defRPr/>
            </a:pPr>
            <a:r>
              <a:rPr lang="en-IN" sz="1200" b="1" dirty="0">
                <a:solidFill>
                  <a:srgbClr val="717074"/>
                </a:solidFill>
                <a:latin typeface="Metropolis"/>
              </a:rPr>
              <a:t>Logs</a:t>
            </a:r>
            <a:r>
              <a:rPr lang="en-IN" sz="1200" dirty="0">
                <a:solidFill>
                  <a:srgbClr val="717074"/>
                </a:solidFill>
                <a:latin typeface="Metropolis"/>
              </a:rPr>
              <a:t> </a:t>
            </a:r>
            <a:endParaRPr lang="pl-PL" sz="1200" dirty="0">
              <a:solidFill>
                <a:srgbClr val="717074"/>
              </a:solidFill>
              <a:latin typeface="Metropolis"/>
            </a:endParaRPr>
          </a:p>
        </p:txBody>
      </p:sp>
      <p:cxnSp>
        <p:nvCxnSpPr>
          <p:cNvPr id="32" name="Straight Arrow Connector 31">
            <a:extLst>
              <a:ext uri="{FF2B5EF4-FFF2-40B4-BE49-F238E27FC236}">
                <a16:creationId xmlns:a16="http://schemas.microsoft.com/office/drawing/2014/main" id="{13FE1526-91BF-664C-9849-2A62D68D972A}"/>
              </a:ext>
            </a:extLst>
          </p:cNvPr>
          <p:cNvCxnSpPr>
            <a:cxnSpLocks/>
          </p:cNvCxnSpPr>
          <p:nvPr/>
        </p:nvCxnSpPr>
        <p:spPr bwMode="gray">
          <a:xfrm>
            <a:off x="2918957" y="2666150"/>
            <a:ext cx="2021959" cy="528154"/>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E60A21C-3522-0A4E-9F5E-0F733BC4288D}"/>
              </a:ext>
            </a:extLst>
          </p:cNvPr>
          <p:cNvCxnSpPr>
            <a:cxnSpLocks/>
          </p:cNvCxnSpPr>
          <p:nvPr/>
        </p:nvCxnSpPr>
        <p:spPr bwMode="gray">
          <a:xfrm>
            <a:off x="2750324" y="3380564"/>
            <a:ext cx="1973091" cy="69852"/>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A7F75D1-1F1A-5D46-AAC6-93B27124DE12}"/>
              </a:ext>
            </a:extLst>
          </p:cNvPr>
          <p:cNvCxnSpPr>
            <a:cxnSpLocks/>
          </p:cNvCxnSpPr>
          <p:nvPr/>
        </p:nvCxnSpPr>
        <p:spPr bwMode="gray">
          <a:xfrm flipV="1">
            <a:off x="3351024" y="3848483"/>
            <a:ext cx="1456394" cy="1051139"/>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95D878-CDC7-C842-A2C6-90B2F75A933B}"/>
              </a:ext>
            </a:extLst>
          </p:cNvPr>
          <p:cNvCxnSpPr>
            <a:cxnSpLocks/>
          </p:cNvCxnSpPr>
          <p:nvPr/>
        </p:nvCxnSpPr>
        <p:spPr bwMode="gray">
          <a:xfrm flipV="1">
            <a:off x="5138938" y="4135352"/>
            <a:ext cx="372462" cy="1283721"/>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Block Arc 119">
            <a:extLst>
              <a:ext uri="{FF2B5EF4-FFF2-40B4-BE49-F238E27FC236}">
                <a16:creationId xmlns:a16="http://schemas.microsoft.com/office/drawing/2014/main" id="{3FD0B61B-95B6-2E44-96EA-B72CC19C3500}"/>
              </a:ext>
            </a:extLst>
          </p:cNvPr>
          <p:cNvSpPr/>
          <p:nvPr/>
        </p:nvSpPr>
        <p:spPr>
          <a:xfrm rot="16200000">
            <a:off x="4921962" y="1419825"/>
            <a:ext cx="2645133" cy="4334580"/>
          </a:xfrm>
          <a:prstGeom prst="blockArc">
            <a:avLst>
              <a:gd name="adj1" fmla="val 11051288"/>
              <a:gd name="adj2" fmla="val 21315018"/>
              <a:gd name="adj3" fmla="val 18555"/>
            </a:avLst>
          </a:prstGeom>
          <a:solidFill>
            <a:schemeClr val="accent1">
              <a:lumMod val="40000"/>
              <a:lumOff val="60000"/>
              <a:alpha val="36000"/>
            </a:scheme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spcAft>
                <a:spcPts val="600"/>
              </a:spcAft>
              <a:defRPr/>
            </a:pPr>
            <a:endParaRPr lang="en-US" sz="1600">
              <a:solidFill>
                <a:prstClr val="white"/>
              </a:solidFill>
              <a:latin typeface="Metropolis"/>
            </a:endParaRPr>
          </a:p>
        </p:txBody>
      </p:sp>
      <p:cxnSp>
        <p:nvCxnSpPr>
          <p:cNvPr id="109" name="Straight Arrow Connector 108">
            <a:extLst>
              <a:ext uri="{FF2B5EF4-FFF2-40B4-BE49-F238E27FC236}">
                <a16:creationId xmlns:a16="http://schemas.microsoft.com/office/drawing/2014/main" id="{8CE007CA-A6FC-49F1-B08E-0AECDC086B20}"/>
              </a:ext>
            </a:extLst>
          </p:cNvPr>
          <p:cNvCxnSpPr>
            <a:cxnSpLocks/>
          </p:cNvCxnSpPr>
          <p:nvPr/>
        </p:nvCxnSpPr>
        <p:spPr bwMode="gray">
          <a:xfrm>
            <a:off x="4983795" y="1881232"/>
            <a:ext cx="565490" cy="1036817"/>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Text Placeholder 19">
            <a:extLst>
              <a:ext uri="{FF2B5EF4-FFF2-40B4-BE49-F238E27FC236}">
                <a16:creationId xmlns:a16="http://schemas.microsoft.com/office/drawing/2014/main" id="{EC106021-A322-41D2-9D47-D9D6752DE148}"/>
              </a:ext>
            </a:extLst>
          </p:cNvPr>
          <p:cNvSpPr txBox="1">
            <a:spLocks/>
          </p:cNvSpPr>
          <p:nvPr/>
        </p:nvSpPr>
        <p:spPr>
          <a:xfrm>
            <a:off x="3749813" y="1581483"/>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Skyline</a:t>
            </a:r>
            <a:endParaRPr lang="pl-PL" sz="1200" b="1" dirty="0">
              <a:solidFill>
                <a:srgbClr val="717074"/>
              </a:solidFill>
              <a:latin typeface="Metropolis"/>
            </a:endParaRPr>
          </a:p>
        </p:txBody>
      </p:sp>
      <p:pic>
        <p:nvPicPr>
          <p:cNvPr id="78" name="Picture 77">
            <a:extLst>
              <a:ext uri="{FF2B5EF4-FFF2-40B4-BE49-F238E27FC236}">
                <a16:creationId xmlns:a16="http://schemas.microsoft.com/office/drawing/2014/main" id="{E22EC471-65E2-7C43-BFB8-1A2687ECCBBE}"/>
              </a:ext>
            </a:extLst>
          </p:cNvPr>
          <p:cNvPicPr>
            <a:picLocks noChangeAspect="1"/>
          </p:cNvPicPr>
          <p:nvPr/>
        </p:nvPicPr>
        <p:blipFill rotWithShape="1">
          <a:blip r:embed="rId2"/>
          <a:srcRect l="36029" t="26696" r="35441" b="28102"/>
          <a:stretch/>
        </p:blipFill>
        <p:spPr>
          <a:xfrm>
            <a:off x="6299392" y="2086900"/>
            <a:ext cx="2859698" cy="2727031"/>
          </a:xfrm>
          <a:prstGeom prst="ellipse">
            <a:avLst/>
          </a:prstGeom>
        </p:spPr>
      </p:pic>
      <p:grpSp>
        <p:nvGrpSpPr>
          <p:cNvPr id="79" name="Group 78">
            <a:extLst>
              <a:ext uri="{FF2B5EF4-FFF2-40B4-BE49-F238E27FC236}">
                <a16:creationId xmlns:a16="http://schemas.microsoft.com/office/drawing/2014/main" id="{67E65091-4D67-F640-B42B-21498DCD1309}"/>
              </a:ext>
            </a:extLst>
          </p:cNvPr>
          <p:cNvGrpSpPr/>
          <p:nvPr/>
        </p:nvGrpSpPr>
        <p:grpSpPr>
          <a:xfrm>
            <a:off x="3433125" y="5547832"/>
            <a:ext cx="2010109" cy="827642"/>
            <a:chOff x="884530" y="5307873"/>
            <a:chExt cx="2011680" cy="828286"/>
          </a:xfrm>
        </p:grpSpPr>
        <p:pic>
          <p:nvPicPr>
            <p:cNvPr id="80" name="Graphic 79">
              <a:extLst>
                <a:ext uri="{FF2B5EF4-FFF2-40B4-BE49-F238E27FC236}">
                  <a16:creationId xmlns:a16="http://schemas.microsoft.com/office/drawing/2014/main" id="{3E58622D-545B-E14A-BD02-6D96E56FE5D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3218" y="5307873"/>
              <a:ext cx="612000" cy="612000"/>
            </a:xfrm>
            <a:prstGeom prst="rect">
              <a:avLst/>
            </a:prstGeom>
          </p:spPr>
        </p:pic>
        <p:sp>
          <p:nvSpPr>
            <p:cNvPr id="81" name="Text Placeholder 19">
              <a:extLst>
                <a:ext uri="{FF2B5EF4-FFF2-40B4-BE49-F238E27FC236}">
                  <a16:creationId xmlns:a16="http://schemas.microsoft.com/office/drawing/2014/main" id="{7703411E-543C-3E47-90F6-29AB2F3049F4}"/>
                </a:ext>
              </a:extLst>
            </p:cNvPr>
            <p:cNvSpPr txBox="1">
              <a:spLocks/>
            </p:cNvSpPr>
            <p:nvPr/>
          </p:nvSpPr>
          <p:spPr>
            <a:xfrm>
              <a:off x="884530" y="5907559"/>
              <a:ext cx="2011680" cy="228600"/>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spcBef>
                  <a:spcPts val="100"/>
                </a:spcBef>
                <a:buClr>
                  <a:srgbClr val="717074">
                    <a:lumMod val="60000"/>
                    <a:lumOff val="40000"/>
                  </a:srgbClr>
                </a:buClr>
                <a:buNone/>
                <a:defRPr/>
              </a:pPr>
              <a:r>
                <a:rPr lang="en-IN" sz="1200" b="1" dirty="0">
                  <a:solidFill>
                    <a:srgbClr val="717074"/>
                  </a:solidFill>
                  <a:latin typeface="Metropolis"/>
                </a:rPr>
                <a:t>MP</a:t>
              </a:r>
              <a:r>
                <a:rPr lang="en-IN" sz="1200" dirty="0">
                  <a:solidFill>
                    <a:srgbClr val="717074"/>
                  </a:solidFill>
                  <a:latin typeface="Metropolis"/>
                </a:rPr>
                <a:t> </a:t>
              </a:r>
              <a:br>
                <a:rPr lang="en-IN" sz="1200" dirty="0">
                  <a:solidFill>
                    <a:srgbClr val="717074"/>
                  </a:solidFill>
                  <a:latin typeface="Metropolis"/>
                </a:rPr>
              </a:br>
              <a:r>
                <a:rPr lang="en-IN" sz="1200" b="1" dirty="0">
                  <a:solidFill>
                    <a:srgbClr val="717074"/>
                  </a:solidFill>
                  <a:latin typeface="Metropolis"/>
                </a:rPr>
                <a:t>Designer</a:t>
              </a:r>
              <a:r>
                <a:rPr lang="en-IN" sz="1200" dirty="0">
                  <a:solidFill>
                    <a:srgbClr val="717074"/>
                  </a:solidFill>
                  <a:latin typeface="Metropolis"/>
                </a:rPr>
                <a:t> </a:t>
              </a:r>
              <a:endParaRPr lang="pl-PL" sz="1200" dirty="0">
                <a:solidFill>
                  <a:srgbClr val="717074"/>
                </a:solidFill>
                <a:latin typeface="Metropolis"/>
              </a:endParaRPr>
            </a:p>
          </p:txBody>
        </p:sp>
      </p:grpSp>
      <p:sp>
        <p:nvSpPr>
          <p:cNvPr id="83" name="Text Placeholder 19">
            <a:extLst>
              <a:ext uri="{FF2B5EF4-FFF2-40B4-BE49-F238E27FC236}">
                <a16:creationId xmlns:a16="http://schemas.microsoft.com/office/drawing/2014/main" id="{619CF0F9-C3ED-4A4D-AB13-8F30306E8B5F}"/>
              </a:ext>
            </a:extLst>
          </p:cNvPr>
          <p:cNvSpPr txBox="1">
            <a:spLocks/>
          </p:cNvSpPr>
          <p:nvPr/>
        </p:nvSpPr>
        <p:spPr>
          <a:xfrm>
            <a:off x="4822013" y="1539199"/>
            <a:ext cx="2010108" cy="228421"/>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Multi-Cloud</a:t>
            </a:r>
            <a:endParaRPr lang="pl-PL" sz="1200" b="1" dirty="0">
              <a:solidFill>
                <a:srgbClr val="717074"/>
              </a:solidFill>
              <a:latin typeface="Metropolis"/>
            </a:endParaRPr>
          </a:p>
        </p:txBody>
      </p:sp>
      <p:cxnSp>
        <p:nvCxnSpPr>
          <p:cNvPr id="116" name="Straight Arrow Connector 115">
            <a:extLst>
              <a:ext uri="{FF2B5EF4-FFF2-40B4-BE49-F238E27FC236}">
                <a16:creationId xmlns:a16="http://schemas.microsoft.com/office/drawing/2014/main" id="{7C84CDD1-5ED2-5749-A783-A7CB6BA7ECFF}"/>
              </a:ext>
            </a:extLst>
          </p:cNvPr>
          <p:cNvCxnSpPr>
            <a:cxnSpLocks/>
          </p:cNvCxnSpPr>
          <p:nvPr/>
        </p:nvCxnSpPr>
        <p:spPr bwMode="gray">
          <a:xfrm flipV="1">
            <a:off x="6062460" y="4300600"/>
            <a:ext cx="7928" cy="1227927"/>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C39AFD5-A275-6649-A38E-76388774910C}"/>
              </a:ext>
            </a:extLst>
          </p:cNvPr>
          <p:cNvCxnSpPr>
            <a:cxnSpLocks/>
          </p:cNvCxnSpPr>
          <p:nvPr/>
        </p:nvCxnSpPr>
        <p:spPr bwMode="gray">
          <a:xfrm>
            <a:off x="5856443" y="1979430"/>
            <a:ext cx="52204" cy="938617"/>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Text Placeholder 19">
            <a:extLst>
              <a:ext uri="{FF2B5EF4-FFF2-40B4-BE49-F238E27FC236}">
                <a16:creationId xmlns:a16="http://schemas.microsoft.com/office/drawing/2014/main" id="{9AAB0073-8ABF-0941-B352-3ED8431A6C1E}"/>
              </a:ext>
            </a:extLst>
          </p:cNvPr>
          <p:cNvSpPr txBox="1">
            <a:spLocks/>
          </p:cNvSpPr>
          <p:nvPr/>
        </p:nvSpPr>
        <p:spPr>
          <a:xfrm>
            <a:off x="2235134" y="5284954"/>
            <a:ext cx="943270" cy="223126"/>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True </a:t>
            </a:r>
            <a:r>
              <a:rPr lang="en-IN" sz="1200" b="1" dirty="0" err="1">
                <a:solidFill>
                  <a:srgbClr val="717074"/>
                </a:solidFill>
                <a:latin typeface="Metropolis"/>
              </a:rPr>
              <a:t>VIsibility</a:t>
            </a:r>
            <a:endParaRPr lang="pl-PL" sz="1200" b="1" dirty="0">
              <a:solidFill>
                <a:srgbClr val="717074"/>
              </a:solidFill>
              <a:latin typeface="Metropolis"/>
            </a:endParaRPr>
          </a:p>
        </p:txBody>
      </p:sp>
      <p:sp>
        <p:nvSpPr>
          <p:cNvPr id="133" name="Text Placeholder 19">
            <a:extLst>
              <a:ext uri="{FF2B5EF4-FFF2-40B4-BE49-F238E27FC236}">
                <a16:creationId xmlns:a16="http://schemas.microsoft.com/office/drawing/2014/main" id="{5528ECFE-0C59-5449-B76D-5A0230111C6C}"/>
              </a:ext>
            </a:extLst>
          </p:cNvPr>
          <p:cNvSpPr txBox="1">
            <a:spLocks/>
          </p:cNvSpPr>
          <p:nvPr/>
        </p:nvSpPr>
        <p:spPr>
          <a:xfrm>
            <a:off x="2761366" y="5828771"/>
            <a:ext cx="1061432" cy="690456"/>
          </a:xfrm>
          <a:prstGeom prst="rect">
            <a:avLst/>
          </a:prstGeom>
          <a:ln>
            <a:noFill/>
          </a:ln>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err="1">
                <a:solidFill>
                  <a:srgbClr val="717074"/>
                </a:solidFill>
                <a:latin typeface="Metropolis"/>
              </a:rPr>
              <a:t>CloudHealth</a:t>
            </a:r>
            <a:endParaRPr lang="pl-PL" sz="1200" b="1" dirty="0">
              <a:solidFill>
                <a:srgbClr val="717074"/>
              </a:solidFill>
              <a:latin typeface="Metropolis"/>
            </a:endParaRPr>
          </a:p>
        </p:txBody>
      </p:sp>
      <p:grpSp>
        <p:nvGrpSpPr>
          <p:cNvPr id="135" name="Group 134">
            <a:extLst>
              <a:ext uri="{FF2B5EF4-FFF2-40B4-BE49-F238E27FC236}">
                <a16:creationId xmlns:a16="http://schemas.microsoft.com/office/drawing/2014/main" id="{67960BC7-473F-2945-81D9-891AB840A2BD}"/>
              </a:ext>
            </a:extLst>
          </p:cNvPr>
          <p:cNvGrpSpPr/>
          <p:nvPr/>
        </p:nvGrpSpPr>
        <p:grpSpPr>
          <a:xfrm>
            <a:off x="4436447" y="5790746"/>
            <a:ext cx="2010108" cy="675557"/>
            <a:chOff x="7316221" y="4973991"/>
            <a:chExt cx="2011680" cy="676083"/>
          </a:xfrm>
        </p:grpSpPr>
        <p:sp>
          <p:nvSpPr>
            <p:cNvPr id="136" name="Text Placeholder 19">
              <a:extLst>
                <a:ext uri="{FF2B5EF4-FFF2-40B4-BE49-F238E27FC236}">
                  <a16:creationId xmlns:a16="http://schemas.microsoft.com/office/drawing/2014/main" id="{60BF4A4F-650D-7E4D-BFDD-B5C2B8CCED65}"/>
                </a:ext>
              </a:extLst>
            </p:cNvPr>
            <p:cNvSpPr txBox="1">
              <a:spLocks/>
            </p:cNvSpPr>
            <p:nvPr/>
          </p:nvSpPr>
          <p:spPr>
            <a:xfrm>
              <a:off x="7316221" y="5421474"/>
              <a:ext cx="2011680" cy="228600"/>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buClr>
                  <a:srgbClr val="717074">
                    <a:lumMod val="60000"/>
                    <a:lumOff val="40000"/>
                  </a:srgbClr>
                </a:buClr>
                <a:defRPr/>
              </a:pPr>
              <a:r>
                <a:rPr lang="en-IN" sz="1200" b="1" dirty="0">
                  <a:solidFill>
                    <a:srgbClr val="717074"/>
                  </a:solidFill>
                  <a:latin typeface="Metropolis"/>
                </a:rPr>
                <a:t>Management </a:t>
              </a:r>
              <a:br>
                <a:rPr lang="en-IN" sz="1200" b="1" dirty="0">
                  <a:solidFill>
                    <a:srgbClr val="717074"/>
                  </a:solidFill>
                  <a:latin typeface="Metropolis"/>
                </a:rPr>
              </a:br>
              <a:r>
                <a:rPr lang="en-IN" sz="1200" b="1" dirty="0">
                  <a:solidFill>
                    <a:srgbClr val="717074"/>
                  </a:solidFill>
                  <a:latin typeface="Metropolis"/>
                </a:rPr>
                <a:t>packs</a:t>
              </a:r>
              <a:endParaRPr lang="pl-PL" sz="1200" b="1" dirty="0">
                <a:solidFill>
                  <a:srgbClr val="717074"/>
                </a:solidFill>
                <a:latin typeface="Metropolis"/>
              </a:endParaRPr>
            </a:p>
          </p:txBody>
        </p:sp>
        <p:pic>
          <p:nvPicPr>
            <p:cNvPr id="137" name="Graphic 136">
              <a:extLst>
                <a:ext uri="{FF2B5EF4-FFF2-40B4-BE49-F238E27FC236}">
                  <a16:creationId xmlns:a16="http://schemas.microsoft.com/office/drawing/2014/main" id="{8068E8BD-3818-A046-889F-0A77CA48729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075016" y="4973991"/>
              <a:ext cx="390424" cy="358157"/>
            </a:xfrm>
            <a:prstGeom prst="rect">
              <a:avLst/>
            </a:prstGeom>
          </p:spPr>
        </p:pic>
      </p:grpSp>
      <p:sp>
        <p:nvSpPr>
          <p:cNvPr id="59" name="Text Placeholder 29">
            <a:extLst>
              <a:ext uri="{FF2B5EF4-FFF2-40B4-BE49-F238E27FC236}">
                <a16:creationId xmlns:a16="http://schemas.microsoft.com/office/drawing/2014/main" id="{462ED60D-C533-DF45-986C-C7290FD18B3D}"/>
              </a:ext>
            </a:extLst>
          </p:cNvPr>
          <p:cNvSpPr txBox="1">
            <a:spLocks/>
          </p:cNvSpPr>
          <p:nvPr/>
        </p:nvSpPr>
        <p:spPr>
          <a:xfrm>
            <a:off x="6907757" y="2624421"/>
            <a:ext cx="1602065" cy="176486"/>
          </a:xfrm>
          <a:prstGeom prst="rect">
            <a:avLst/>
          </a:prstGeom>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defTabSz="914126">
              <a:spcBef>
                <a:spcPts val="0"/>
              </a:spcBef>
              <a:buClr>
                <a:srgbClr val="717074">
                  <a:lumMod val="60000"/>
                  <a:lumOff val="40000"/>
                </a:srgbClr>
              </a:buClr>
              <a:defRPr/>
            </a:pPr>
            <a:r>
              <a:rPr lang="nb-NO" sz="1800" b="1" dirty="0">
                <a:solidFill>
                  <a:srgbClr val="7F35B2"/>
                </a:solidFill>
                <a:latin typeface="Metropolis"/>
              </a:rPr>
              <a:t>Operations</a:t>
            </a:r>
            <a:endParaRPr lang="pl-PL" sz="1600" b="1" dirty="0">
              <a:solidFill>
                <a:srgbClr val="7F35B2"/>
              </a:solidFill>
              <a:latin typeface="Metropolis"/>
            </a:endParaRPr>
          </a:p>
        </p:txBody>
      </p:sp>
      <p:cxnSp>
        <p:nvCxnSpPr>
          <p:cNvPr id="60" name="Straight Arrow Connector 59">
            <a:extLst>
              <a:ext uri="{FF2B5EF4-FFF2-40B4-BE49-F238E27FC236}">
                <a16:creationId xmlns:a16="http://schemas.microsoft.com/office/drawing/2014/main" id="{42EFB8F7-583C-7647-88F2-82335B72BDF6}"/>
              </a:ext>
            </a:extLst>
          </p:cNvPr>
          <p:cNvCxnSpPr>
            <a:cxnSpLocks/>
          </p:cNvCxnSpPr>
          <p:nvPr/>
        </p:nvCxnSpPr>
        <p:spPr bwMode="gray">
          <a:xfrm flipV="1">
            <a:off x="4233160" y="4085418"/>
            <a:ext cx="852819" cy="1120564"/>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4285471-6A72-0841-8C5D-BB4E81C53F32}"/>
              </a:ext>
            </a:extLst>
          </p:cNvPr>
          <p:cNvCxnSpPr>
            <a:cxnSpLocks/>
          </p:cNvCxnSpPr>
          <p:nvPr/>
        </p:nvCxnSpPr>
        <p:spPr bwMode="gray">
          <a:xfrm flipV="1">
            <a:off x="2960134" y="3676458"/>
            <a:ext cx="1821030" cy="473562"/>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A84AAAB-ACB3-2447-B398-892690DB824B}"/>
              </a:ext>
            </a:extLst>
          </p:cNvPr>
          <p:cNvCxnSpPr>
            <a:cxnSpLocks/>
          </p:cNvCxnSpPr>
          <p:nvPr/>
        </p:nvCxnSpPr>
        <p:spPr bwMode="gray">
          <a:xfrm>
            <a:off x="3763367" y="2173453"/>
            <a:ext cx="1410618" cy="901938"/>
          </a:xfrm>
          <a:prstGeom prst="straightConnector1">
            <a:avLst/>
          </a:prstGeom>
          <a:ln w="25400">
            <a:solidFill>
              <a:schemeClr val="tx1"/>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A4D62E59-FF2A-6541-8EF7-B29A82E349A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047916" y="1276094"/>
            <a:ext cx="612333" cy="513571"/>
          </a:xfrm>
          <a:prstGeom prst="rect">
            <a:avLst/>
          </a:prstGeom>
        </p:spPr>
      </p:pic>
      <p:grpSp>
        <p:nvGrpSpPr>
          <p:cNvPr id="64" name="Group 63">
            <a:extLst>
              <a:ext uri="{FF2B5EF4-FFF2-40B4-BE49-F238E27FC236}">
                <a16:creationId xmlns:a16="http://schemas.microsoft.com/office/drawing/2014/main" id="{AA0C5BDB-2AF3-F346-84A0-5815E7570BF4}"/>
              </a:ext>
            </a:extLst>
          </p:cNvPr>
          <p:cNvGrpSpPr/>
          <p:nvPr/>
        </p:nvGrpSpPr>
        <p:grpSpPr>
          <a:xfrm>
            <a:off x="4471673" y="947543"/>
            <a:ext cx="548078" cy="548077"/>
            <a:chOff x="2463319" y="5349575"/>
            <a:chExt cx="548364" cy="548363"/>
          </a:xfrm>
        </p:grpSpPr>
        <p:sp>
          <p:nvSpPr>
            <p:cNvPr id="65" name="Oval 64">
              <a:extLst>
                <a:ext uri="{FF2B5EF4-FFF2-40B4-BE49-F238E27FC236}">
                  <a16:creationId xmlns:a16="http://schemas.microsoft.com/office/drawing/2014/main" id="{7A4AE238-2B1C-BC43-A522-0D7D66F130E8}"/>
                </a:ext>
              </a:extLst>
            </p:cNvPr>
            <p:cNvSpPr/>
            <p:nvPr/>
          </p:nvSpPr>
          <p:spPr>
            <a:xfrm>
              <a:off x="2463319" y="534957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66" name="Freeform 42">
              <a:extLst>
                <a:ext uri="{FF2B5EF4-FFF2-40B4-BE49-F238E27FC236}">
                  <a16:creationId xmlns:a16="http://schemas.microsoft.com/office/drawing/2014/main" id="{86AF6C95-ED2C-6549-982A-BFCA3DDC6216}"/>
                </a:ext>
              </a:extLst>
            </p:cNvPr>
            <p:cNvSpPr>
              <a:spLocks noChangeAspect="1" noEditPoints="1"/>
            </p:cNvSpPr>
            <p:nvPr/>
          </p:nvSpPr>
          <p:spPr bwMode="auto">
            <a:xfrm>
              <a:off x="2512453" y="5434353"/>
              <a:ext cx="450095" cy="429094"/>
            </a:xfrm>
            <a:custGeom>
              <a:avLst/>
              <a:gdLst>
                <a:gd name="T0" fmla="*/ 243 w 386"/>
                <a:gd name="T1" fmla="*/ 244 h 368"/>
                <a:gd name="T2" fmla="*/ 243 w 386"/>
                <a:gd name="T3" fmla="*/ 228 h 368"/>
                <a:gd name="T4" fmla="*/ 288 w 386"/>
                <a:gd name="T5" fmla="*/ 202 h 368"/>
                <a:gd name="T6" fmla="*/ 292 w 386"/>
                <a:gd name="T7" fmla="*/ 195 h 368"/>
                <a:gd name="T8" fmla="*/ 299 w 386"/>
                <a:gd name="T9" fmla="*/ 200 h 368"/>
                <a:gd name="T10" fmla="*/ 320 w 386"/>
                <a:gd name="T11" fmla="*/ 206 h 368"/>
                <a:gd name="T12" fmla="*/ 351 w 386"/>
                <a:gd name="T13" fmla="*/ 193 h 368"/>
                <a:gd name="T14" fmla="*/ 369 w 386"/>
                <a:gd name="T15" fmla="*/ 151 h 368"/>
                <a:gd name="T16" fmla="*/ 325 w 386"/>
                <a:gd name="T17" fmla="*/ 94 h 368"/>
                <a:gd name="T18" fmla="*/ 319 w 386"/>
                <a:gd name="T19" fmla="*/ 93 h 368"/>
                <a:gd name="T20" fmla="*/ 318 w 386"/>
                <a:gd name="T21" fmla="*/ 86 h 368"/>
                <a:gd name="T22" fmla="*/ 248 w 386"/>
                <a:gd name="T23" fmla="*/ 16 h 368"/>
                <a:gd name="T24" fmla="*/ 180 w 386"/>
                <a:gd name="T25" fmla="*/ 64 h 368"/>
                <a:gd name="T26" fmla="*/ 177 w 386"/>
                <a:gd name="T27" fmla="*/ 72 h 368"/>
                <a:gd name="T28" fmla="*/ 170 w 386"/>
                <a:gd name="T29" fmla="*/ 68 h 368"/>
                <a:gd name="T30" fmla="*/ 145 w 386"/>
                <a:gd name="T31" fmla="*/ 63 h 368"/>
                <a:gd name="T32" fmla="*/ 85 w 386"/>
                <a:gd name="T33" fmla="*/ 109 h 368"/>
                <a:gd name="T34" fmla="*/ 84 w 386"/>
                <a:gd name="T35" fmla="*/ 117 h 368"/>
                <a:gd name="T36" fmla="*/ 75 w 386"/>
                <a:gd name="T37" fmla="*/ 115 h 368"/>
                <a:gd name="T38" fmla="*/ 64 w 386"/>
                <a:gd name="T39" fmla="*/ 114 h 368"/>
                <a:gd name="T40" fmla="*/ 17 w 386"/>
                <a:gd name="T41" fmla="*/ 158 h 368"/>
                <a:gd name="T42" fmla="*/ 62 w 386"/>
                <a:gd name="T43" fmla="*/ 204 h 368"/>
                <a:gd name="T44" fmla="*/ 84 w 386"/>
                <a:gd name="T45" fmla="*/ 199 h 368"/>
                <a:gd name="T46" fmla="*/ 89 w 386"/>
                <a:gd name="T47" fmla="*/ 196 h 368"/>
                <a:gd name="T48" fmla="*/ 93 w 386"/>
                <a:gd name="T49" fmla="*/ 200 h 368"/>
                <a:gd name="T50" fmla="*/ 146 w 386"/>
                <a:gd name="T51" fmla="*/ 221 h 368"/>
                <a:gd name="T52" fmla="*/ 146 w 386"/>
                <a:gd name="T53" fmla="*/ 237 h 368"/>
                <a:gd name="T54" fmla="*/ 86 w 386"/>
                <a:gd name="T55" fmla="*/ 215 h 368"/>
                <a:gd name="T56" fmla="*/ 62 w 386"/>
                <a:gd name="T57" fmla="*/ 220 h 368"/>
                <a:gd name="T58" fmla="*/ 1 w 386"/>
                <a:gd name="T59" fmla="*/ 157 h 368"/>
                <a:gd name="T60" fmla="*/ 63 w 386"/>
                <a:gd name="T61" fmla="*/ 98 h 368"/>
                <a:gd name="T62" fmla="*/ 64 w 386"/>
                <a:gd name="T63" fmla="*/ 98 h 368"/>
                <a:gd name="T64" fmla="*/ 72 w 386"/>
                <a:gd name="T65" fmla="*/ 98 h 368"/>
                <a:gd name="T66" fmla="*/ 146 w 386"/>
                <a:gd name="T67" fmla="*/ 47 h 368"/>
                <a:gd name="T68" fmla="*/ 169 w 386"/>
                <a:gd name="T69" fmla="*/ 51 h 368"/>
                <a:gd name="T70" fmla="*/ 249 w 386"/>
                <a:gd name="T71" fmla="*/ 0 h 368"/>
                <a:gd name="T72" fmla="*/ 333 w 386"/>
                <a:gd name="T73" fmla="*/ 79 h 368"/>
                <a:gd name="T74" fmla="*/ 385 w 386"/>
                <a:gd name="T75" fmla="*/ 151 h 368"/>
                <a:gd name="T76" fmla="*/ 362 w 386"/>
                <a:gd name="T77" fmla="*/ 205 h 368"/>
                <a:gd name="T78" fmla="*/ 319 w 386"/>
                <a:gd name="T79" fmla="*/ 222 h 368"/>
                <a:gd name="T80" fmla="*/ 298 w 386"/>
                <a:gd name="T81" fmla="*/ 217 h 368"/>
                <a:gd name="T82" fmla="*/ 243 w 386"/>
                <a:gd name="T83" fmla="*/ 244 h 368"/>
                <a:gd name="T84" fmla="*/ 183 w 386"/>
                <a:gd name="T85" fmla="*/ 285 h 368"/>
                <a:gd name="T86" fmla="*/ 183 w 386"/>
                <a:gd name="T87" fmla="*/ 162 h 368"/>
                <a:gd name="T88" fmla="*/ 199 w 386"/>
                <a:gd name="T89" fmla="*/ 178 h 368"/>
                <a:gd name="T90" fmla="*/ 210 w 386"/>
                <a:gd name="T91" fmla="*/ 167 h 368"/>
                <a:gd name="T92" fmla="*/ 174 w 386"/>
                <a:gd name="T93" fmla="*/ 131 h 368"/>
                <a:gd name="T94" fmla="*/ 137 w 386"/>
                <a:gd name="T95" fmla="*/ 167 h 368"/>
                <a:gd name="T96" fmla="*/ 149 w 386"/>
                <a:gd name="T97" fmla="*/ 178 h 368"/>
                <a:gd name="T98" fmla="*/ 167 w 386"/>
                <a:gd name="T99" fmla="*/ 160 h 368"/>
                <a:gd name="T100" fmla="*/ 167 w 386"/>
                <a:gd name="T101" fmla="*/ 301 h 368"/>
                <a:gd name="T102" fmla="*/ 183 w 386"/>
                <a:gd name="T103" fmla="*/ 285 h 368"/>
                <a:gd name="T104" fmla="*/ 241 w 386"/>
                <a:gd name="T105" fmla="*/ 320 h 368"/>
                <a:gd name="T106" fmla="*/ 223 w 386"/>
                <a:gd name="T107" fmla="*/ 338 h 368"/>
                <a:gd name="T108" fmla="*/ 223 w 386"/>
                <a:gd name="T109" fmla="*/ 196 h 368"/>
                <a:gd name="T110" fmla="*/ 207 w 386"/>
                <a:gd name="T111" fmla="*/ 212 h 368"/>
                <a:gd name="T112" fmla="*/ 207 w 386"/>
                <a:gd name="T113" fmla="*/ 337 h 368"/>
                <a:gd name="T114" fmla="*/ 190 w 386"/>
                <a:gd name="T115" fmla="*/ 320 h 368"/>
                <a:gd name="T116" fmla="*/ 179 w 386"/>
                <a:gd name="T117" fmla="*/ 331 h 368"/>
                <a:gd name="T118" fmla="*/ 216 w 386"/>
                <a:gd name="T119" fmla="*/ 368 h 368"/>
                <a:gd name="T120" fmla="*/ 252 w 386"/>
                <a:gd name="T121" fmla="*/ 331 h 368"/>
                <a:gd name="T122" fmla="*/ 241 w 386"/>
                <a:gd name="T123" fmla="*/ 3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6" h="368">
                  <a:moveTo>
                    <a:pt x="243" y="244"/>
                  </a:moveTo>
                  <a:cubicBezTo>
                    <a:pt x="243" y="228"/>
                    <a:pt x="243" y="228"/>
                    <a:pt x="243" y="228"/>
                  </a:cubicBezTo>
                  <a:cubicBezTo>
                    <a:pt x="261" y="228"/>
                    <a:pt x="278" y="218"/>
                    <a:pt x="288" y="202"/>
                  </a:cubicBezTo>
                  <a:cubicBezTo>
                    <a:pt x="292" y="195"/>
                    <a:pt x="292" y="195"/>
                    <a:pt x="292" y="195"/>
                  </a:cubicBezTo>
                  <a:cubicBezTo>
                    <a:pt x="299" y="200"/>
                    <a:pt x="299" y="200"/>
                    <a:pt x="299" y="200"/>
                  </a:cubicBezTo>
                  <a:cubicBezTo>
                    <a:pt x="306" y="203"/>
                    <a:pt x="313" y="206"/>
                    <a:pt x="320" y="206"/>
                  </a:cubicBezTo>
                  <a:cubicBezTo>
                    <a:pt x="331" y="206"/>
                    <a:pt x="342" y="201"/>
                    <a:pt x="351" y="193"/>
                  </a:cubicBezTo>
                  <a:cubicBezTo>
                    <a:pt x="362" y="183"/>
                    <a:pt x="369" y="167"/>
                    <a:pt x="369" y="151"/>
                  </a:cubicBezTo>
                  <a:cubicBezTo>
                    <a:pt x="370" y="121"/>
                    <a:pt x="351" y="96"/>
                    <a:pt x="325" y="94"/>
                  </a:cubicBezTo>
                  <a:cubicBezTo>
                    <a:pt x="319" y="93"/>
                    <a:pt x="319" y="93"/>
                    <a:pt x="319" y="93"/>
                  </a:cubicBezTo>
                  <a:cubicBezTo>
                    <a:pt x="318" y="86"/>
                    <a:pt x="318" y="86"/>
                    <a:pt x="318" y="86"/>
                  </a:cubicBezTo>
                  <a:cubicBezTo>
                    <a:pt x="314" y="47"/>
                    <a:pt x="284" y="17"/>
                    <a:pt x="248" y="16"/>
                  </a:cubicBezTo>
                  <a:cubicBezTo>
                    <a:pt x="219" y="16"/>
                    <a:pt x="192" y="34"/>
                    <a:pt x="180" y="64"/>
                  </a:cubicBezTo>
                  <a:cubicBezTo>
                    <a:pt x="177" y="72"/>
                    <a:pt x="177" y="72"/>
                    <a:pt x="177" y="72"/>
                  </a:cubicBezTo>
                  <a:cubicBezTo>
                    <a:pt x="170" y="68"/>
                    <a:pt x="170" y="68"/>
                    <a:pt x="170" y="68"/>
                  </a:cubicBezTo>
                  <a:cubicBezTo>
                    <a:pt x="162" y="65"/>
                    <a:pt x="154" y="63"/>
                    <a:pt x="145" y="63"/>
                  </a:cubicBezTo>
                  <a:cubicBezTo>
                    <a:pt x="117" y="62"/>
                    <a:pt x="91" y="81"/>
                    <a:pt x="85" y="109"/>
                  </a:cubicBezTo>
                  <a:cubicBezTo>
                    <a:pt x="84" y="117"/>
                    <a:pt x="84" y="117"/>
                    <a:pt x="84" y="117"/>
                  </a:cubicBezTo>
                  <a:cubicBezTo>
                    <a:pt x="75" y="115"/>
                    <a:pt x="75" y="115"/>
                    <a:pt x="75" y="115"/>
                  </a:cubicBezTo>
                  <a:cubicBezTo>
                    <a:pt x="72" y="114"/>
                    <a:pt x="68" y="114"/>
                    <a:pt x="64" y="114"/>
                  </a:cubicBezTo>
                  <a:cubicBezTo>
                    <a:pt x="39" y="113"/>
                    <a:pt x="18" y="133"/>
                    <a:pt x="17" y="158"/>
                  </a:cubicBezTo>
                  <a:cubicBezTo>
                    <a:pt x="16" y="182"/>
                    <a:pt x="37" y="203"/>
                    <a:pt x="62" y="204"/>
                  </a:cubicBezTo>
                  <a:cubicBezTo>
                    <a:pt x="70" y="204"/>
                    <a:pt x="77" y="202"/>
                    <a:pt x="84" y="199"/>
                  </a:cubicBezTo>
                  <a:cubicBezTo>
                    <a:pt x="89" y="196"/>
                    <a:pt x="89" y="196"/>
                    <a:pt x="89" y="196"/>
                  </a:cubicBezTo>
                  <a:cubicBezTo>
                    <a:pt x="93" y="200"/>
                    <a:pt x="93" y="200"/>
                    <a:pt x="93" y="200"/>
                  </a:cubicBezTo>
                  <a:cubicBezTo>
                    <a:pt x="106" y="213"/>
                    <a:pt x="125" y="221"/>
                    <a:pt x="146" y="221"/>
                  </a:cubicBezTo>
                  <a:cubicBezTo>
                    <a:pt x="146" y="237"/>
                    <a:pt x="146" y="237"/>
                    <a:pt x="146" y="237"/>
                  </a:cubicBezTo>
                  <a:cubicBezTo>
                    <a:pt x="123" y="237"/>
                    <a:pt x="101" y="229"/>
                    <a:pt x="86" y="215"/>
                  </a:cubicBezTo>
                  <a:cubicBezTo>
                    <a:pt x="78" y="218"/>
                    <a:pt x="70" y="220"/>
                    <a:pt x="62" y="220"/>
                  </a:cubicBezTo>
                  <a:cubicBezTo>
                    <a:pt x="27" y="219"/>
                    <a:pt x="0" y="191"/>
                    <a:pt x="1" y="157"/>
                  </a:cubicBezTo>
                  <a:cubicBezTo>
                    <a:pt x="2" y="124"/>
                    <a:pt x="30" y="98"/>
                    <a:pt x="63" y="98"/>
                  </a:cubicBezTo>
                  <a:cubicBezTo>
                    <a:pt x="63" y="98"/>
                    <a:pt x="64" y="98"/>
                    <a:pt x="64" y="98"/>
                  </a:cubicBezTo>
                  <a:cubicBezTo>
                    <a:pt x="67" y="98"/>
                    <a:pt x="69" y="98"/>
                    <a:pt x="72" y="98"/>
                  </a:cubicBezTo>
                  <a:cubicBezTo>
                    <a:pt x="82" y="67"/>
                    <a:pt x="112" y="46"/>
                    <a:pt x="146" y="47"/>
                  </a:cubicBezTo>
                  <a:cubicBezTo>
                    <a:pt x="154" y="47"/>
                    <a:pt x="162" y="48"/>
                    <a:pt x="169" y="51"/>
                  </a:cubicBezTo>
                  <a:cubicBezTo>
                    <a:pt x="184" y="19"/>
                    <a:pt x="215" y="0"/>
                    <a:pt x="249" y="0"/>
                  </a:cubicBezTo>
                  <a:cubicBezTo>
                    <a:pt x="291" y="1"/>
                    <a:pt x="326" y="35"/>
                    <a:pt x="333" y="79"/>
                  </a:cubicBezTo>
                  <a:cubicBezTo>
                    <a:pt x="364" y="85"/>
                    <a:pt x="386" y="116"/>
                    <a:pt x="385" y="151"/>
                  </a:cubicBezTo>
                  <a:cubicBezTo>
                    <a:pt x="385" y="172"/>
                    <a:pt x="376" y="191"/>
                    <a:pt x="362" y="205"/>
                  </a:cubicBezTo>
                  <a:cubicBezTo>
                    <a:pt x="350" y="216"/>
                    <a:pt x="335" y="222"/>
                    <a:pt x="319" y="222"/>
                  </a:cubicBezTo>
                  <a:cubicBezTo>
                    <a:pt x="312" y="222"/>
                    <a:pt x="305" y="220"/>
                    <a:pt x="298" y="217"/>
                  </a:cubicBezTo>
                  <a:cubicBezTo>
                    <a:pt x="285" y="234"/>
                    <a:pt x="265" y="244"/>
                    <a:pt x="243" y="244"/>
                  </a:cubicBezTo>
                  <a:close/>
                  <a:moveTo>
                    <a:pt x="183" y="285"/>
                  </a:moveTo>
                  <a:cubicBezTo>
                    <a:pt x="183" y="162"/>
                    <a:pt x="183" y="162"/>
                    <a:pt x="183" y="162"/>
                  </a:cubicBezTo>
                  <a:cubicBezTo>
                    <a:pt x="199" y="178"/>
                    <a:pt x="199" y="178"/>
                    <a:pt x="199" y="178"/>
                  </a:cubicBezTo>
                  <a:cubicBezTo>
                    <a:pt x="210" y="167"/>
                    <a:pt x="210" y="167"/>
                    <a:pt x="210" y="167"/>
                  </a:cubicBezTo>
                  <a:cubicBezTo>
                    <a:pt x="174" y="131"/>
                    <a:pt x="174" y="131"/>
                    <a:pt x="174" y="131"/>
                  </a:cubicBezTo>
                  <a:cubicBezTo>
                    <a:pt x="137" y="167"/>
                    <a:pt x="137" y="167"/>
                    <a:pt x="137" y="167"/>
                  </a:cubicBezTo>
                  <a:cubicBezTo>
                    <a:pt x="149" y="178"/>
                    <a:pt x="149" y="178"/>
                    <a:pt x="149" y="178"/>
                  </a:cubicBezTo>
                  <a:cubicBezTo>
                    <a:pt x="167" y="160"/>
                    <a:pt x="167" y="160"/>
                    <a:pt x="167" y="160"/>
                  </a:cubicBezTo>
                  <a:cubicBezTo>
                    <a:pt x="167" y="301"/>
                    <a:pt x="167" y="301"/>
                    <a:pt x="167" y="301"/>
                  </a:cubicBezTo>
                  <a:lnTo>
                    <a:pt x="183" y="285"/>
                  </a:lnTo>
                  <a:close/>
                  <a:moveTo>
                    <a:pt x="241" y="320"/>
                  </a:moveTo>
                  <a:cubicBezTo>
                    <a:pt x="223" y="338"/>
                    <a:pt x="223" y="338"/>
                    <a:pt x="223" y="338"/>
                  </a:cubicBezTo>
                  <a:cubicBezTo>
                    <a:pt x="223" y="196"/>
                    <a:pt x="223" y="196"/>
                    <a:pt x="223" y="196"/>
                  </a:cubicBezTo>
                  <a:cubicBezTo>
                    <a:pt x="207" y="212"/>
                    <a:pt x="207" y="212"/>
                    <a:pt x="207" y="212"/>
                  </a:cubicBezTo>
                  <a:cubicBezTo>
                    <a:pt x="207" y="337"/>
                    <a:pt x="207" y="337"/>
                    <a:pt x="207" y="337"/>
                  </a:cubicBezTo>
                  <a:cubicBezTo>
                    <a:pt x="190" y="320"/>
                    <a:pt x="190" y="320"/>
                    <a:pt x="190" y="320"/>
                  </a:cubicBezTo>
                  <a:cubicBezTo>
                    <a:pt x="179" y="331"/>
                    <a:pt x="179" y="331"/>
                    <a:pt x="179" y="331"/>
                  </a:cubicBezTo>
                  <a:cubicBezTo>
                    <a:pt x="216" y="368"/>
                    <a:pt x="216" y="368"/>
                    <a:pt x="216" y="368"/>
                  </a:cubicBezTo>
                  <a:cubicBezTo>
                    <a:pt x="252" y="331"/>
                    <a:pt x="252" y="331"/>
                    <a:pt x="252" y="331"/>
                  </a:cubicBezTo>
                  <a:lnTo>
                    <a:pt x="241" y="320"/>
                  </a:lnTo>
                  <a:close/>
                </a:path>
              </a:pathLst>
            </a:custGeom>
            <a:solidFill>
              <a:schemeClr val="bg1"/>
            </a:solidFill>
            <a:ln>
              <a:noFill/>
            </a:ln>
          </p:spPr>
          <p:txBody>
            <a:bodyPr vert="horz" wrap="square" lIns="91368" tIns="45684" rIns="91368" bIns="45684" numCol="1" anchor="t" anchorCtr="0" compatLnSpc="1">
              <a:prstTxWarp prst="textNoShape">
                <a:avLst/>
              </a:prstTxWarp>
            </a:bodyPr>
            <a:lstStyle/>
            <a:p>
              <a:pPr defTabSz="914126">
                <a:defRPr/>
              </a:pPr>
              <a:endParaRPr lang="en-US" sz="900">
                <a:solidFill>
                  <a:srgbClr val="717074"/>
                </a:solidFill>
                <a:latin typeface="Metropolis"/>
              </a:endParaRPr>
            </a:p>
          </p:txBody>
        </p:sp>
      </p:grpSp>
      <p:grpSp>
        <p:nvGrpSpPr>
          <p:cNvPr id="69" name="Group 68">
            <a:extLst>
              <a:ext uri="{FF2B5EF4-FFF2-40B4-BE49-F238E27FC236}">
                <a16:creationId xmlns:a16="http://schemas.microsoft.com/office/drawing/2014/main" id="{B39EFB83-F5E9-BF4B-8349-5B2275D14D7B}"/>
              </a:ext>
            </a:extLst>
          </p:cNvPr>
          <p:cNvGrpSpPr/>
          <p:nvPr/>
        </p:nvGrpSpPr>
        <p:grpSpPr>
          <a:xfrm>
            <a:off x="2063554" y="2798904"/>
            <a:ext cx="548078" cy="548077"/>
            <a:chOff x="1146757" y="4358162"/>
            <a:chExt cx="548364" cy="548363"/>
          </a:xfrm>
        </p:grpSpPr>
        <p:sp>
          <p:nvSpPr>
            <p:cNvPr id="70" name="Oval 69">
              <a:extLst>
                <a:ext uri="{FF2B5EF4-FFF2-40B4-BE49-F238E27FC236}">
                  <a16:creationId xmlns:a16="http://schemas.microsoft.com/office/drawing/2014/main" id="{EBE305A4-EAB2-1445-9DFA-50A8096F93FB}"/>
                </a:ext>
              </a:extLst>
            </p:cNvPr>
            <p:cNvSpPr/>
            <p:nvPr/>
          </p:nvSpPr>
          <p:spPr>
            <a:xfrm>
              <a:off x="1146757" y="4358162"/>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71" name="Picture 70">
              <a:extLst>
                <a:ext uri="{FF2B5EF4-FFF2-40B4-BE49-F238E27FC236}">
                  <a16:creationId xmlns:a16="http://schemas.microsoft.com/office/drawing/2014/main" id="{0F1EA92D-DE57-5E45-ABCB-502EA6F4D6A2}"/>
                </a:ext>
              </a:extLst>
            </p:cNvPr>
            <p:cNvPicPr>
              <a:picLocks noChangeAspect="1"/>
            </p:cNvPicPr>
            <p:nvPr/>
          </p:nvPicPr>
          <p:blipFill>
            <a:blip r:embed="rId9"/>
            <a:stretch>
              <a:fillRect/>
            </a:stretch>
          </p:blipFill>
          <p:spPr>
            <a:xfrm>
              <a:off x="1200701" y="4423636"/>
              <a:ext cx="454991" cy="425131"/>
            </a:xfrm>
            <a:prstGeom prst="rect">
              <a:avLst/>
            </a:prstGeom>
          </p:spPr>
        </p:pic>
      </p:grpSp>
      <p:grpSp>
        <p:nvGrpSpPr>
          <p:cNvPr id="72" name="Group 71">
            <a:extLst>
              <a:ext uri="{FF2B5EF4-FFF2-40B4-BE49-F238E27FC236}">
                <a16:creationId xmlns:a16="http://schemas.microsoft.com/office/drawing/2014/main" id="{6AC85ABE-4063-4940-A8F1-982912872528}"/>
              </a:ext>
            </a:extLst>
          </p:cNvPr>
          <p:cNvGrpSpPr/>
          <p:nvPr/>
        </p:nvGrpSpPr>
        <p:grpSpPr>
          <a:xfrm>
            <a:off x="2292945" y="1560720"/>
            <a:ext cx="806925" cy="760243"/>
            <a:chOff x="4516757" y="2568963"/>
            <a:chExt cx="807345" cy="760639"/>
          </a:xfrm>
        </p:grpSpPr>
        <p:sp>
          <p:nvSpPr>
            <p:cNvPr id="73" name="Oval 72">
              <a:extLst>
                <a:ext uri="{FF2B5EF4-FFF2-40B4-BE49-F238E27FC236}">
                  <a16:creationId xmlns:a16="http://schemas.microsoft.com/office/drawing/2014/main" id="{96795FF7-F137-5342-BB32-539849549D97}"/>
                </a:ext>
              </a:extLst>
            </p:cNvPr>
            <p:cNvSpPr/>
            <p:nvPr/>
          </p:nvSpPr>
          <p:spPr>
            <a:xfrm>
              <a:off x="4635868" y="2675101"/>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74" name="Graphic 73">
              <a:extLst>
                <a:ext uri="{FF2B5EF4-FFF2-40B4-BE49-F238E27FC236}">
                  <a16:creationId xmlns:a16="http://schemas.microsoft.com/office/drawing/2014/main" id="{DF947CD8-8F51-174A-9D23-F727498BB915}"/>
                </a:ext>
              </a:extLst>
            </p:cNvPr>
            <p:cNvPicPr>
              <a:picLocks noChangeAspect="1"/>
            </p:cNvPicPr>
            <p:nvPr/>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l="-43652" t="-46404" r="-43652" b="-46404"/>
            <a:stretch/>
          </p:blipFill>
          <p:spPr>
            <a:xfrm>
              <a:off x="4516757" y="2568963"/>
              <a:ext cx="807345" cy="760639"/>
            </a:xfrm>
            <a:prstGeom prst="rect">
              <a:avLst/>
            </a:prstGeom>
          </p:spPr>
        </p:pic>
      </p:grpSp>
      <p:grpSp>
        <p:nvGrpSpPr>
          <p:cNvPr id="76" name="Group 75">
            <a:extLst>
              <a:ext uri="{FF2B5EF4-FFF2-40B4-BE49-F238E27FC236}">
                <a16:creationId xmlns:a16="http://schemas.microsoft.com/office/drawing/2014/main" id="{7DD8C640-9110-6442-8A59-072F54FFF6BA}"/>
              </a:ext>
            </a:extLst>
          </p:cNvPr>
          <p:cNvGrpSpPr/>
          <p:nvPr/>
        </p:nvGrpSpPr>
        <p:grpSpPr>
          <a:xfrm>
            <a:off x="3374308" y="1129014"/>
            <a:ext cx="548078" cy="548077"/>
            <a:chOff x="7099153" y="2567027"/>
            <a:chExt cx="548507" cy="548506"/>
          </a:xfrm>
        </p:grpSpPr>
        <p:sp>
          <p:nvSpPr>
            <p:cNvPr id="77" name="Oval 76">
              <a:extLst>
                <a:ext uri="{FF2B5EF4-FFF2-40B4-BE49-F238E27FC236}">
                  <a16:creationId xmlns:a16="http://schemas.microsoft.com/office/drawing/2014/main" id="{19896EAE-0BE4-A44B-A5EA-60626DFFE6D9}"/>
                </a:ext>
              </a:extLst>
            </p:cNvPr>
            <p:cNvSpPr/>
            <p:nvPr/>
          </p:nvSpPr>
          <p:spPr>
            <a:xfrm>
              <a:off x="7099153" y="2567027"/>
              <a:ext cx="548507" cy="548506"/>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sp>
          <p:nvSpPr>
            <p:cNvPr id="84" name="Freeform 40">
              <a:extLst>
                <a:ext uri="{FF2B5EF4-FFF2-40B4-BE49-F238E27FC236}">
                  <a16:creationId xmlns:a16="http://schemas.microsoft.com/office/drawing/2014/main" id="{23172649-4B06-444C-8ED8-42284883A0D0}"/>
                </a:ext>
              </a:extLst>
            </p:cNvPr>
            <p:cNvSpPr>
              <a:spLocks noChangeAspect="1" noEditPoints="1"/>
            </p:cNvSpPr>
            <p:nvPr/>
          </p:nvSpPr>
          <p:spPr bwMode="auto">
            <a:xfrm>
              <a:off x="7208827" y="2708530"/>
              <a:ext cx="328741" cy="242385"/>
            </a:xfrm>
            <a:custGeom>
              <a:avLst/>
              <a:gdLst>
                <a:gd name="T0" fmla="*/ 18 w 384"/>
                <a:gd name="T1" fmla="*/ 156 h 283"/>
                <a:gd name="T2" fmla="*/ 0 w 384"/>
                <a:gd name="T3" fmla="*/ 19 h 283"/>
                <a:gd name="T4" fmla="*/ 136 w 384"/>
                <a:gd name="T5" fmla="*/ 0 h 283"/>
                <a:gd name="T6" fmla="*/ 155 w 384"/>
                <a:gd name="T7" fmla="*/ 40 h 283"/>
                <a:gd name="T8" fmla="*/ 139 w 384"/>
                <a:gd name="T9" fmla="*/ 19 h 283"/>
                <a:gd name="T10" fmla="*/ 18 w 384"/>
                <a:gd name="T11" fmla="*/ 16 h 283"/>
                <a:gd name="T12" fmla="*/ 16 w 384"/>
                <a:gd name="T13" fmla="*/ 137 h 283"/>
                <a:gd name="T14" fmla="*/ 69 w 384"/>
                <a:gd name="T15" fmla="*/ 140 h 283"/>
                <a:gd name="T16" fmla="*/ 384 w 384"/>
                <a:gd name="T17" fmla="*/ 137 h 283"/>
                <a:gd name="T18" fmla="*/ 365 w 384"/>
                <a:gd name="T19" fmla="*/ 0 h 283"/>
                <a:gd name="T20" fmla="*/ 228 w 384"/>
                <a:gd name="T21" fmla="*/ 19 h 283"/>
                <a:gd name="T22" fmla="*/ 244 w 384"/>
                <a:gd name="T23" fmla="*/ 40 h 283"/>
                <a:gd name="T24" fmla="*/ 247 w 384"/>
                <a:gd name="T25" fmla="*/ 16 h 283"/>
                <a:gd name="T26" fmla="*/ 368 w 384"/>
                <a:gd name="T27" fmla="*/ 19 h 283"/>
                <a:gd name="T28" fmla="*/ 365 w 384"/>
                <a:gd name="T29" fmla="*/ 140 h 283"/>
                <a:gd name="T30" fmla="*/ 315 w 384"/>
                <a:gd name="T31" fmla="*/ 156 h 283"/>
                <a:gd name="T32" fmla="*/ 384 w 384"/>
                <a:gd name="T33" fmla="*/ 137 h 283"/>
                <a:gd name="T34" fmla="*/ 307 w 384"/>
                <a:gd name="T35" fmla="*/ 77 h 283"/>
                <a:gd name="T36" fmla="*/ 101 w 384"/>
                <a:gd name="T37" fmla="*/ 53 h 283"/>
                <a:gd name="T38" fmla="*/ 77 w 384"/>
                <a:gd name="T39" fmla="*/ 258 h 283"/>
                <a:gd name="T40" fmla="*/ 283 w 384"/>
                <a:gd name="T41" fmla="*/ 283 h 283"/>
                <a:gd name="T42" fmla="*/ 283 w 384"/>
                <a:gd name="T43" fmla="*/ 69 h 283"/>
                <a:gd name="T44" fmla="*/ 291 w 384"/>
                <a:gd name="T45" fmla="*/ 258 h 283"/>
                <a:gd name="T46" fmla="*/ 101 w 384"/>
                <a:gd name="T47" fmla="*/ 267 h 283"/>
                <a:gd name="T48" fmla="*/ 93 w 384"/>
                <a:gd name="T49" fmla="*/ 77 h 283"/>
                <a:gd name="T50" fmla="*/ 283 w 384"/>
                <a:gd name="T51" fmla="*/ 69 h 283"/>
                <a:gd name="T52" fmla="*/ 138 w 384"/>
                <a:gd name="T53" fmla="*/ 188 h 283"/>
                <a:gd name="T54" fmla="*/ 144 w 384"/>
                <a:gd name="T55" fmla="*/ 178 h 283"/>
                <a:gd name="T56" fmla="*/ 167 w 384"/>
                <a:gd name="T57" fmla="*/ 186 h 283"/>
                <a:gd name="T58" fmla="*/ 173 w 384"/>
                <a:gd name="T59" fmla="*/ 185 h 283"/>
                <a:gd name="T60" fmla="*/ 158 w 384"/>
                <a:gd name="T61" fmla="*/ 150 h 283"/>
                <a:gd name="T62" fmla="*/ 154 w 384"/>
                <a:gd name="T63" fmla="*/ 148 h 283"/>
                <a:gd name="T64" fmla="*/ 135 w 384"/>
                <a:gd name="T65" fmla="*/ 183 h 283"/>
                <a:gd name="T66" fmla="*/ 147 w 384"/>
                <a:gd name="T67" fmla="*/ 172 h 283"/>
                <a:gd name="T68" fmla="*/ 161 w 384"/>
                <a:gd name="T69" fmla="*/ 172 h 283"/>
                <a:gd name="T70" fmla="*/ 181 w 384"/>
                <a:gd name="T71" fmla="*/ 185 h 283"/>
                <a:gd name="T72" fmla="*/ 188 w 384"/>
                <a:gd name="T73" fmla="*/ 185 h 283"/>
                <a:gd name="T74" fmla="*/ 196 w 384"/>
                <a:gd name="T75" fmla="*/ 175 h 283"/>
                <a:gd name="T76" fmla="*/ 212 w 384"/>
                <a:gd name="T77" fmla="*/ 161 h 283"/>
                <a:gd name="T78" fmla="*/ 184 w 384"/>
                <a:gd name="T79" fmla="*/ 148 h 283"/>
                <a:gd name="T80" fmla="*/ 181 w 384"/>
                <a:gd name="T81" fmla="*/ 185 h 283"/>
                <a:gd name="T82" fmla="*/ 188 w 384"/>
                <a:gd name="T83" fmla="*/ 155 h 283"/>
                <a:gd name="T84" fmla="*/ 204 w 384"/>
                <a:gd name="T85" fmla="*/ 162 h 283"/>
                <a:gd name="T86" fmla="*/ 196 w 384"/>
                <a:gd name="T87" fmla="*/ 169 h 283"/>
                <a:gd name="T88" fmla="*/ 219 w 384"/>
                <a:gd name="T89" fmla="*/ 185 h 283"/>
                <a:gd name="T90" fmla="*/ 226 w 384"/>
                <a:gd name="T91" fmla="*/ 185 h 283"/>
                <a:gd name="T92" fmla="*/ 233 w 384"/>
                <a:gd name="T93" fmla="*/ 175 h 283"/>
                <a:gd name="T94" fmla="*/ 249 w 384"/>
                <a:gd name="T95" fmla="*/ 161 h 283"/>
                <a:gd name="T96" fmla="*/ 222 w 384"/>
                <a:gd name="T97" fmla="*/ 148 h 283"/>
                <a:gd name="T98" fmla="*/ 219 w 384"/>
                <a:gd name="T99" fmla="*/ 185 h 283"/>
                <a:gd name="T100" fmla="*/ 226 w 384"/>
                <a:gd name="T101" fmla="*/ 155 h 283"/>
                <a:gd name="T102" fmla="*/ 242 w 384"/>
                <a:gd name="T103" fmla="*/ 162 h 283"/>
                <a:gd name="T104" fmla="*/ 234 w 384"/>
                <a:gd name="T105" fmla="*/ 16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4" h="283">
                  <a:moveTo>
                    <a:pt x="69" y="156"/>
                  </a:moveTo>
                  <a:cubicBezTo>
                    <a:pt x="18" y="156"/>
                    <a:pt x="18" y="156"/>
                    <a:pt x="18" y="156"/>
                  </a:cubicBezTo>
                  <a:cubicBezTo>
                    <a:pt x="8" y="156"/>
                    <a:pt x="0" y="147"/>
                    <a:pt x="0" y="137"/>
                  </a:cubicBezTo>
                  <a:cubicBezTo>
                    <a:pt x="0" y="19"/>
                    <a:pt x="0" y="19"/>
                    <a:pt x="0" y="19"/>
                  </a:cubicBezTo>
                  <a:cubicBezTo>
                    <a:pt x="0" y="9"/>
                    <a:pt x="8" y="0"/>
                    <a:pt x="18" y="0"/>
                  </a:cubicBezTo>
                  <a:cubicBezTo>
                    <a:pt x="136" y="0"/>
                    <a:pt x="136" y="0"/>
                    <a:pt x="136" y="0"/>
                  </a:cubicBezTo>
                  <a:cubicBezTo>
                    <a:pt x="147" y="0"/>
                    <a:pt x="155" y="9"/>
                    <a:pt x="155" y="19"/>
                  </a:cubicBezTo>
                  <a:cubicBezTo>
                    <a:pt x="155" y="40"/>
                    <a:pt x="155" y="40"/>
                    <a:pt x="155" y="40"/>
                  </a:cubicBezTo>
                  <a:cubicBezTo>
                    <a:pt x="139" y="40"/>
                    <a:pt x="139" y="40"/>
                    <a:pt x="139" y="40"/>
                  </a:cubicBezTo>
                  <a:cubicBezTo>
                    <a:pt x="139" y="19"/>
                    <a:pt x="139" y="19"/>
                    <a:pt x="139" y="19"/>
                  </a:cubicBezTo>
                  <a:cubicBezTo>
                    <a:pt x="139" y="17"/>
                    <a:pt x="138" y="16"/>
                    <a:pt x="136" y="16"/>
                  </a:cubicBezTo>
                  <a:cubicBezTo>
                    <a:pt x="18" y="16"/>
                    <a:pt x="18" y="16"/>
                    <a:pt x="18" y="16"/>
                  </a:cubicBezTo>
                  <a:cubicBezTo>
                    <a:pt x="17" y="16"/>
                    <a:pt x="16" y="17"/>
                    <a:pt x="16" y="19"/>
                  </a:cubicBezTo>
                  <a:cubicBezTo>
                    <a:pt x="16" y="137"/>
                    <a:pt x="16" y="137"/>
                    <a:pt x="16" y="137"/>
                  </a:cubicBezTo>
                  <a:cubicBezTo>
                    <a:pt x="16" y="138"/>
                    <a:pt x="17" y="140"/>
                    <a:pt x="18" y="140"/>
                  </a:cubicBezTo>
                  <a:cubicBezTo>
                    <a:pt x="69" y="140"/>
                    <a:pt x="69" y="140"/>
                    <a:pt x="69" y="140"/>
                  </a:cubicBezTo>
                  <a:lnTo>
                    <a:pt x="69" y="156"/>
                  </a:lnTo>
                  <a:close/>
                  <a:moveTo>
                    <a:pt x="384" y="137"/>
                  </a:moveTo>
                  <a:cubicBezTo>
                    <a:pt x="384" y="19"/>
                    <a:pt x="384" y="19"/>
                    <a:pt x="384" y="19"/>
                  </a:cubicBezTo>
                  <a:cubicBezTo>
                    <a:pt x="384" y="9"/>
                    <a:pt x="375" y="0"/>
                    <a:pt x="365" y="0"/>
                  </a:cubicBezTo>
                  <a:cubicBezTo>
                    <a:pt x="247" y="0"/>
                    <a:pt x="247" y="0"/>
                    <a:pt x="247" y="0"/>
                  </a:cubicBezTo>
                  <a:cubicBezTo>
                    <a:pt x="237" y="0"/>
                    <a:pt x="228" y="9"/>
                    <a:pt x="228" y="19"/>
                  </a:cubicBezTo>
                  <a:cubicBezTo>
                    <a:pt x="228" y="40"/>
                    <a:pt x="228" y="40"/>
                    <a:pt x="228" y="40"/>
                  </a:cubicBezTo>
                  <a:cubicBezTo>
                    <a:pt x="244" y="40"/>
                    <a:pt x="244" y="40"/>
                    <a:pt x="244" y="40"/>
                  </a:cubicBezTo>
                  <a:cubicBezTo>
                    <a:pt x="244" y="19"/>
                    <a:pt x="244" y="19"/>
                    <a:pt x="244" y="19"/>
                  </a:cubicBezTo>
                  <a:cubicBezTo>
                    <a:pt x="244" y="17"/>
                    <a:pt x="245" y="16"/>
                    <a:pt x="247" y="16"/>
                  </a:cubicBezTo>
                  <a:cubicBezTo>
                    <a:pt x="365" y="16"/>
                    <a:pt x="365" y="16"/>
                    <a:pt x="365" y="16"/>
                  </a:cubicBezTo>
                  <a:cubicBezTo>
                    <a:pt x="366" y="16"/>
                    <a:pt x="368" y="17"/>
                    <a:pt x="368" y="19"/>
                  </a:cubicBezTo>
                  <a:cubicBezTo>
                    <a:pt x="368" y="137"/>
                    <a:pt x="368" y="137"/>
                    <a:pt x="368" y="137"/>
                  </a:cubicBezTo>
                  <a:cubicBezTo>
                    <a:pt x="368" y="138"/>
                    <a:pt x="366" y="140"/>
                    <a:pt x="365" y="140"/>
                  </a:cubicBezTo>
                  <a:cubicBezTo>
                    <a:pt x="315" y="140"/>
                    <a:pt x="315" y="140"/>
                    <a:pt x="315" y="140"/>
                  </a:cubicBezTo>
                  <a:cubicBezTo>
                    <a:pt x="315" y="156"/>
                    <a:pt x="315" y="156"/>
                    <a:pt x="315" y="156"/>
                  </a:cubicBezTo>
                  <a:cubicBezTo>
                    <a:pt x="365" y="156"/>
                    <a:pt x="365" y="156"/>
                    <a:pt x="365" y="156"/>
                  </a:cubicBezTo>
                  <a:cubicBezTo>
                    <a:pt x="375" y="156"/>
                    <a:pt x="384" y="147"/>
                    <a:pt x="384" y="137"/>
                  </a:cubicBezTo>
                  <a:close/>
                  <a:moveTo>
                    <a:pt x="307" y="258"/>
                  </a:moveTo>
                  <a:cubicBezTo>
                    <a:pt x="307" y="77"/>
                    <a:pt x="307" y="77"/>
                    <a:pt x="307" y="77"/>
                  </a:cubicBezTo>
                  <a:cubicBezTo>
                    <a:pt x="307" y="64"/>
                    <a:pt x="296" y="53"/>
                    <a:pt x="283" y="53"/>
                  </a:cubicBezTo>
                  <a:cubicBezTo>
                    <a:pt x="101" y="53"/>
                    <a:pt x="101" y="53"/>
                    <a:pt x="101" y="53"/>
                  </a:cubicBezTo>
                  <a:cubicBezTo>
                    <a:pt x="88" y="53"/>
                    <a:pt x="77" y="64"/>
                    <a:pt x="77" y="77"/>
                  </a:cubicBezTo>
                  <a:cubicBezTo>
                    <a:pt x="77" y="258"/>
                    <a:pt x="77" y="258"/>
                    <a:pt x="77" y="258"/>
                  </a:cubicBezTo>
                  <a:cubicBezTo>
                    <a:pt x="77" y="272"/>
                    <a:pt x="88" y="283"/>
                    <a:pt x="101" y="283"/>
                  </a:cubicBezTo>
                  <a:cubicBezTo>
                    <a:pt x="283" y="283"/>
                    <a:pt x="283" y="283"/>
                    <a:pt x="283" y="283"/>
                  </a:cubicBezTo>
                  <a:cubicBezTo>
                    <a:pt x="296" y="283"/>
                    <a:pt x="307" y="272"/>
                    <a:pt x="307" y="258"/>
                  </a:cubicBezTo>
                  <a:close/>
                  <a:moveTo>
                    <a:pt x="283" y="69"/>
                  </a:moveTo>
                  <a:cubicBezTo>
                    <a:pt x="287" y="69"/>
                    <a:pt x="291" y="73"/>
                    <a:pt x="291" y="77"/>
                  </a:cubicBezTo>
                  <a:cubicBezTo>
                    <a:pt x="291" y="258"/>
                    <a:pt x="291" y="258"/>
                    <a:pt x="291" y="258"/>
                  </a:cubicBezTo>
                  <a:cubicBezTo>
                    <a:pt x="291" y="263"/>
                    <a:pt x="287" y="267"/>
                    <a:pt x="283" y="267"/>
                  </a:cubicBezTo>
                  <a:cubicBezTo>
                    <a:pt x="101" y="267"/>
                    <a:pt x="101" y="267"/>
                    <a:pt x="101" y="267"/>
                  </a:cubicBezTo>
                  <a:cubicBezTo>
                    <a:pt x="97" y="267"/>
                    <a:pt x="93" y="263"/>
                    <a:pt x="93" y="258"/>
                  </a:cubicBezTo>
                  <a:cubicBezTo>
                    <a:pt x="93" y="77"/>
                    <a:pt x="93" y="77"/>
                    <a:pt x="93" y="77"/>
                  </a:cubicBezTo>
                  <a:cubicBezTo>
                    <a:pt x="93" y="73"/>
                    <a:pt x="97" y="69"/>
                    <a:pt x="101" y="69"/>
                  </a:cubicBezTo>
                  <a:lnTo>
                    <a:pt x="283" y="69"/>
                  </a:lnTo>
                  <a:close/>
                  <a:moveTo>
                    <a:pt x="135" y="185"/>
                  </a:moveTo>
                  <a:cubicBezTo>
                    <a:pt x="135" y="187"/>
                    <a:pt x="136" y="188"/>
                    <a:pt x="138" y="188"/>
                  </a:cubicBezTo>
                  <a:cubicBezTo>
                    <a:pt x="139" y="188"/>
                    <a:pt x="141" y="187"/>
                    <a:pt x="141" y="186"/>
                  </a:cubicBezTo>
                  <a:cubicBezTo>
                    <a:pt x="144" y="178"/>
                    <a:pt x="144" y="178"/>
                    <a:pt x="144" y="178"/>
                  </a:cubicBezTo>
                  <a:cubicBezTo>
                    <a:pt x="164" y="178"/>
                    <a:pt x="164" y="178"/>
                    <a:pt x="164" y="178"/>
                  </a:cubicBezTo>
                  <a:cubicBezTo>
                    <a:pt x="167" y="186"/>
                    <a:pt x="167" y="186"/>
                    <a:pt x="167" y="186"/>
                  </a:cubicBezTo>
                  <a:cubicBezTo>
                    <a:pt x="167" y="187"/>
                    <a:pt x="169" y="188"/>
                    <a:pt x="170" y="188"/>
                  </a:cubicBezTo>
                  <a:cubicBezTo>
                    <a:pt x="172" y="188"/>
                    <a:pt x="173" y="187"/>
                    <a:pt x="173" y="185"/>
                  </a:cubicBezTo>
                  <a:cubicBezTo>
                    <a:pt x="173" y="184"/>
                    <a:pt x="173" y="184"/>
                    <a:pt x="173" y="183"/>
                  </a:cubicBezTo>
                  <a:cubicBezTo>
                    <a:pt x="158" y="150"/>
                    <a:pt x="158" y="150"/>
                    <a:pt x="158" y="150"/>
                  </a:cubicBezTo>
                  <a:cubicBezTo>
                    <a:pt x="158" y="149"/>
                    <a:pt x="156" y="148"/>
                    <a:pt x="154" y="148"/>
                  </a:cubicBezTo>
                  <a:cubicBezTo>
                    <a:pt x="154" y="148"/>
                    <a:pt x="154" y="148"/>
                    <a:pt x="154" y="148"/>
                  </a:cubicBezTo>
                  <a:cubicBezTo>
                    <a:pt x="152" y="148"/>
                    <a:pt x="151" y="149"/>
                    <a:pt x="150" y="150"/>
                  </a:cubicBezTo>
                  <a:cubicBezTo>
                    <a:pt x="135" y="183"/>
                    <a:pt x="135" y="183"/>
                    <a:pt x="135" y="183"/>
                  </a:cubicBezTo>
                  <a:cubicBezTo>
                    <a:pt x="135" y="184"/>
                    <a:pt x="135" y="184"/>
                    <a:pt x="135" y="185"/>
                  </a:cubicBezTo>
                  <a:close/>
                  <a:moveTo>
                    <a:pt x="147" y="172"/>
                  </a:moveTo>
                  <a:cubicBezTo>
                    <a:pt x="154" y="156"/>
                    <a:pt x="154" y="156"/>
                    <a:pt x="154" y="156"/>
                  </a:cubicBezTo>
                  <a:cubicBezTo>
                    <a:pt x="161" y="172"/>
                    <a:pt x="161" y="172"/>
                    <a:pt x="161" y="172"/>
                  </a:cubicBezTo>
                  <a:lnTo>
                    <a:pt x="147" y="172"/>
                  </a:lnTo>
                  <a:close/>
                  <a:moveTo>
                    <a:pt x="181" y="185"/>
                  </a:moveTo>
                  <a:cubicBezTo>
                    <a:pt x="181" y="186"/>
                    <a:pt x="182" y="188"/>
                    <a:pt x="184" y="188"/>
                  </a:cubicBezTo>
                  <a:cubicBezTo>
                    <a:pt x="186" y="188"/>
                    <a:pt x="188" y="186"/>
                    <a:pt x="188" y="185"/>
                  </a:cubicBezTo>
                  <a:cubicBezTo>
                    <a:pt x="188" y="175"/>
                    <a:pt x="188" y="175"/>
                    <a:pt x="188" y="175"/>
                  </a:cubicBezTo>
                  <a:cubicBezTo>
                    <a:pt x="196" y="175"/>
                    <a:pt x="196" y="175"/>
                    <a:pt x="196" y="175"/>
                  </a:cubicBezTo>
                  <a:cubicBezTo>
                    <a:pt x="204" y="175"/>
                    <a:pt x="212" y="170"/>
                    <a:pt x="212" y="162"/>
                  </a:cubicBezTo>
                  <a:cubicBezTo>
                    <a:pt x="212" y="161"/>
                    <a:pt x="212" y="161"/>
                    <a:pt x="212" y="161"/>
                  </a:cubicBezTo>
                  <a:cubicBezTo>
                    <a:pt x="212" y="153"/>
                    <a:pt x="206" y="148"/>
                    <a:pt x="197" y="148"/>
                  </a:cubicBezTo>
                  <a:cubicBezTo>
                    <a:pt x="184" y="148"/>
                    <a:pt x="184" y="148"/>
                    <a:pt x="184" y="148"/>
                  </a:cubicBezTo>
                  <a:cubicBezTo>
                    <a:pt x="182" y="148"/>
                    <a:pt x="181" y="150"/>
                    <a:pt x="181" y="151"/>
                  </a:cubicBezTo>
                  <a:lnTo>
                    <a:pt x="181" y="185"/>
                  </a:lnTo>
                  <a:close/>
                  <a:moveTo>
                    <a:pt x="188" y="169"/>
                  </a:moveTo>
                  <a:cubicBezTo>
                    <a:pt x="188" y="155"/>
                    <a:pt x="188" y="155"/>
                    <a:pt x="188" y="155"/>
                  </a:cubicBezTo>
                  <a:cubicBezTo>
                    <a:pt x="196" y="155"/>
                    <a:pt x="196" y="155"/>
                    <a:pt x="196" y="155"/>
                  </a:cubicBezTo>
                  <a:cubicBezTo>
                    <a:pt x="201" y="155"/>
                    <a:pt x="204" y="157"/>
                    <a:pt x="204" y="162"/>
                  </a:cubicBezTo>
                  <a:cubicBezTo>
                    <a:pt x="204" y="162"/>
                    <a:pt x="204" y="162"/>
                    <a:pt x="204" y="162"/>
                  </a:cubicBezTo>
                  <a:cubicBezTo>
                    <a:pt x="204" y="166"/>
                    <a:pt x="201" y="169"/>
                    <a:pt x="196" y="169"/>
                  </a:cubicBezTo>
                  <a:lnTo>
                    <a:pt x="188" y="169"/>
                  </a:lnTo>
                  <a:close/>
                  <a:moveTo>
                    <a:pt x="219" y="185"/>
                  </a:moveTo>
                  <a:cubicBezTo>
                    <a:pt x="219" y="186"/>
                    <a:pt x="220" y="188"/>
                    <a:pt x="222" y="188"/>
                  </a:cubicBezTo>
                  <a:cubicBezTo>
                    <a:pt x="224" y="188"/>
                    <a:pt x="226" y="186"/>
                    <a:pt x="226" y="185"/>
                  </a:cubicBezTo>
                  <a:cubicBezTo>
                    <a:pt x="226" y="175"/>
                    <a:pt x="226" y="175"/>
                    <a:pt x="226" y="175"/>
                  </a:cubicBezTo>
                  <a:cubicBezTo>
                    <a:pt x="233" y="175"/>
                    <a:pt x="233" y="175"/>
                    <a:pt x="233" y="175"/>
                  </a:cubicBezTo>
                  <a:cubicBezTo>
                    <a:pt x="242" y="175"/>
                    <a:pt x="249" y="170"/>
                    <a:pt x="249" y="162"/>
                  </a:cubicBezTo>
                  <a:cubicBezTo>
                    <a:pt x="249" y="161"/>
                    <a:pt x="249" y="161"/>
                    <a:pt x="249" y="161"/>
                  </a:cubicBezTo>
                  <a:cubicBezTo>
                    <a:pt x="249" y="153"/>
                    <a:pt x="243" y="148"/>
                    <a:pt x="234" y="148"/>
                  </a:cubicBezTo>
                  <a:cubicBezTo>
                    <a:pt x="222" y="148"/>
                    <a:pt x="222" y="148"/>
                    <a:pt x="222" y="148"/>
                  </a:cubicBezTo>
                  <a:cubicBezTo>
                    <a:pt x="220" y="148"/>
                    <a:pt x="219" y="150"/>
                    <a:pt x="219" y="151"/>
                  </a:cubicBezTo>
                  <a:lnTo>
                    <a:pt x="219" y="185"/>
                  </a:lnTo>
                  <a:close/>
                  <a:moveTo>
                    <a:pt x="226" y="169"/>
                  </a:moveTo>
                  <a:cubicBezTo>
                    <a:pt x="226" y="155"/>
                    <a:pt x="226" y="155"/>
                    <a:pt x="226" y="155"/>
                  </a:cubicBezTo>
                  <a:cubicBezTo>
                    <a:pt x="234" y="155"/>
                    <a:pt x="234" y="155"/>
                    <a:pt x="234" y="155"/>
                  </a:cubicBezTo>
                  <a:cubicBezTo>
                    <a:pt x="239" y="155"/>
                    <a:pt x="242" y="157"/>
                    <a:pt x="242" y="162"/>
                  </a:cubicBezTo>
                  <a:cubicBezTo>
                    <a:pt x="242" y="162"/>
                    <a:pt x="242" y="162"/>
                    <a:pt x="242" y="162"/>
                  </a:cubicBezTo>
                  <a:cubicBezTo>
                    <a:pt x="242" y="166"/>
                    <a:pt x="239" y="169"/>
                    <a:pt x="234" y="169"/>
                  </a:cubicBezTo>
                  <a:lnTo>
                    <a:pt x="226" y="169"/>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defTabSz="913304">
                <a:defRPr/>
              </a:pPr>
              <a:endParaRPr lang="en-US" sz="700" kern="0">
                <a:solidFill>
                  <a:srgbClr val="3F3F3F"/>
                </a:solidFill>
                <a:latin typeface="Metropolis"/>
              </a:endParaRPr>
            </a:p>
          </p:txBody>
        </p:sp>
        <p:sp>
          <p:nvSpPr>
            <p:cNvPr id="86" name="Freeform 98">
              <a:extLst>
                <a:ext uri="{FF2B5EF4-FFF2-40B4-BE49-F238E27FC236}">
                  <a16:creationId xmlns:a16="http://schemas.microsoft.com/office/drawing/2014/main" id="{A6191F24-6B6F-4941-B077-39A18D918C93}"/>
                </a:ext>
              </a:extLst>
            </p:cNvPr>
            <p:cNvSpPr>
              <a:spLocks noChangeAspect="1" noEditPoints="1"/>
            </p:cNvSpPr>
            <p:nvPr/>
          </p:nvSpPr>
          <p:spPr bwMode="auto">
            <a:xfrm>
              <a:off x="7327201" y="2922513"/>
              <a:ext cx="102730" cy="148865"/>
            </a:xfrm>
            <a:custGeom>
              <a:avLst/>
              <a:gdLst>
                <a:gd name="T0" fmla="*/ 233 w 268"/>
                <a:gd name="T1" fmla="*/ 254 h 388"/>
                <a:gd name="T2" fmla="*/ 193 w 268"/>
                <a:gd name="T3" fmla="*/ 333 h 388"/>
                <a:gd name="T4" fmla="*/ 183 w 268"/>
                <a:gd name="T5" fmla="*/ 320 h 388"/>
                <a:gd name="T6" fmla="*/ 217 w 268"/>
                <a:gd name="T7" fmla="*/ 254 h 388"/>
                <a:gd name="T8" fmla="*/ 183 w 268"/>
                <a:gd name="T9" fmla="*/ 187 h 388"/>
                <a:gd name="T10" fmla="*/ 193 w 268"/>
                <a:gd name="T11" fmla="*/ 175 h 388"/>
                <a:gd name="T12" fmla="*/ 233 w 268"/>
                <a:gd name="T13" fmla="*/ 254 h 388"/>
                <a:gd name="T14" fmla="*/ 51 w 268"/>
                <a:gd name="T15" fmla="*/ 254 h 388"/>
                <a:gd name="T16" fmla="*/ 80 w 268"/>
                <a:gd name="T17" fmla="*/ 191 h 388"/>
                <a:gd name="T18" fmla="*/ 70 w 268"/>
                <a:gd name="T19" fmla="*/ 179 h 388"/>
                <a:gd name="T20" fmla="*/ 35 w 268"/>
                <a:gd name="T21" fmla="*/ 254 h 388"/>
                <a:gd name="T22" fmla="*/ 70 w 268"/>
                <a:gd name="T23" fmla="*/ 329 h 388"/>
                <a:gd name="T24" fmla="*/ 80 w 268"/>
                <a:gd name="T25" fmla="*/ 316 h 388"/>
                <a:gd name="T26" fmla="*/ 51 w 268"/>
                <a:gd name="T27" fmla="*/ 254 h 388"/>
                <a:gd name="T28" fmla="*/ 134 w 268"/>
                <a:gd name="T29" fmla="*/ 204 h 388"/>
                <a:gd name="T30" fmla="*/ 110 w 268"/>
                <a:gd name="T31" fmla="*/ 228 h 388"/>
                <a:gd name="T32" fmla="*/ 122 w 268"/>
                <a:gd name="T33" fmla="*/ 249 h 388"/>
                <a:gd name="T34" fmla="*/ 122 w 268"/>
                <a:gd name="T35" fmla="*/ 291 h 388"/>
                <a:gd name="T36" fmla="*/ 134 w 268"/>
                <a:gd name="T37" fmla="*/ 304 h 388"/>
                <a:gd name="T38" fmla="*/ 147 w 268"/>
                <a:gd name="T39" fmla="*/ 291 h 388"/>
                <a:gd name="T40" fmla="*/ 147 w 268"/>
                <a:gd name="T41" fmla="*/ 249 h 388"/>
                <a:gd name="T42" fmla="*/ 158 w 268"/>
                <a:gd name="T43" fmla="*/ 228 h 388"/>
                <a:gd name="T44" fmla="*/ 134 w 268"/>
                <a:gd name="T45" fmla="*/ 204 h 388"/>
                <a:gd name="T46" fmla="*/ 268 w 268"/>
                <a:gd name="T47" fmla="*/ 254 h 388"/>
                <a:gd name="T48" fmla="*/ 134 w 268"/>
                <a:gd name="T49" fmla="*/ 388 h 388"/>
                <a:gd name="T50" fmla="*/ 0 w 268"/>
                <a:gd name="T51" fmla="*/ 254 h 388"/>
                <a:gd name="T52" fmla="*/ 56 w 268"/>
                <a:gd name="T53" fmla="*/ 145 h 388"/>
                <a:gd name="T54" fmla="*/ 56 w 268"/>
                <a:gd name="T55" fmla="*/ 71 h 388"/>
                <a:gd name="T56" fmla="*/ 127 w 268"/>
                <a:gd name="T57" fmla="*/ 0 h 388"/>
                <a:gd name="T58" fmla="*/ 139 w 268"/>
                <a:gd name="T59" fmla="*/ 0 h 388"/>
                <a:gd name="T60" fmla="*/ 210 w 268"/>
                <a:gd name="T61" fmla="*/ 71 h 388"/>
                <a:gd name="T62" fmla="*/ 210 w 268"/>
                <a:gd name="T63" fmla="*/ 143 h 388"/>
                <a:gd name="T64" fmla="*/ 268 w 268"/>
                <a:gd name="T65" fmla="*/ 254 h 388"/>
                <a:gd name="T66" fmla="*/ 72 w 268"/>
                <a:gd name="T67" fmla="*/ 135 h 388"/>
                <a:gd name="T68" fmla="*/ 88 w 268"/>
                <a:gd name="T69" fmla="*/ 128 h 388"/>
                <a:gd name="T70" fmla="*/ 88 w 268"/>
                <a:gd name="T71" fmla="*/ 75 h 388"/>
                <a:gd name="T72" fmla="*/ 133 w 268"/>
                <a:gd name="T73" fmla="*/ 30 h 388"/>
                <a:gd name="T74" fmla="*/ 178 w 268"/>
                <a:gd name="T75" fmla="*/ 75 h 388"/>
                <a:gd name="T76" fmla="*/ 178 w 268"/>
                <a:gd name="T77" fmla="*/ 127 h 388"/>
                <a:gd name="T78" fmla="*/ 194 w 268"/>
                <a:gd name="T79" fmla="*/ 134 h 388"/>
                <a:gd name="T80" fmla="*/ 194 w 268"/>
                <a:gd name="T81" fmla="*/ 71 h 388"/>
                <a:gd name="T82" fmla="*/ 139 w 268"/>
                <a:gd name="T83" fmla="*/ 16 h 388"/>
                <a:gd name="T84" fmla="*/ 127 w 268"/>
                <a:gd name="T85" fmla="*/ 16 h 388"/>
                <a:gd name="T86" fmla="*/ 72 w 268"/>
                <a:gd name="T87" fmla="*/ 71 h 388"/>
                <a:gd name="T88" fmla="*/ 72 w 268"/>
                <a:gd name="T89" fmla="*/ 135 h 388"/>
                <a:gd name="T90" fmla="*/ 162 w 268"/>
                <a:gd name="T91" fmla="*/ 75 h 388"/>
                <a:gd name="T92" fmla="*/ 133 w 268"/>
                <a:gd name="T93" fmla="*/ 46 h 388"/>
                <a:gd name="T94" fmla="*/ 104 w 268"/>
                <a:gd name="T95" fmla="*/ 75 h 388"/>
                <a:gd name="T96" fmla="*/ 104 w 268"/>
                <a:gd name="T97" fmla="*/ 123 h 388"/>
                <a:gd name="T98" fmla="*/ 134 w 268"/>
                <a:gd name="T99" fmla="*/ 120 h 388"/>
                <a:gd name="T100" fmla="*/ 162 w 268"/>
                <a:gd name="T101" fmla="*/ 122 h 388"/>
                <a:gd name="T102" fmla="*/ 162 w 268"/>
                <a:gd name="T103" fmla="*/ 75 h 388"/>
                <a:gd name="T104" fmla="*/ 252 w 268"/>
                <a:gd name="T105" fmla="*/ 254 h 388"/>
                <a:gd name="T106" fmla="*/ 134 w 268"/>
                <a:gd name="T107" fmla="*/ 136 h 388"/>
                <a:gd name="T108" fmla="*/ 16 w 268"/>
                <a:gd name="T109" fmla="*/ 254 h 388"/>
                <a:gd name="T110" fmla="*/ 134 w 268"/>
                <a:gd name="T111" fmla="*/ 372 h 388"/>
                <a:gd name="T112" fmla="*/ 252 w 268"/>
                <a:gd name="T113" fmla="*/ 25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88">
                  <a:moveTo>
                    <a:pt x="233" y="254"/>
                  </a:moveTo>
                  <a:cubicBezTo>
                    <a:pt x="233" y="285"/>
                    <a:pt x="218" y="314"/>
                    <a:pt x="193" y="333"/>
                  </a:cubicBezTo>
                  <a:cubicBezTo>
                    <a:pt x="183" y="320"/>
                    <a:pt x="183" y="320"/>
                    <a:pt x="183" y="320"/>
                  </a:cubicBezTo>
                  <a:cubicBezTo>
                    <a:pt x="205" y="304"/>
                    <a:pt x="217" y="280"/>
                    <a:pt x="217" y="254"/>
                  </a:cubicBezTo>
                  <a:cubicBezTo>
                    <a:pt x="217" y="227"/>
                    <a:pt x="205" y="203"/>
                    <a:pt x="183" y="187"/>
                  </a:cubicBezTo>
                  <a:cubicBezTo>
                    <a:pt x="193" y="175"/>
                    <a:pt x="193" y="175"/>
                    <a:pt x="193" y="175"/>
                  </a:cubicBezTo>
                  <a:cubicBezTo>
                    <a:pt x="218" y="193"/>
                    <a:pt x="233" y="222"/>
                    <a:pt x="233" y="254"/>
                  </a:cubicBezTo>
                  <a:close/>
                  <a:moveTo>
                    <a:pt x="51" y="254"/>
                  </a:moveTo>
                  <a:cubicBezTo>
                    <a:pt x="51" y="230"/>
                    <a:pt x="62" y="207"/>
                    <a:pt x="80" y="191"/>
                  </a:cubicBezTo>
                  <a:cubicBezTo>
                    <a:pt x="70" y="179"/>
                    <a:pt x="70" y="179"/>
                    <a:pt x="70" y="179"/>
                  </a:cubicBezTo>
                  <a:cubicBezTo>
                    <a:pt x="48" y="198"/>
                    <a:pt x="35" y="225"/>
                    <a:pt x="35" y="254"/>
                  </a:cubicBezTo>
                  <a:cubicBezTo>
                    <a:pt x="35" y="283"/>
                    <a:pt x="48" y="310"/>
                    <a:pt x="70" y="329"/>
                  </a:cubicBezTo>
                  <a:cubicBezTo>
                    <a:pt x="80" y="316"/>
                    <a:pt x="80" y="316"/>
                    <a:pt x="80" y="316"/>
                  </a:cubicBezTo>
                  <a:cubicBezTo>
                    <a:pt x="62" y="301"/>
                    <a:pt x="51" y="278"/>
                    <a:pt x="51" y="254"/>
                  </a:cubicBezTo>
                  <a:close/>
                  <a:moveTo>
                    <a:pt x="134" y="204"/>
                  </a:moveTo>
                  <a:cubicBezTo>
                    <a:pt x="121" y="204"/>
                    <a:pt x="110" y="215"/>
                    <a:pt x="110" y="228"/>
                  </a:cubicBezTo>
                  <a:cubicBezTo>
                    <a:pt x="110" y="237"/>
                    <a:pt x="115" y="245"/>
                    <a:pt x="122" y="249"/>
                  </a:cubicBezTo>
                  <a:cubicBezTo>
                    <a:pt x="122" y="291"/>
                    <a:pt x="122" y="291"/>
                    <a:pt x="122" y="291"/>
                  </a:cubicBezTo>
                  <a:cubicBezTo>
                    <a:pt x="122" y="298"/>
                    <a:pt x="127" y="304"/>
                    <a:pt x="134" y="304"/>
                  </a:cubicBezTo>
                  <a:cubicBezTo>
                    <a:pt x="141" y="304"/>
                    <a:pt x="147" y="298"/>
                    <a:pt x="147" y="291"/>
                  </a:cubicBezTo>
                  <a:cubicBezTo>
                    <a:pt x="147" y="249"/>
                    <a:pt x="147" y="249"/>
                    <a:pt x="147" y="249"/>
                  </a:cubicBezTo>
                  <a:cubicBezTo>
                    <a:pt x="154" y="245"/>
                    <a:pt x="158" y="237"/>
                    <a:pt x="158" y="228"/>
                  </a:cubicBezTo>
                  <a:cubicBezTo>
                    <a:pt x="158" y="215"/>
                    <a:pt x="148" y="204"/>
                    <a:pt x="134" y="204"/>
                  </a:cubicBezTo>
                  <a:close/>
                  <a:moveTo>
                    <a:pt x="268" y="254"/>
                  </a:moveTo>
                  <a:cubicBezTo>
                    <a:pt x="268" y="328"/>
                    <a:pt x="208" y="388"/>
                    <a:pt x="134" y="388"/>
                  </a:cubicBezTo>
                  <a:cubicBezTo>
                    <a:pt x="60" y="388"/>
                    <a:pt x="0" y="328"/>
                    <a:pt x="0" y="254"/>
                  </a:cubicBezTo>
                  <a:cubicBezTo>
                    <a:pt x="0" y="209"/>
                    <a:pt x="22" y="169"/>
                    <a:pt x="56" y="145"/>
                  </a:cubicBezTo>
                  <a:cubicBezTo>
                    <a:pt x="56" y="71"/>
                    <a:pt x="56" y="71"/>
                    <a:pt x="56" y="71"/>
                  </a:cubicBezTo>
                  <a:cubicBezTo>
                    <a:pt x="56" y="32"/>
                    <a:pt x="88" y="0"/>
                    <a:pt x="127" y="0"/>
                  </a:cubicBezTo>
                  <a:cubicBezTo>
                    <a:pt x="139" y="0"/>
                    <a:pt x="139" y="0"/>
                    <a:pt x="139" y="0"/>
                  </a:cubicBezTo>
                  <a:cubicBezTo>
                    <a:pt x="178" y="0"/>
                    <a:pt x="210" y="32"/>
                    <a:pt x="210" y="71"/>
                  </a:cubicBezTo>
                  <a:cubicBezTo>
                    <a:pt x="210" y="143"/>
                    <a:pt x="210" y="143"/>
                    <a:pt x="210" y="143"/>
                  </a:cubicBezTo>
                  <a:cubicBezTo>
                    <a:pt x="245" y="167"/>
                    <a:pt x="268" y="208"/>
                    <a:pt x="268" y="254"/>
                  </a:cubicBezTo>
                  <a:close/>
                  <a:moveTo>
                    <a:pt x="72" y="135"/>
                  </a:moveTo>
                  <a:cubicBezTo>
                    <a:pt x="77" y="132"/>
                    <a:pt x="82" y="130"/>
                    <a:pt x="88" y="128"/>
                  </a:cubicBezTo>
                  <a:cubicBezTo>
                    <a:pt x="88" y="75"/>
                    <a:pt x="88" y="75"/>
                    <a:pt x="88" y="75"/>
                  </a:cubicBezTo>
                  <a:cubicBezTo>
                    <a:pt x="88" y="51"/>
                    <a:pt x="108" y="30"/>
                    <a:pt x="133" y="30"/>
                  </a:cubicBezTo>
                  <a:cubicBezTo>
                    <a:pt x="158" y="30"/>
                    <a:pt x="178" y="51"/>
                    <a:pt x="178" y="75"/>
                  </a:cubicBezTo>
                  <a:cubicBezTo>
                    <a:pt x="178" y="127"/>
                    <a:pt x="178" y="127"/>
                    <a:pt x="178" y="127"/>
                  </a:cubicBezTo>
                  <a:cubicBezTo>
                    <a:pt x="184" y="129"/>
                    <a:pt x="189" y="131"/>
                    <a:pt x="194" y="134"/>
                  </a:cubicBezTo>
                  <a:cubicBezTo>
                    <a:pt x="194" y="71"/>
                    <a:pt x="194" y="71"/>
                    <a:pt x="194" y="71"/>
                  </a:cubicBezTo>
                  <a:cubicBezTo>
                    <a:pt x="194" y="41"/>
                    <a:pt x="169" y="16"/>
                    <a:pt x="139" y="16"/>
                  </a:cubicBezTo>
                  <a:cubicBezTo>
                    <a:pt x="127" y="16"/>
                    <a:pt x="127" y="16"/>
                    <a:pt x="127" y="16"/>
                  </a:cubicBezTo>
                  <a:cubicBezTo>
                    <a:pt x="96" y="16"/>
                    <a:pt x="72" y="41"/>
                    <a:pt x="72" y="71"/>
                  </a:cubicBezTo>
                  <a:lnTo>
                    <a:pt x="72" y="135"/>
                  </a:lnTo>
                  <a:close/>
                  <a:moveTo>
                    <a:pt x="162" y="75"/>
                  </a:moveTo>
                  <a:cubicBezTo>
                    <a:pt x="162" y="59"/>
                    <a:pt x="149" y="46"/>
                    <a:pt x="133" y="46"/>
                  </a:cubicBezTo>
                  <a:cubicBezTo>
                    <a:pt x="117" y="46"/>
                    <a:pt x="104" y="59"/>
                    <a:pt x="104" y="75"/>
                  </a:cubicBezTo>
                  <a:cubicBezTo>
                    <a:pt x="104" y="123"/>
                    <a:pt x="104" y="123"/>
                    <a:pt x="104" y="123"/>
                  </a:cubicBezTo>
                  <a:cubicBezTo>
                    <a:pt x="113" y="121"/>
                    <a:pt x="124" y="120"/>
                    <a:pt x="134" y="120"/>
                  </a:cubicBezTo>
                  <a:cubicBezTo>
                    <a:pt x="144" y="120"/>
                    <a:pt x="153" y="121"/>
                    <a:pt x="162" y="122"/>
                  </a:cubicBezTo>
                  <a:lnTo>
                    <a:pt x="162" y="75"/>
                  </a:lnTo>
                  <a:close/>
                  <a:moveTo>
                    <a:pt x="252" y="254"/>
                  </a:moveTo>
                  <a:cubicBezTo>
                    <a:pt x="252" y="189"/>
                    <a:pt x="199" y="136"/>
                    <a:pt x="134" y="136"/>
                  </a:cubicBezTo>
                  <a:cubicBezTo>
                    <a:pt x="69" y="136"/>
                    <a:pt x="16" y="189"/>
                    <a:pt x="16" y="254"/>
                  </a:cubicBezTo>
                  <a:cubicBezTo>
                    <a:pt x="16" y="319"/>
                    <a:pt x="69" y="372"/>
                    <a:pt x="134" y="372"/>
                  </a:cubicBezTo>
                  <a:cubicBezTo>
                    <a:pt x="199" y="372"/>
                    <a:pt x="252" y="319"/>
                    <a:pt x="252" y="25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defTabSz="913304">
                <a:defRPr/>
              </a:pPr>
              <a:endParaRPr lang="en-US" sz="700" kern="0">
                <a:solidFill>
                  <a:srgbClr val="3F3F3F"/>
                </a:solidFill>
                <a:latin typeface="Metropolis"/>
              </a:endParaRPr>
            </a:p>
          </p:txBody>
        </p:sp>
      </p:grpSp>
      <p:grpSp>
        <p:nvGrpSpPr>
          <p:cNvPr id="87" name="Group 86">
            <a:extLst>
              <a:ext uri="{FF2B5EF4-FFF2-40B4-BE49-F238E27FC236}">
                <a16:creationId xmlns:a16="http://schemas.microsoft.com/office/drawing/2014/main" id="{EFBAB682-3D35-3247-B494-5C37BAA508AA}"/>
              </a:ext>
            </a:extLst>
          </p:cNvPr>
          <p:cNvGrpSpPr/>
          <p:nvPr/>
        </p:nvGrpSpPr>
        <p:grpSpPr>
          <a:xfrm>
            <a:off x="3364572" y="5205256"/>
            <a:ext cx="548078" cy="548077"/>
            <a:chOff x="2060360" y="4862165"/>
            <a:chExt cx="548364" cy="548363"/>
          </a:xfrm>
        </p:grpSpPr>
        <p:sp>
          <p:nvSpPr>
            <p:cNvPr id="88" name="Oval 87">
              <a:extLst>
                <a:ext uri="{FF2B5EF4-FFF2-40B4-BE49-F238E27FC236}">
                  <a16:creationId xmlns:a16="http://schemas.microsoft.com/office/drawing/2014/main" id="{8E77C121-5C64-EE4C-B5B0-39AF613B7C98}"/>
                </a:ext>
              </a:extLst>
            </p:cNvPr>
            <p:cNvSpPr/>
            <p:nvPr/>
          </p:nvSpPr>
          <p:spPr>
            <a:xfrm>
              <a:off x="2060360" y="486216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89" name="Shape 812">
              <a:extLst>
                <a:ext uri="{FF2B5EF4-FFF2-40B4-BE49-F238E27FC236}">
                  <a16:creationId xmlns:a16="http://schemas.microsoft.com/office/drawing/2014/main" id="{875FB57E-9835-8D48-9B4C-0DFF51295AAD}"/>
                </a:ext>
              </a:extLst>
            </p:cNvPr>
            <p:cNvPicPr preferRelativeResize="0">
              <a:picLocks noChangeAspect="1"/>
            </p:cNvPicPr>
            <p:nvPr/>
          </p:nvPicPr>
          <p:blipFill rotWithShape="1">
            <a:blip r:embed="rId12" cstate="screen">
              <a:alphaModFix/>
              <a:biLevel thresh="25000"/>
              <a:extLst>
                <a:ext uri="{28A0092B-C50C-407E-A947-70E740481C1C}">
                  <a14:useLocalDpi xmlns:a14="http://schemas.microsoft.com/office/drawing/2010/main"/>
                </a:ext>
              </a:extLst>
            </a:blip>
            <a:srcRect/>
            <a:stretch/>
          </p:blipFill>
          <p:spPr>
            <a:xfrm>
              <a:off x="2157133" y="4993445"/>
              <a:ext cx="356402" cy="301590"/>
            </a:xfrm>
            <a:prstGeom prst="rect">
              <a:avLst/>
            </a:prstGeom>
            <a:noFill/>
            <a:ln>
              <a:noFill/>
            </a:ln>
          </p:spPr>
        </p:pic>
      </p:grpSp>
      <p:grpSp>
        <p:nvGrpSpPr>
          <p:cNvPr id="90" name="Group 89">
            <a:extLst>
              <a:ext uri="{FF2B5EF4-FFF2-40B4-BE49-F238E27FC236}">
                <a16:creationId xmlns:a16="http://schemas.microsoft.com/office/drawing/2014/main" id="{46C05076-8511-8144-AE20-DBDA06C45379}"/>
              </a:ext>
            </a:extLst>
          </p:cNvPr>
          <p:cNvGrpSpPr/>
          <p:nvPr/>
        </p:nvGrpSpPr>
        <p:grpSpPr>
          <a:xfrm>
            <a:off x="2054979" y="3834518"/>
            <a:ext cx="548078" cy="548077"/>
            <a:chOff x="799687" y="1545665"/>
            <a:chExt cx="548364" cy="548363"/>
          </a:xfrm>
        </p:grpSpPr>
        <p:sp>
          <p:nvSpPr>
            <p:cNvPr id="91" name="Oval 90">
              <a:extLst>
                <a:ext uri="{FF2B5EF4-FFF2-40B4-BE49-F238E27FC236}">
                  <a16:creationId xmlns:a16="http://schemas.microsoft.com/office/drawing/2014/main" id="{23BD7ECB-9B71-B641-A838-D50EFB324370}"/>
                </a:ext>
              </a:extLst>
            </p:cNvPr>
            <p:cNvSpPr/>
            <p:nvPr/>
          </p:nvSpPr>
          <p:spPr>
            <a:xfrm>
              <a:off x="799687" y="1545665"/>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92" name="Shape 810">
              <a:extLst>
                <a:ext uri="{FF2B5EF4-FFF2-40B4-BE49-F238E27FC236}">
                  <a16:creationId xmlns:a16="http://schemas.microsoft.com/office/drawing/2014/main" id="{BA578D4B-BB7C-F146-B857-159F02C5E41D}"/>
                </a:ext>
              </a:extLst>
            </p:cNvPr>
            <p:cNvPicPr preferRelativeResize="0">
              <a:picLocks noChangeAspect="1"/>
            </p:cNvPicPr>
            <p:nvPr/>
          </p:nvPicPr>
          <p:blipFill rotWithShape="1">
            <a:blip r:embed="rId13" cstate="screen">
              <a:alphaModFix/>
              <a:biLevel thresh="25000"/>
              <a:extLst>
                <a:ext uri="{28A0092B-C50C-407E-A947-70E740481C1C}">
                  <a14:useLocalDpi xmlns:a14="http://schemas.microsoft.com/office/drawing/2010/main"/>
                </a:ext>
              </a:extLst>
            </a:blip>
            <a:srcRect/>
            <a:stretch/>
          </p:blipFill>
          <p:spPr>
            <a:xfrm>
              <a:off x="896678" y="1658948"/>
              <a:ext cx="345764" cy="345764"/>
            </a:xfrm>
            <a:prstGeom prst="rect">
              <a:avLst/>
            </a:prstGeom>
            <a:noFill/>
            <a:ln>
              <a:noFill/>
            </a:ln>
          </p:spPr>
        </p:pic>
      </p:grpSp>
      <p:grpSp>
        <p:nvGrpSpPr>
          <p:cNvPr id="3" name="Group 2">
            <a:extLst>
              <a:ext uri="{FF2B5EF4-FFF2-40B4-BE49-F238E27FC236}">
                <a16:creationId xmlns:a16="http://schemas.microsoft.com/office/drawing/2014/main" id="{9B72545A-78BE-E54D-9CAB-83C77ED363C1}"/>
              </a:ext>
            </a:extLst>
          </p:cNvPr>
          <p:cNvGrpSpPr/>
          <p:nvPr/>
        </p:nvGrpSpPr>
        <p:grpSpPr>
          <a:xfrm>
            <a:off x="2396991" y="4727045"/>
            <a:ext cx="548078" cy="548077"/>
            <a:chOff x="775983" y="4783563"/>
            <a:chExt cx="548364" cy="548363"/>
          </a:xfrm>
        </p:grpSpPr>
        <p:sp>
          <p:nvSpPr>
            <p:cNvPr id="93" name="Oval 92">
              <a:extLst>
                <a:ext uri="{FF2B5EF4-FFF2-40B4-BE49-F238E27FC236}">
                  <a16:creationId xmlns:a16="http://schemas.microsoft.com/office/drawing/2014/main" id="{37D702A2-6CBB-C44C-9FCC-DCCD6C1A6398}"/>
                </a:ext>
              </a:extLst>
            </p:cNvPr>
            <p:cNvSpPr/>
            <p:nvPr/>
          </p:nvSpPr>
          <p:spPr>
            <a:xfrm>
              <a:off x="775983" y="4783563"/>
              <a:ext cx="548364" cy="548363"/>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62" name="Graphic 61">
              <a:extLst>
                <a:ext uri="{FF2B5EF4-FFF2-40B4-BE49-F238E27FC236}">
                  <a16:creationId xmlns:a16="http://schemas.microsoft.com/office/drawing/2014/main" id="{F0FB6BC3-E047-DE47-B7CE-7D670CFA6B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5276" y="4868470"/>
              <a:ext cx="375715" cy="375715"/>
            </a:xfrm>
            <a:prstGeom prst="rect">
              <a:avLst/>
            </a:prstGeom>
          </p:spPr>
        </p:pic>
      </p:grpSp>
      <p:sp>
        <p:nvSpPr>
          <p:cNvPr id="94" name="Oval 93">
            <a:extLst>
              <a:ext uri="{FF2B5EF4-FFF2-40B4-BE49-F238E27FC236}">
                <a16:creationId xmlns:a16="http://schemas.microsoft.com/office/drawing/2014/main" id="{75FF586D-F1BE-AA45-80E4-A14ADA1C8772}"/>
              </a:ext>
            </a:extLst>
          </p:cNvPr>
          <p:cNvSpPr/>
          <p:nvPr/>
        </p:nvSpPr>
        <p:spPr>
          <a:xfrm>
            <a:off x="5511400" y="948919"/>
            <a:ext cx="548078" cy="548077"/>
          </a:xfrm>
          <a:prstGeom prst="ellipse">
            <a:avLst/>
          </a:prstGeom>
          <a:solidFill>
            <a:srgbClr val="0095D3"/>
          </a:solidFill>
          <a:ln w="762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US" sz="700" kern="0">
              <a:solidFill>
                <a:srgbClr val="3F3F3F"/>
              </a:solidFill>
              <a:latin typeface="Metropolis"/>
            </a:endParaRPr>
          </a:p>
        </p:txBody>
      </p:sp>
      <p:pic>
        <p:nvPicPr>
          <p:cNvPr id="95" name="Graphic 94">
            <a:extLst>
              <a:ext uri="{FF2B5EF4-FFF2-40B4-BE49-F238E27FC236}">
                <a16:creationId xmlns:a16="http://schemas.microsoft.com/office/drawing/2014/main" id="{C450B52B-7897-A747-95A0-07E4732AEC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49427" y="1061069"/>
            <a:ext cx="460901" cy="253910"/>
          </a:xfrm>
          <a:prstGeom prst="rect">
            <a:avLst/>
          </a:prstGeom>
        </p:spPr>
      </p:pic>
      <p:sp>
        <p:nvSpPr>
          <p:cNvPr id="103" name="Oval 102">
            <a:extLst>
              <a:ext uri="{FF2B5EF4-FFF2-40B4-BE49-F238E27FC236}">
                <a16:creationId xmlns:a16="http://schemas.microsoft.com/office/drawing/2014/main" id="{FAA6573B-DBD7-9E41-A62B-71FA056A6011}"/>
              </a:ext>
            </a:extLst>
          </p:cNvPr>
          <p:cNvSpPr>
            <a:spLocks noChangeAspect="1"/>
          </p:cNvSpPr>
          <p:nvPr/>
        </p:nvSpPr>
        <p:spPr>
          <a:xfrm>
            <a:off x="5979228" y="5731096"/>
            <a:ext cx="581588" cy="581588"/>
          </a:xfrm>
          <a:prstGeom prst="ellipse">
            <a:avLst/>
          </a:prstGeom>
          <a:solidFill>
            <a:schemeClr val="bg1"/>
          </a:solidFill>
          <a:ln w="3175">
            <a:solidFill>
              <a:schemeClr val="tx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26">
              <a:spcAft>
                <a:spcPts val="600"/>
              </a:spcAft>
              <a:defRPr/>
            </a:pPr>
            <a:r>
              <a:rPr lang="en-US" sz="1050" b="1">
                <a:solidFill>
                  <a:srgbClr val="3F3F3F"/>
                </a:solidFill>
                <a:latin typeface="Metropolis Light"/>
              </a:rPr>
              <a:t>3</a:t>
            </a:r>
            <a:r>
              <a:rPr lang="en-US" sz="1050" b="1" baseline="30000">
                <a:solidFill>
                  <a:srgbClr val="3F3F3F"/>
                </a:solidFill>
                <a:latin typeface="Metropolis Light"/>
              </a:rPr>
              <a:t>rd</a:t>
            </a:r>
            <a:r>
              <a:rPr lang="en-US" sz="1050" b="1">
                <a:solidFill>
                  <a:srgbClr val="3F3F3F"/>
                </a:solidFill>
                <a:latin typeface="Metropolis Light"/>
              </a:rPr>
              <a:t> Party</a:t>
            </a:r>
          </a:p>
        </p:txBody>
      </p:sp>
    </p:spTree>
    <p:extLst>
      <p:ext uri="{BB962C8B-B14F-4D97-AF65-F5344CB8AC3E}">
        <p14:creationId xmlns:p14="http://schemas.microsoft.com/office/powerpoint/2010/main" val="224548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5">
            <a:extLst>
              <a:ext uri="{FF2B5EF4-FFF2-40B4-BE49-F238E27FC236}">
                <a16:creationId xmlns:a16="http://schemas.microsoft.com/office/drawing/2014/main" id="{4444A947-2E9C-1D4D-A567-5EF52A655B00}"/>
              </a:ext>
            </a:extLst>
          </p:cNvPr>
          <p:cNvSpPr>
            <a:spLocks noGrp="1"/>
          </p:cNvSpPr>
          <p:nvPr>
            <p:ph type="subTitle" idx="10"/>
          </p:nvPr>
        </p:nvSpPr>
        <p:spPr/>
        <p:txBody>
          <a:bodyPr/>
          <a:lstStyle/>
          <a:p>
            <a:r>
              <a:rPr lang="en-US"/>
              <a:t>Key Benefits</a:t>
            </a:r>
          </a:p>
        </p:txBody>
      </p:sp>
      <p:sp>
        <p:nvSpPr>
          <p:cNvPr id="3" name="Title 2">
            <a:extLst>
              <a:ext uri="{FF2B5EF4-FFF2-40B4-BE49-F238E27FC236}">
                <a16:creationId xmlns:a16="http://schemas.microsoft.com/office/drawing/2014/main" id="{F6B5A77F-5D64-1342-A260-31A84C32AFE3}"/>
              </a:ext>
            </a:extLst>
          </p:cNvPr>
          <p:cNvSpPr>
            <a:spLocks noGrp="1"/>
          </p:cNvSpPr>
          <p:nvPr>
            <p:ph type="title"/>
          </p:nvPr>
        </p:nvSpPr>
        <p:spPr/>
        <p:txBody>
          <a:bodyPr/>
          <a:lstStyle/>
          <a:p>
            <a:r>
              <a:rPr lang="en-US" dirty="0"/>
              <a:t>Aria Operations / Aria Operations Cloud</a:t>
            </a:r>
          </a:p>
        </p:txBody>
      </p:sp>
      <p:sp>
        <p:nvSpPr>
          <p:cNvPr id="37" name="Rectangle 36">
            <a:extLst>
              <a:ext uri="{FF2B5EF4-FFF2-40B4-BE49-F238E27FC236}">
                <a16:creationId xmlns:a16="http://schemas.microsoft.com/office/drawing/2014/main" id="{FCE428B3-DC53-9B4F-BD43-857094CE1C0F}"/>
              </a:ext>
            </a:extLst>
          </p:cNvPr>
          <p:cNvSpPr/>
          <p:nvPr/>
        </p:nvSpPr>
        <p:spPr>
          <a:xfrm>
            <a:off x="592869" y="1459373"/>
            <a:ext cx="2784713" cy="754466"/>
          </a:xfrm>
          <a:prstGeom prst="rect">
            <a:avLst/>
          </a:prstGeom>
          <a:gradFill rotWithShape="1">
            <a:gsLst>
              <a:gs pos="0">
                <a:srgbClr val="78BC20"/>
              </a:gs>
              <a:gs pos="100000">
                <a:srgbClr val="669733"/>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Accelerate service &amp; innovation delivery</a:t>
            </a:r>
          </a:p>
        </p:txBody>
      </p:sp>
      <p:sp>
        <p:nvSpPr>
          <p:cNvPr id="38" name="Rectangle 37">
            <a:extLst>
              <a:ext uri="{FF2B5EF4-FFF2-40B4-BE49-F238E27FC236}">
                <a16:creationId xmlns:a16="http://schemas.microsoft.com/office/drawing/2014/main" id="{EEDA3A43-180A-FD43-8161-9DBDCCF62237}"/>
              </a:ext>
            </a:extLst>
          </p:cNvPr>
          <p:cNvSpPr/>
          <p:nvPr/>
        </p:nvSpPr>
        <p:spPr>
          <a:xfrm>
            <a:off x="3390639" y="1459373"/>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dirty="0">
                <a:solidFill>
                  <a:srgbClr val="444444"/>
                </a:solidFill>
                <a:latin typeface="Arial" panose="020B0604020202020204" pitchFamily="34" charset="0"/>
                <a:cs typeface="Arial" panose="020B0604020202020204" pitchFamily="34" charset="0"/>
              </a:rPr>
              <a:t>Reduce time to market and automate infrastructure delivery</a:t>
            </a:r>
          </a:p>
        </p:txBody>
      </p:sp>
      <p:sp>
        <p:nvSpPr>
          <p:cNvPr id="15" name="Rectangle 14">
            <a:extLst>
              <a:ext uri="{FF2B5EF4-FFF2-40B4-BE49-F238E27FC236}">
                <a16:creationId xmlns:a16="http://schemas.microsoft.com/office/drawing/2014/main" id="{1521EE31-86D5-F044-9F18-201AF3D08E21}"/>
              </a:ext>
            </a:extLst>
          </p:cNvPr>
          <p:cNvSpPr/>
          <p:nvPr/>
        </p:nvSpPr>
        <p:spPr>
          <a:xfrm>
            <a:off x="592868" y="2261586"/>
            <a:ext cx="2784713" cy="754466"/>
          </a:xfrm>
          <a:prstGeom prst="rect">
            <a:avLst/>
          </a:prstGeom>
          <a:gradFill rotWithShape="1">
            <a:gsLst>
              <a:gs pos="11000">
                <a:srgbClr val="008FD8"/>
              </a:gs>
              <a:gs pos="84000">
                <a:srgbClr val="0066CA"/>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Improve agility </a:t>
            </a:r>
          </a:p>
        </p:txBody>
      </p:sp>
      <p:sp>
        <p:nvSpPr>
          <p:cNvPr id="16" name="Rectangle 15">
            <a:extLst>
              <a:ext uri="{FF2B5EF4-FFF2-40B4-BE49-F238E27FC236}">
                <a16:creationId xmlns:a16="http://schemas.microsoft.com/office/drawing/2014/main" id="{648A1624-B6E9-4E49-98E4-8CD1E2586DED}"/>
              </a:ext>
            </a:extLst>
          </p:cNvPr>
          <p:cNvSpPr/>
          <p:nvPr/>
        </p:nvSpPr>
        <p:spPr>
          <a:xfrm>
            <a:off x="605926" y="3062581"/>
            <a:ext cx="2784713" cy="754466"/>
          </a:xfrm>
          <a:prstGeom prst="rect">
            <a:avLst/>
          </a:prstGeom>
          <a:gradFill rotWithShape="1">
            <a:gsLst>
              <a:gs pos="0">
                <a:srgbClr val="EA7700"/>
              </a:gs>
              <a:gs pos="100000">
                <a:srgbClr val="F24A1C"/>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Increase Flexibility</a:t>
            </a:r>
          </a:p>
        </p:txBody>
      </p:sp>
      <p:sp>
        <p:nvSpPr>
          <p:cNvPr id="17" name="Rectangle 16">
            <a:extLst>
              <a:ext uri="{FF2B5EF4-FFF2-40B4-BE49-F238E27FC236}">
                <a16:creationId xmlns:a16="http://schemas.microsoft.com/office/drawing/2014/main" id="{60654066-39A6-4F4D-B9A7-6DAD509B2637}"/>
              </a:ext>
            </a:extLst>
          </p:cNvPr>
          <p:cNvSpPr/>
          <p:nvPr/>
        </p:nvSpPr>
        <p:spPr>
          <a:xfrm>
            <a:off x="605926" y="3863576"/>
            <a:ext cx="2784713" cy="754466"/>
          </a:xfrm>
          <a:prstGeom prst="rect">
            <a:avLst/>
          </a:prstGeom>
          <a:gradFill rotWithShape="1">
            <a:gsLst>
              <a:gs pos="100000">
                <a:srgbClr val="00BFD3"/>
              </a:gs>
              <a:gs pos="0">
                <a:srgbClr val="009AB8"/>
              </a:gs>
            </a:gsLst>
            <a:lin ang="189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a:solidFill>
                  <a:schemeClr val="bg1"/>
                </a:solidFill>
              </a:rPr>
              <a:t>Scale rapidly</a:t>
            </a:r>
          </a:p>
        </p:txBody>
      </p:sp>
      <p:sp>
        <p:nvSpPr>
          <p:cNvPr id="18" name="Rectangle 17">
            <a:extLst>
              <a:ext uri="{FF2B5EF4-FFF2-40B4-BE49-F238E27FC236}">
                <a16:creationId xmlns:a16="http://schemas.microsoft.com/office/drawing/2014/main" id="{01FBE91E-A4DF-EE4E-96CB-F578A91A7AAC}"/>
              </a:ext>
            </a:extLst>
          </p:cNvPr>
          <p:cNvSpPr/>
          <p:nvPr/>
        </p:nvSpPr>
        <p:spPr>
          <a:xfrm>
            <a:off x="592867" y="4664571"/>
            <a:ext cx="2784713" cy="754466"/>
          </a:xfrm>
          <a:prstGeom prst="rect">
            <a:avLst/>
          </a:prstGeom>
          <a:gradFill rotWithShape="1">
            <a:gsLst>
              <a:gs pos="0">
                <a:srgbClr val="7F35B0"/>
              </a:gs>
              <a:gs pos="100000">
                <a:srgbClr val="6600CA"/>
              </a:gs>
            </a:gsLst>
            <a:lin ang="18600000" scaled="0"/>
          </a:gra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kern="0">
                <a:solidFill>
                  <a:prstClr val="white"/>
                </a:solidFill>
                <a:latin typeface="Arial" panose="020B0604020202020204" pitchFamily="34" charset="0"/>
                <a:cs typeface="Arial" panose="020B0604020202020204" pitchFamily="34" charset="0"/>
              </a:rPr>
              <a:t>Future Ready</a:t>
            </a:r>
          </a:p>
        </p:txBody>
      </p:sp>
      <p:sp>
        <p:nvSpPr>
          <p:cNvPr id="21" name="Rectangle 20">
            <a:extLst>
              <a:ext uri="{FF2B5EF4-FFF2-40B4-BE49-F238E27FC236}">
                <a16:creationId xmlns:a16="http://schemas.microsoft.com/office/drawing/2014/main" id="{714D3993-2E89-3F44-9C13-80B04DACA25E}"/>
              </a:ext>
            </a:extLst>
          </p:cNvPr>
          <p:cNvSpPr/>
          <p:nvPr/>
        </p:nvSpPr>
        <p:spPr>
          <a:xfrm>
            <a:off x="3390639" y="2261586"/>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No hardware and no maintenance </a:t>
            </a:r>
          </a:p>
        </p:txBody>
      </p:sp>
      <p:sp>
        <p:nvSpPr>
          <p:cNvPr id="22" name="Rectangle 21">
            <a:extLst>
              <a:ext uri="{FF2B5EF4-FFF2-40B4-BE49-F238E27FC236}">
                <a16:creationId xmlns:a16="http://schemas.microsoft.com/office/drawing/2014/main" id="{76A47930-E38B-D64D-B2FF-B228E294E623}"/>
              </a:ext>
            </a:extLst>
          </p:cNvPr>
          <p:cNvSpPr/>
          <p:nvPr/>
        </p:nvSpPr>
        <p:spPr>
          <a:xfrm>
            <a:off x="3390639" y="3062581"/>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Reduced risk and CAPEX to OPEX</a:t>
            </a:r>
          </a:p>
        </p:txBody>
      </p:sp>
      <p:sp>
        <p:nvSpPr>
          <p:cNvPr id="23" name="Rectangle 22">
            <a:extLst>
              <a:ext uri="{FF2B5EF4-FFF2-40B4-BE49-F238E27FC236}">
                <a16:creationId xmlns:a16="http://schemas.microsoft.com/office/drawing/2014/main" id="{75CFD170-D841-FF4A-9CC4-72971B6B5972}"/>
              </a:ext>
            </a:extLst>
          </p:cNvPr>
          <p:cNvSpPr/>
          <p:nvPr/>
        </p:nvSpPr>
        <p:spPr>
          <a:xfrm>
            <a:off x="3376419" y="3863576"/>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Dynamic and reliable with VMware SRE support</a:t>
            </a:r>
          </a:p>
        </p:txBody>
      </p:sp>
      <p:sp>
        <p:nvSpPr>
          <p:cNvPr id="24" name="Rectangle 23">
            <a:extLst>
              <a:ext uri="{FF2B5EF4-FFF2-40B4-BE49-F238E27FC236}">
                <a16:creationId xmlns:a16="http://schemas.microsoft.com/office/drawing/2014/main" id="{DF0D5DAE-DC6A-F14A-9139-F0B8A3C41B55}"/>
              </a:ext>
            </a:extLst>
          </p:cNvPr>
          <p:cNvSpPr/>
          <p:nvPr/>
        </p:nvSpPr>
        <p:spPr>
          <a:xfrm>
            <a:off x="3376419" y="4661418"/>
            <a:ext cx="7582977" cy="754466"/>
          </a:xfrm>
          <a:prstGeom prst="rect">
            <a:avLst/>
          </a:prstGeom>
          <a:solidFill>
            <a:srgbClr val="EEEEEE"/>
          </a:solidFill>
          <a:ln w="25400" cap="flat" cmpd="sng" algn="ctr">
            <a:noFill/>
            <a:prstDash val="solid"/>
          </a:ln>
          <a:effectLst/>
        </p:spPr>
        <p:txBody>
          <a:bodyPr lIns="121874" tIns="60936" rIns="121874" bIns="60936" rtlCol="0" anchor="ctr"/>
          <a:lstStyle/>
          <a:p>
            <a:pPr marL="146014" defTabSz="1218895" fontAlgn="base">
              <a:lnSpc>
                <a:spcPct val="90000"/>
              </a:lnSpc>
              <a:spcBef>
                <a:spcPts val="133"/>
              </a:spcBef>
              <a:spcAft>
                <a:spcPts val="133"/>
              </a:spcAft>
            </a:pPr>
            <a:r>
              <a:rPr lang="en-US" sz="1600">
                <a:solidFill>
                  <a:srgbClr val="444444"/>
                </a:solidFill>
                <a:latin typeface="Arial" panose="020B0604020202020204" pitchFamily="34" charset="0"/>
                <a:cs typeface="Arial" panose="020B0604020202020204" pitchFamily="34" charset="0"/>
              </a:rPr>
              <a:t>Manage traditional and cloud-native workloads across private, hybrid and multi-cloud environments</a:t>
            </a:r>
          </a:p>
        </p:txBody>
      </p:sp>
    </p:spTree>
    <p:extLst>
      <p:ext uri="{BB962C8B-B14F-4D97-AF65-F5344CB8AC3E}">
        <p14:creationId xmlns:p14="http://schemas.microsoft.com/office/powerpoint/2010/main" val="219768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1"/>
            </a:gs>
            <a:gs pos="74000">
              <a:schemeClr val="accent1">
                <a:lumMod val="45000"/>
                <a:lumOff val="55000"/>
              </a:schemeClr>
            </a:gs>
            <a:gs pos="83000">
              <a:schemeClr val="accent1">
                <a:lumMod val="45000"/>
                <a:lumOff val="55000"/>
              </a:schemeClr>
            </a:gs>
            <a:gs pos="100000">
              <a:schemeClr val="accent2">
                <a:lumMod val="60000"/>
                <a:lumOff val="40000"/>
              </a:schemeClr>
            </a:gs>
          </a:gsLst>
          <a:path path="rect">
            <a:fillToRect r="100000" b="100000"/>
          </a:path>
          <a:tileRect l="-100000" t="-100000"/>
        </a:gra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275B056-255A-6C4B-A84A-D3AFAD5E8577}"/>
              </a:ext>
            </a:extLst>
          </p:cNvPr>
          <p:cNvGraphicFramePr>
            <a:graphicFrameLocks noGrp="1"/>
          </p:cNvGraphicFramePr>
          <p:nvPr>
            <p:extLst>
              <p:ext uri="{D42A27DB-BD31-4B8C-83A1-F6EECF244321}">
                <p14:modId xmlns:p14="http://schemas.microsoft.com/office/powerpoint/2010/main" val="1566455987"/>
              </p:ext>
            </p:extLst>
          </p:nvPr>
        </p:nvGraphicFramePr>
        <p:xfrm>
          <a:off x="322933" y="1093609"/>
          <a:ext cx="5359076" cy="5051135"/>
        </p:xfrm>
        <a:graphic>
          <a:graphicData uri="http://schemas.openxmlformats.org/drawingml/2006/table">
            <a:tbl>
              <a:tblPr firstRow="1" bandRow="1">
                <a:tableStyleId>{5C22544A-7EE6-4342-B048-85BDC9FD1C3A}</a:tableStyleId>
              </a:tblPr>
              <a:tblGrid>
                <a:gridCol w="2575487">
                  <a:extLst>
                    <a:ext uri="{9D8B030D-6E8A-4147-A177-3AD203B41FA5}">
                      <a16:colId xmlns:a16="http://schemas.microsoft.com/office/drawing/2014/main" val="713887974"/>
                    </a:ext>
                  </a:extLst>
                </a:gridCol>
                <a:gridCol w="2783589">
                  <a:extLst>
                    <a:ext uri="{9D8B030D-6E8A-4147-A177-3AD203B41FA5}">
                      <a16:colId xmlns:a16="http://schemas.microsoft.com/office/drawing/2014/main" val="3831573210"/>
                    </a:ext>
                  </a:extLst>
                </a:gridCol>
              </a:tblGrid>
              <a:tr h="254109">
                <a:tc>
                  <a:txBody>
                    <a:bodyPr/>
                    <a:lstStyle/>
                    <a:p>
                      <a:r>
                        <a:rPr lang="en-US" sz="1000" dirty="0">
                          <a:solidFill>
                            <a:schemeClr val="bg1"/>
                          </a:solidFill>
                        </a:rPr>
                        <a:t>Old Name</a:t>
                      </a:r>
                    </a:p>
                  </a:txBody>
                  <a:tcPr marL="91392" marR="91392" marT="45696" marB="45696"/>
                </a:tc>
                <a:tc>
                  <a:txBody>
                    <a:bodyPr/>
                    <a:lstStyle/>
                    <a:p>
                      <a:pPr marL="0" marR="0" lvl="0" indent="0" algn="l" rtl="0" eaLnBrk="1" fontAlgn="auto" latinLnBrk="0" hangingPunct="1">
                        <a:lnSpc>
                          <a:spcPct val="100000"/>
                        </a:lnSpc>
                        <a:spcBef>
                          <a:spcPts val="0"/>
                        </a:spcBef>
                        <a:spcAft>
                          <a:spcPts val="0"/>
                        </a:spcAft>
                        <a:buClrTx/>
                        <a:buSzTx/>
                        <a:buFontTx/>
                        <a:buNone/>
                      </a:pPr>
                      <a:r>
                        <a:rPr lang="en-US" sz="1000" dirty="0">
                          <a:solidFill>
                            <a:schemeClr val="bg1"/>
                          </a:solidFill>
                        </a:rPr>
                        <a:t> New Name</a:t>
                      </a:r>
                    </a:p>
                  </a:txBody>
                  <a:tcPr marL="91392" marR="91392" marT="45696" marB="45696"/>
                </a:tc>
                <a:extLst>
                  <a:ext uri="{0D108BD9-81ED-4DB2-BD59-A6C34878D82A}">
                    <a16:rowId xmlns:a16="http://schemas.microsoft.com/office/drawing/2014/main" val="2177041691"/>
                  </a:ext>
                </a:extLst>
              </a:tr>
              <a:tr h="254109">
                <a:tc>
                  <a:txBody>
                    <a:bodyPr/>
                    <a:lstStyle/>
                    <a:p>
                      <a:r>
                        <a:rPr lang="en-US" sz="1000" b="1" dirty="0">
                          <a:solidFill>
                            <a:schemeClr val="tx2"/>
                          </a:solidFill>
                        </a:rPr>
                        <a:t>Automation</a:t>
                      </a:r>
                    </a:p>
                  </a:txBody>
                  <a:tcPr marL="91392" marR="91392" marT="45696" marB="45696">
                    <a:noFill/>
                  </a:tcPr>
                </a:tc>
                <a:tc>
                  <a:txBody>
                    <a:bodyPr/>
                    <a:lstStyle/>
                    <a:p>
                      <a:endParaRPr lang="en-US" sz="1000" b="1">
                        <a:solidFill>
                          <a:schemeClr val="tx2"/>
                        </a:solidFill>
                      </a:endParaRPr>
                    </a:p>
                  </a:txBody>
                  <a:tcPr marL="91392" marR="91392" marT="45696" marB="45696">
                    <a:noFill/>
                  </a:tcPr>
                </a:tc>
                <a:extLst>
                  <a:ext uri="{0D108BD9-81ED-4DB2-BD59-A6C34878D82A}">
                    <a16:rowId xmlns:a16="http://schemas.microsoft.com/office/drawing/2014/main" val="1340995905"/>
                  </a:ext>
                </a:extLst>
              </a:tr>
              <a:tr h="254109">
                <a:tc>
                  <a:txBody>
                    <a:bodyPr/>
                    <a:lstStyle/>
                    <a:p>
                      <a:r>
                        <a:rPr lang="en-US" sz="900" b="0" dirty="0">
                          <a:solidFill>
                            <a:schemeClr val="tx2"/>
                          </a:solidFill>
                        </a:rPr>
                        <a:t>vRealize Automation / Cloud</a:t>
                      </a:r>
                    </a:p>
                  </a:txBody>
                  <a:tcPr marL="91392" marR="91392" marT="45696" marB="45696">
                    <a:solidFill>
                      <a:schemeClr val="tx1">
                        <a:lumMod val="20000"/>
                        <a:lumOff val="80000"/>
                      </a:schemeClr>
                    </a:solidFill>
                  </a:tcPr>
                </a:tc>
                <a:tc>
                  <a:txBody>
                    <a:bodyPr/>
                    <a:lstStyle/>
                    <a:p>
                      <a:r>
                        <a:rPr lang="en-US" sz="1000" b="1" kern="1200">
                          <a:solidFill>
                            <a:schemeClr val="tx2"/>
                          </a:solidFill>
                          <a:latin typeface="+mn-lt"/>
                          <a:ea typeface="+mn-ea"/>
                          <a:cs typeface="+mn-cs"/>
                        </a:rPr>
                        <a:t>VMware Aria </a:t>
                      </a:r>
                      <a:r>
                        <a:rPr lang="en-US" sz="1000" b="1">
                          <a:solidFill>
                            <a:schemeClr val="tx2"/>
                          </a:solidFill>
                        </a:rPr>
                        <a:t>Automation</a:t>
                      </a:r>
                    </a:p>
                  </a:txBody>
                  <a:tcPr marL="91392" marR="91392" marT="45696" marB="45696">
                    <a:solidFill>
                      <a:schemeClr val="tx1">
                        <a:lumMod val="20000"/>
                        <a:lumOff val="80000"/>
                      </a:schemeClr>
                    </a:solidFill>
                  </a:tcPr>
                </a:tc>
                <a:extLst>
                  <a:ext uri="{0D108BD9-81ED-4DB2-BD59-A6C34878D82A}">
                    <a16:rowId xmlns:a16="http://schemas.microsoft.com/office/drawing/2014/main" val="4015870157"/>
                  </a:ext>
                </a:extLst>
              </a:tr>
              <a:tr h="254109">
                <a:tc>
                  <a:txBody>
                    <a:bodyPr/>
                    <a:lstStyle/>
                    <a:p>
                      <a:r>
                        <a:rPr lang="en-US" sz="900" b="0" dirty="0">
                          <a:solidFill>
                            <a:schemeClr val="tx2"/>
                          </a:solidFill>
                        </a:rPr>
                        <a:t>VMware Cloud Assembly</a:t>
                      </a:r>
                    </a:p>
                  </a:txBody>
                  <a:tcPr marL="91392" marR="91392" marT="45696" marB="45696">
                    <a:solidFill>
                      <a:srgbClr val="CBDCF1"/>
                    </a:solidFill>
                  </a:tcPr>
                </a:tc>
                <a:tc>
                  <a:txBody>
                    <a:bodyPr/>
                    <a:lstStyle/>
                    <a:p>
                      <a:r>
                        <a:rPr lang="en-US" sz="1000" b="1" kern="1200" dirty="0">
                          <a:solidFill>
                            <a:schemeClr val="tx2"/>
                          </a:solidFill>
                          <a:latin typeface="+mn-lt"/>
                          <a:ea typeface="+mn-ea"/>
                          <a:cs typeface="+mn-cs"/>
                        </a:rPr>
                        <a:t>VMware </a:t>
                      </a:r>
                      <a:r>
                        <a:rPr lang="en-US" sz="1000" b="1" dirty="0">
                          <a:solidFill>
                            <a:schemeClr val="tx2"/>
                          </a:solidFill>
                        </a:rPr>
                        <a:t>Aria Automation Assembler </a:t>
                      </a:r>
                    </a:p>
                  </a:txBody>
                  <a:tcPr marL="91392" marR="91392" marT="45696" marB="45696"/>
                </a:tc>
                <a:extLst>
                  <a:ext uri="{0D108BD9-81ED-4DB2-BD59-A6C34878D82A}">
                    <a16:rowId xmlns:a16="http://schemas.microsoft.com/office/drawing/2014/main" val="3891354185"/>
                  </a:ext>
                </a:extLst>
              </a:tr>
              <a:tr h="2541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tx2"/>
                          </a:solidFill>
                        </a:rPr>
                        <a:t>VMware Service Broker</a:t>
                      </a:r>
                    </a:p>
                  </a:txBody>
                  <a:tcPr marL="91392" marR="91392" marT="45696" marB="45696">
                    <a:solidFill>
                      <a:schemeClr val="tx1">
                        <a:lumMod val="20000"/>
                        <a:lumOff val="80000"/>
                      </a:schemeClr>
                    </a:solidFill>
                  </a:tcPr>
                </a:tc>
                <a:tc>
                  <a:txBody>
                    <a:bodyPr/>
                    <a:lstStyle/>
                    <a:p>
                      <a:r>
                        <a:rPr lang="en-US" sz="1000" b="1" kern="1200" dirty="0">
                          <a:solidFill>
                            <a:schemeClr val="tx2"/>
                          </a:solidFill>
                          <a:latin typeface="+mn-lt"/>
                          <a:ea typeface="+mn-ea"/>
                          <a:cs typeface="+mn-cs"/>
                        </a:rPr>
                        <a:t>VMware </a:t>
                      </a:r>
                      <a:r>
                        <a:rPr lang="en-US" sz="1000" b="1" dirty="0">
                          <a:solidFill>
                            <a:schemeClr val="tx2"/>
                          </a:solidFill>
                        </a:rPr>
                        <a:t>Aria Automation Consumption</a:t>
                      </a:r>
                    </a:p>
                  </a:txBody>
                  <a:tcPr marL="91392" marR="91392" marT="45696" marB="45696">
                    <a:solidFill>
                      <a:schemeClr val="tx1">
                        <a:lumMod val="20000"/>
                        <a:lumOff val="80000"/>
                      </a:schemeClr>
                    </a:solidFill>
                  </a:tcPr>
                </a:tc>
                <a:extLst>
                  <a:ext uri="{0D108BD9-81ED-4DB2-BD59-A6C34878D82A}">
                    <a16:rowId xmlns:a16="http://schemas.microsoft.com/office/drawing/2014/main" val="1872458378"/>
                  </a:ext>
                </a:extLst>
              </a:tr>
              <a:tr h="254109">
                <a:tc>
                  <a:txBody>
                    <a:bodyPr/>
                    <a:lstStyle/>
                    <a:p>
                      <a:r>
                        <a:rPr lang="en-US" sz="900" b="0">
                          <a:solidFill>
                            <a:schemeClr val="tx2"/>
                          </a:solidFill>
                        </a:rPr>
                        <a:t>VMware Code Stream</a:t>
                      </a:r>
                    </a:p>
                  </a:txBody>
                  <a:tcPr marL="91392" marR="91392" marT="45696" marB="45696">
                    <a:solidFill>
                      <a:srgbClr val="CBDCF1"/>
                    </a:solidFill>
                  </a:tcPr>
                </a:tc>
                <a:tc>
                  <a:txBody>
                    <a:bodyPr/>
                    <a:lstStyle/>
                    <a:p>
                      <a:r>
                        <a:rPr lang="en-US" sz="1000" b="1" kern="1200" dirty="0">
                          <a:solidFill>
                            <a:schemeClr val="tx2"/>
                          </a:solidFill>
                          <a:latin typeface="+mn-lt"/>
                          <a:ea typeface="+mn-ea"/>
                          <a:cs typeface="+mn-cs"/>
                        </a:rPr>
                        <a:t>VMware Aria Automation Pipelines</a:t>
                      </a:r>
                    </a:p>
                  </a:txBody>
                  <a:tcPr marL="91392" marR="91392" marT="45696" marB="45696">
                    <a:solidFill>
                      <a:srgbClr val="CBDCF1"/>
                    </a:solidFill>
                  </a:tcPr>
                </a:tc>
                <a:extLst>
                  <a:ext uri="{0D108BD9-81ED-4DB2-BD59-A6C34878D82A}">
                    <a16:rowId xmlns:a16="http://schemas.microsoft.com/office/drawing/2014/main" val="1469711400"/>
                  </a:ext>
                </a:extLst>
              </a:tr>
              <a:tr h="254109">
                <a:tc>
                  <a:txBody>
                    <a:bodyPr/>
                    <a:lstStyle/>
                    <a:p>
                      <a:pPr marL="0" algn="l" defTabSz="914400" rtl="0" eaLnBrk="1" latinLnBrk="0" hangingPunct="1"/>
                      <a:r>
                        <a:rPr lang="en-US" sz="900" b="0" kern="1200">
                          <a:solidFill>
                            <a:schemeClr val="tx2"/>
                          </a:solidFill>
                          <a:latin typeface="+mn-lt"/>
                          <a:ea typeface="+mn-ea"/>
                          <a:cs typeface="+mn-cs"/>
                        </a:rPr>
                        <a:t>VMware Cloud Templates</a:t>
                      </a:r>
                    </a:p>
                  </a:txBody>
                  <a:tcPr marL="91392" marR="91392" marT="45696" marB="45696">
                    <a:solidFill>
                      <a:schemeClr val="tx1">
                        <a:lumMod val="20000"/>
                        <a:lumOff val="80000"/>
                      </a:schemeClr>
                    </a:solidFill>
                  </a:tcPr>
                </a:tc>
                <a:tc>
                  <a:txBody>
                    <a:bodyPr/>
                    <a:lstStyle/>
                    <a:p>
                      <a:pPr marL="0" algn="l" defTabSz="914400" rtl="0" eaLnBrk="1" latinLnBrk="0" hangingPunct="1"/>
                      <a:r>
                        <a:rPr lang="en-US" sz="1000" b="1" kern="1200" dirty="0">
                          <a:solidFill>
                            <a:schemeClr val="tx2"/>
                          </a:solidFill>
                          <a:latin typeface="+mn-lt"/>
                          <a:ea typeface="+mn-ea"/>
                          <a:cs typeface="+mn-cs"/>
                        </a:rPr>
                        <a:t>VMware Aria Automation Templates</a:t>
                      </a:r>
                    </a:p>
                  </a:txBody>
                  <a:tcPr marL="91392" marR="91392" marT="45696" marB="45696">
                    <a:solidFill>
                      <a:schemeClr val="tx1">
                        <a:lumMod val="20000"/>
                        <a:lumOff val="80000"/>
                      </a:schemeClr>
                    </a:solidFill>
                  </a:tcPr>
                </a:tc>
                <a:extLst>
                  <a:ext uri="{0D108BD9-81ED-4DB2-BD59-A6C34878D82A}">
                    <a16:rowId xmlns:a16="http://schemas.microsoft.com/office/drawing/2014/main" val="3423995363"/>
                  </a:ext>
                </a:extLst>
              </a:tr>
              <a:tr h="254109">
                <a:tc>
                  <a:txBody>
                    <a:bodyPr/>
                    <a:lstStyle/>
                    <a:p>
                      <a:r>
                        <a:rPr lang="en-US" sz="900" b="0">
                          <a:solidFill>
                            <a:schemeClr val="tx2"/>
                          </a:solidFill>
                        </a:rPr>
                        <a:t>vRealize Orchestrator</a:t>
                      </a:r>
                    </a:p>
                  </a:txBody>
                  <a:tcPr marL="91392" marR="91392" marT="45696" marB="45696">
                    <a:solidFill>
                      <a:srgbClr val="CBDCF1"/>
                    </a:solidFill>
                  </a:tcPr>
                </a:tc>
                <a:tc>
                  <a:txBody>
                    <a:bodyPr/>
                    <a:lstStyle/>
                    <a:p>
                      <a:r>
                        <a:rPr lang="en-US" sz="1000" b="1" kern="1200">
                          <a:solidFill>
                            <a:schemeClr val="tx2"/>
                          </a:solidFill>
                          <a:latin typeface="+mn-lt"/>
                          <a:ea typeface="+mn-ea"/>
                          <a:cs typeface="+mn-cs"/>
                        </a:rPr>
                        <a:t>VMware Aria Automation Orchestrator</a:t>
                      </a:r>
                    </a:p>
                  </a:txBody>
                  <a:tcPr marL="91392" marR="91392" marT="45696" marB="45696">
                    <a:solidFill>
                      <a:srgbClr val="CBDCF1"/>
                    </a:solidFill>
                  </a:tcPr>
                </a:tc>
                <a:extLst>
                  <a:ext uri="{0D108BD9-81ED-4DB2-BD59-A6C34878D82A}">
                    <a16:rowId xmlns:a16="http://schemas.microsoft.com/office/drawing/2014/main" val="452764065"/>
                  </a:ext>
                </a:extLst>
              </a:tr>
              <a:tr h="254109">
                <a:tc>
                  <a:txBody>
                    <a:bodyPr/>
                    <a:lstStyle/>
                    <a:p>
                      <a:r>
                        <a:rPr lang="en-US" sz="900" b="0">
                          <a:solidFill>
                            <a:schemeClr val="tx2"/>
                          </a:solidFill>
                        </a:rPr>
                        <a:t>vRealize Automation SaltStack Config</a:t>
                      </a:r>
                    </a:p>
                  </a:txBody>
                  <a:tcPr marL="91392" marR="91392" marT="45696" marB="45696">
                    <a:solidFill>
                      <a:schemeClr val="tx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000" b="1" kern="1200" dirty="0">
                          <a:solidFill>
                            <a:schemeClr val="tx2"/>
                          </a:solidFill>
                          <a:latin typeface="+mn-lt"/>
                          <a:ea typeface="+mn-ea"/>
                          <a:cs typeface="+mn-cs"/>
                        </a:rPr>
                        <a:t>VMware Aria Automation Config </a:t>
                      </a:r>
                    </a:p>
                  </a:txBody>
                  <a:tcPr marL="91392" marR="91392" marT="45696" marB="45696">
                    <a:solidFill>
                      <a:schemeClr val="tx1">
                        <a:lumMod val="20000"/>
                        <a:lumOff val="80000"/>
                      </a:schemeClr>
                    </a:solidFill>
                  </a:tcPr>
                </a:tc>
                <a:extLst>
                  <a:ext uri="{0D108BD9-81ED-4DB2-BD59-A6C34878D82A}">
                    <a16:rowId xmlns:a16="http://schemas.microsoft.com/office/drawing/2014/main" val="1876351359"/>
                  </a:ext>
                </a:extLst>
              </a:tr>
              <a:tr h="2541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tx2"/>
                          </a:solidFill>
                          <a:latin typeface="+mn-lt"/>
                          <a:ea typeface="+mn-ea"/>
                          <a:cs typeface="+mn-cs"/>
                        </a:rPr>
                        <a:t>vRealize Automation SaltStack SecOps</a:t>
                      </a:r>
                      <a:endParaRPr lang="en-US" sz="900">
                        <a:solidFill>
                          <a:schemeClr val="tx2"/>
                        </a:solidFill>
                      </a:endParaRPr>
                    </a:p>
                  </a:txBody>
                  <a:tcPr marL="91392" marR="91392" marT="45696" marB="45696">
                    <a:solidFill>
                      <a:srgbClr val="CBDC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2"/>
                          </a:solidFill>
                          <a:latin typeface="+mn-lt"/>
                          <a:ea typeface="+mn-ea"/>
                          <a:cs typeface="+mn-cs"/>
                        </a:rPr>
                        <a:t>VMware Aria Automation for Secure Hosts</a:t>
                      </a:r>
                    </a:p>
                  </a:txBody>
                  <a:tcPr marL="91392" marR="91392" marT="45696" marB="45696">
                    <a:solidFill>
                      <a:srgbClr val="CBDCF1"/>
                    </a:solidFill>
                  </a:tcPr>
                </a:tc>
                <a:extLst>
                  <a:ext uri="{0D108BD9-81ED-4DB2-BD59-A6C34878D82A}">
                    <a16:rowId xmlns:a16="http://schemas.microsoft.com/office/drawing/2014/main" val="411734215"/>
                  </a:ext>
                </a:extLst>
              </a:tr>
              <a:tr h="365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tx2"/>
                          </a:solidFill>
                          <a:latin typeface="+mn-lt"/>
                          <a:ea typeface="+mn-ea"/>
                          <a:cs typeface="+mn-cs"/>
                        </a:rPr>
                        <a:t>CloudHealth</a:t>
                      </a:r>
                      <a:r>
                        <a:rPr lang="en-US" sz="900" b="0">
                          <a:solidFill>
                            <a:schemeClr val="tx2"/>
                          </a:solidFill>
                        </a:rPr>
                        <a:t> Secure State</a:t>
                      </a:r>
                      <a:endParaRPr lang="en-US" sz="900">
                        <a:solidFill>
                          <a:schemeClr val="tx2"/>
                        </a:solidFill>
                      </a:endParaRPr>
                    </a:p>
                  </a:txBody>
                  <a:tcPr marL="91392" marR="91392" marT="45696" marB="45696">
                    <a:solidFill>
                      <a:schemeClr val="tx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2"/>
                          </a:solidFill>
                          <a:latin typeface="+mn-lt"/>
                          <a:ea typeface="+mn-ea"/>
                          <a:cs typeface="+mn-cs"/>
                        </a:rPr>
                        <a:t>VMware Aria Automation for Secure Clouds</a:t>
                      </a:r>
                    </a:p>
                  </a:txBody>
                  <a:tcPr marL="91392" marR="91392" marT="45696" marB="45696">
                    <a:solidFill>
                      <a:schemeClr val="tx1">
                        <a:lumMod val="20000"/>
                        <a:lumOff val="80000"/>
                      </a:schemeClr>
                    </a:solidFill>
                  </a:tcPr>
                </a:tc>
                <a:extLst>
                  <a:ext uri="{0D108BD9-81ED-4DB2-BD59-A6C34878D82A}">
                    <a16:rowId xmlns:a16="http://schemas.microsoft.com/office/drawing/2014/main" val="2661844620"/>
                  </a:ext>
                </a:extLst>
              </a:tr>
              <a:tr h="254109">
                <a:tc>
                  <a:txBody>
                    <a:bodyPr/>
                    <a:lstStyle/>
                    <a:p>
                      <a:r>
                        <a:rPr lang="en-US" sz="1000" b="1" dirty="0">
                          <a:solidFill>
                            <a:schemeClr val="tx2"/>
                          </a:solidFill>
                        </a:rPr>
                        <a:t>Operations</a:t>
                      </a:r>
                    </a:p>
                  </a:txBody>
                  <a:tcPr marL="91392" marR="91392" marT="45696" marB="45696">
                    <a:noFill/>
                  </a:tcPr>
                </a:tc>
                <a:tc>
                  <a:txBody>
                    <a:bodyPr/>
                    <a:lstStyle/>
                    <a:p>
                      <a:pPr lvl="0">
                        <a:buNone/>
                      </a:pPr>
                      <a:endParaRPr lang="en-US" sz="1000" b="1" kern="1200" dirty="0">
                        <a:solidFill>
                          <a:schemeClr val="tx2"/>
                        </a:solidFill>
                        <a:latin typeface="+mn-lt"/>
                        <a:ea typeface="+mn-ea"/>
                        <a:cs typeface="+mn-cs"/>
                      </a:endParaRPr>
                    </a:p>
                  </a:txBody>
                  <a:tcPr marL="91392" marR="91392" marT="45696" marB="45696">
                    <a:noFill/>
                  </a:tcPr>
                </a:tc>
                <a:extLst>
                  <a:ext uri="{0D108BD9-81ED-4DB2-BD59-A6C34878D82A}">
                    <a16:rowId xmlns:a16="http://schemas.microsoft.com/office/drawing/2014/main" val="2405030986"/>
                  </a:ext>
                </a:extLst>
              </a:tr>
              <a:tr h="254109">
                <a:tc>
                  <a:txBody>
                    <a:bodyPr/>
                    <a:lstStyle/>
                    <a:p>
                      <a:r>
                        <a:rPr lang="en-US" sz="900" b="0">
                          <a:solidFill>
                            <a:schemeClr val="tx2"/>
                          </a:solidFill>
                        </a:rPr>
                        <a:t>vRealize Operations / Cloud</a:t>
                      </a:r>
                    </a:p>
                  </a:txBody>
                  <a:tcPr marL="91392" marR="91392" marT="45696" marB="45696">
                    <a:solidFill>
                      <a:srgbClr val="CBDCF1"/>
                    </a:solidFill>
                  </a:tcPr>
                </a:tc>
                <a:tc>
                  <a:txBody>
                    <a:bodyPr/>
                    <a:lstStyle/>
                    <a:p>
                      <a:pPr lvl="0">
                        <a:buNone/>
                      </a:pPr>
                      <a:r>
                        <a:rPr lang="en-US" sz="1000" b="1" kern="1200" dirty="0">
                          <a:solidFill>
                            <a:schemeClr val="tx2"/>
                          </a:solidFill>
                          <a:latin typeface="+mn-lt"/>
                          <a:ea typeface="+mn-ea"/>
                          <a:cs typeface="+mn-cs"/>
                        </a:rPr>
                        <a:t>VMware Aria Operations</a:t>
                      </a:r>
                    </a:p>
                  </a:txBody>
                  <a:tcPr marL="91392" marR="91392" marT="45696" marB="45696">
                    <a:solidFill>
                      <a:srgbClr val="CBDCF1"/>
                    </a:solidFill>
                  </a:tcPr>
                </a:tc>
                <a:extLst>
                  <a:ext uri="{0D108BD9-81ED-4DB2-BD59-A6C34878D82A}">
                    <a16:rowId xmlns:a16="http://schemas.microsoft.com/office/drawing/2014/main" val="1367925592"/>
                  </a:ext>
                </a:extLst>
              </a:tr>
              <a:tr h="254109">
                <a:tc>
                  <a:txBody>
                    <a:bodyPr/>
                    <a:lstStyle/>
                    <a:p>
                      <a:r>
                        <a:rPr lang="en-US" sz="900" b="0">
                          <a:solidFill>
                            <a:schemeClr val="tx2"/>
                          </a:solidFill>
                        </a:rPr>
                        <a:t>vRealize Log Insight / Cloud</a:t>
                      </a:r>
                    </a:p>
                  </a:txBody>
                  <a:tcPr marL="91392" marR="91392" marT="45696" marB="45696">
                    <a:solidFill>
                      <a:schemeClr val="tx1">
                        <a:lumMod val="20000"/>
                        <a:lumOff val="80000"/>
                      </a:schemeClr>
                    </a:solidFill>
                  </a:tcPr>
                </a:tc>
                <a:tc>
                  <a:txBody>
                    <a:bodyPr/>
                    <a:lstStyle/>
                    <a:p>
                      <a:pPr lvl="0">
                        <a:buNone/>
                      </a:pPr>
                      <a:r>
                        <a:rPr lang="en-US" sz="1000" b="1" kern="1200" dirty="0">
                          <a:solidFill>
                            <a:schemeClr val="tx2"/>
                          </a:solidFill>
                          <a:latin typeface="+mn-lt"/>
                          <a:ea typeface="+mn-ea"/>
                          <a:cs typeface="+mn-cs"/>
                        </a:rPr>
                        <a:t>VMware Aria Operations for Logs</a:t>
                      </a:r>
                    </a:p>
                  </a:txBody>
                  <a:tcPr marL="91392" marR="91392" marT="45696" marB="45696">
                    <a:solidFill>
                      <a:schemeClr val="tx1">
                        <a:lumMod val="20000"/>
                        <a:lumOff val="80000"/>
                      </a:schemeClr>
                    </a:solidFill>
                  </a:tcPr>
                </a:tc>
                <a:extLst>
                  <a:ext uri="{0D108BD9-81ED-4DB2-BD59-A6C34878D82A}">
                    <a16:rowId xmlns:a16="http://schemas.microsoft.com/office/drawing/2014/main" val="2554325883"/>
                  </a:ext>
                </a:extLst>
              </a:tr>
              <a:tr h="254109">
                <a:tc>
                  <a:txBody>
                    <a:bodyPr/>
                    <a:lstStyle/>
                    <a:p>
                      <a:r>
                        <a:rPr lang="en-US" sz="900" b="0">
                          <a:solidFill>
                            <a:schemeClr val="tx2"/>
                          </a:solidFill>
                        </a:rPr>
                        <a:t>vRealize Network Insight / Cloud</a:t>
                      </a:r>
                    </a:p>
                  </a:txBody>
                  <a:tcPr marL="91392" marR="91392" marT="45696" marB="45696">
                    <a:solidFill>
                      <a:srgbClr val="CBDCF1"/>
                    </a:solidFill>
                  </a:tcPr>
                </a:tc>
                <a:tc>
                  <a:txBody>
                    <a:bodyPr/>
                    <a:lstStyle/>
                    <a:p>
                      <a:pPr lvl="0">
                        <a:buNone/>
                      </a:pPr>
                      <a:r>
                        <a:rPr lang="en-US" sz="1000" b="1" kern="1200" dirty="0">
                          <a:solidFill>
                            <a:schemeClr val="tx2"/>
                          </a:solidFill>
                          <a:latin typeface="+mn-lt"/>
                          <a:ea typeface="+mn-ea"/>
                          <a:cs typeface="+mn-cs"/>
                        </a:rPr>
                        <a:t>VMware Aria Operations for Networks</a:t>
                      </a:r>
                    </a:p>
                  </a:txBody>
                  <a:tcPr marL="91392" marR="91392" marT="45696" marB="45696">
                    <a:solidFill>
                      <a:srgbClr val="CBDCF1"/>
                    </a:solidFill>
                  </a:tcPr>
                </a:tc>
                <a:extLst>
                  <a:ext uri="{0D108BD9-81ED-4DB2-BD59-A6C34878D82A}">
                    <a16:rowId xmlns:a16="http://schemas.microsoft.com/office/drawing/2014/main" val="3833942878"/>
                  </a:ext>
                </a:extLst>
              </a:tr>
              <a:tr h="254109">
                <a:tc>
                  <a:txBody>
                    <a:bodyPr/>
                    <a:lstStyle/>
                    <a:p>
                      <a:pPr lvl="0">
                        <a:buNone/>
                      </a:pPr>
                      <a:r>
                        <a:rPr lang="en-US" sz="900" b="0">
                          <a:solidFill>
                            <a:schemeClr val="tx2"/>
                          </a:solidFill>
                        </a:rPr>
                        <a:t>Tanzu Observability by Wavefront</a:t>
                      </a:r>
                      <a:endParaRPr lang="en-US" sz="1800">
                        <a:solidFill>
                          <a:schemeClr val="tx2"/>
                        </a:solidFill>
                      </a:endParaRPr>
                    </a:p>
                  </a:txBody>
                  <a:tcPr marL="91392" marR="91392" marT="45696" marB="45696">
                    <a:solidFill>
                      <a:schemeClr val="tx1">
                        <a:lumMod val="20000"/>
                        <a:lumOff val="80000"/>
                      </a:schemeClr>
                    </a:solidFill>
                  </a:tcPr>
                </a:tc>
                <a:tc>
                  <a:txBody>
                    <a:bodyPr/>
                    <a:lstStyle/>
                    <a:p>
                      <a:pPr lvl="0">
                        <a:buNone/>
                      </a:pPr>
                      <a:r>
                        <a:rPr lang="en-US" sz="1000" b="1" kern="1200" dirty="0">
                          <a:solidFill>
                            <a:schemeClr val="tx2"/>
                          </a:solidFill>
                          <a:latin typeface="+mn-lt"/>
                          <a:ea typeface="+mn-ea"/>
                          <a:cs typeface="+mn-cs"/>
                        </a:rPr>
                        <a:t>VMware Aria Operations for Applications</a:t>
                      </a:r>
                    </a:p>
                  </a:txBody>
                  <a:tcPr marL="91392" marR="91392" marT="45696" marB="45696">
                    <a:solidFill>
                      <a:schemeClr val="tx1">
                        <a:lumMod val="20000"/>
                        <a:lumOff val="80000"/>
                      </a:schemeClr>
                    </a:solidFill>
                  </a:tcPr>
                </a:tc>
                <a:extLst>
                  <a:ext uri="{0D108BD9-81ED-4DB2-BD59-A6C34878D82A}">
                    <a16:rowId xmlns:a16="http://schemas.microsoft.com/office/drawing/2014/main" val="2102392012"/>
                  </a:ext>
                </a:extLst>
              </a:tr>
              <a:tr h="254109">
                <a:tc>
                  <a:txBody>
                    <a:bodyPr/>
                    <a:lstStyle/>
                    <a:p>
                      <a:r>
                        <a:rPr lang="en-US" sz="900" b="0">
                          <a:solidFill>
                            <a:schemeClr val="tx2"/>
                          </a:solidFill>
                        </a:rPr>
                        <a:t>vRealize True Visibility Suite</a:t>
                      </a:r>
                    </a:p>
                  </a:txBody>
                  <a:tcPr marL="91392" marR="91392" marT="45696" marB="45696">
                    <a:solidFill>
                      <a:srgbClr val="CBDCF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2"/>
                          </a:solidFill>
                          <a:latin typeface="+mn-lt"/>
                          <a:ea typeface="+mn-ea"/>
                          <a:cs typeface="+mn-cs"/>
                        </a:rPr>
                        <a:t>VMware Aria Operations for Integrations</a:t>
                      </a:r>
                    </a:p>
                  </a:txBody>
                  <a:tcPr marL="91392" marR="91392" marT="45696" marB="45696">
                    <a:solidFill>
                      <a:srgbClr val="CBDCF1"/>
                    </a:solidFill>
                  </a:tcPr>
                </a:tc>
                <a:extLst>
                  <a:ext uri="{0D108BD9-81ED-4DB2-BD59-A6C34878D82A}">
                    <a16:rowId xmlns:a16="http://schemas.microsoft.com/office/drawing/2014/main" val="401123451"/>
                  </a:ext>
                </a:extLst>
              </a:tr>
              <a:tr h="254109">
                <a:tc>
                  <a:txBody>
                    <a:bodyPr/>
                    <a:lstStyle/>
                    <a:p>
                      <a:pPr marL="0" lvl="0" algn="l" defTabSz="914400" rtl="0" eaLnBrk="1" latinLnBrk="0" hangingPunct="1">
                        <a:buNone/>
                      </a:pPr>
                      <a:r>
                        <a:rPr lang="en-US" sz="1000" b="1" kern="1200" dirty="0">
                          <a:solidFill>
                            <a:schemeClr val="tx2"/>
                          </a:solidFill>
                          <a:latin typeface="+mn-lt"/>
                          <a:ea typeface="+mn-ea"/>
                          <a:cs typeface="+mn-cs"/>
                        </a:rPr>
                        <a:t>Cost</a:t>
                      </a:r>
                    </a:p>
                  </a:txBody>
                  <a:tcPr marL="91392" marR="91392" marT="45696" marB="45696">
                    <a:solidFill>
                      <a:schemeClr val="bg1"/>
                    </a:solidFill>
                  </a:tcPr>
                </a:tc>
                <a:tc>
                  <a:txBody>
                    <a:bodyPr/>
                    <a:lstStyle/>
                    <a:p>
                      <a:pPr lvl="0">
                        <a:buNone/>
                      </a:pPr>
                      <a:endParaRPr lang="en-US" sz="1000" b="1" kern="1200" dirty="0">
                        <a:solidFill>
                          <a:schemeClr val="tx2"/>
                        </a:solidFill>
                        <a:latin typeface="+mn-lt"/>
                        <a:ea typeface="+mn-ea"/>
                        <a:cs typeface="+mn-cs"/>
                      </a:endParaRPr>
                    </a:p>
                  </a:txBody>
                  <a:tcPr marL="91392" marR="91392" marT="45696" marB="45696">
                    <a:solidFill>
                      <a:schemeClr val="bg1"/>
                    </a:solidFill>
                  </a:tcPr>
                </a:tc>
                <a:extLst>
                  <a:ext uri="{0D108BD9-81ED-4DB2-BD59-A6C34878D82A}">
                    <a16:rowId xmlns:a16="http://schemas.microsoft.com/office/drawing/2014/main" val="449470777"/>
                  </a:ext>
                </a:extLst>
              </a:tr>
              <a:tr h="365641">
                <a:tc>
                  <a:txBody>
                    <a:bodyPr/>
                    <a:lstStyle/>
                    <a:p>
                      <a:pPr lvl="0">
                        <a:buNone/>
                      </a:pPr>
                      <a:r>
                        <a:rPr lang="en-US" sz="900" b="0">
                          <a:solidFill>
                            <a:schemeClr val="tx2"/>
                          </a:solidFill>
                        </a:rPr>
                        <a:t>CloudHealth</a:t>
                      </a:r>
                    </a:p>
                  </a:txBody>
                  <a:tcPr marL="91392" marR="91392" marT="45696" marB="45696">
                    <a:solidFill>
                      <a:schemeClr val="tx1">
                        <a:lumMod val="20000"/>
                        <a:lumOff val="80000"/>
                      </a:schemeClr>
                    </a:solidFill>
                  </a:tcPr>
                </a:tc>
                <a:tc>
                  <a:txBody>
                    <a:bodyPr/>
                    <a:lstStyle/>
                    <a:p>
                      <a:pPr lvl="0">
                        <a:buNone/>
                      </a:pPr>
                      <a:r>
                        <a:rPr lang="en-US" sz="1000" b="1" kern="1200" dirty="0">
                          <a:solidFill>
                            <a:schemeClr val="tx2"/>
                          </a:solidFill>
                          <a:latin typeface="+mn-lt"/>
                          <a:ea typeface="+mn-ea"/>
                          <a:cs typeface="+mn-cs"/>
                        </a:rPr>
                        <a:t>VMware Aria Cost powered by </a:t>
                      </a:r>
                      <a:r>
                        <a:rPr lang="en-US" sz="1000" b="1" kern="1200" dirty="0" err="1">
                          <a:solidFill>
                            <a:schemeClr val="tx2"/>
                          </a:solidFill>
                          <a:latin typeface="+mn-lt"/>
                          <a:ea typeface="+mn-ea"/>
                          <a:cs typeface="+mn-cs"/>
                        </a:rPr>
                        <a:t>CloudHealth</a:t>
                      </a:r>
                      <a:endParaRPr lang="en-US" sz="2000" b="1" dirty="0">
                        <a:solidFill>
                          <a:schemeClr val="tx2"/>
                        </a:solidFill>
                      </a:endParaRPr>
                    </a:p>
                  </a:txBody>
                  <a:tcPr marL="91392" marR="91392" marT="45696" marB="45696">
                    <a:solidFill>
                      <a:schemeClr val="tx1">
                        <a:lumMod val="20000"/>
                        <a:lumOff val="80000"/>
                      </a:schemeClr>
                    </a:solidFill>
                  </a:tcPr>
                </a:tc>
                <a:extLst>
                  <a:ext uri="{0D108BD9-81ED-4DB2-BD59-A6C34878D82A}">
                    <a16:rowId xmlns:a16="http://schemas.microsoft.com/office/drawing/2014/main" val="959646001"/>
                  </a:ext>
                </a:extLst>
              </a:tr>
            </a:tbl>
          </a:graphicData>
        </a:graphic>
      </p:graphicFrame>
      <p:sp>
        <p:nvSpPr>
          <p:cNvPr id="3" name="Title 2">
            <a:extLst>
              <a:ext uri="{FF2B5EF4-FFF2-40B4-BE49-F238E27FC236}">
                <a16:creationId xmlns:a16="http://schemas.microsoft.com/office/drawing/2014/main" id="{C238A561-4B88-2AD2-4783-3013A303E3B2}"/>
              </a:ext>
            </a:extLst>
          </p:cNvPr>
          <p:cNvSpPr>
            <a:spLocks noGrp="1"/>
          </p:cNvSpPr>
          <p:nvPr>
            <p:ph type="title"/>
          </p:nvPr>
        </p:nvSpPr>
        <p:spPr/>
        <p:txBody>
          <a:bodyPr/>
          <a:lstStyle/>
          <a:p>
            <a:r>
              <a:rPr lang="en-US" dirty="0"/>
              <a:t>Cloud Management New Family Brand: Aria</a:t>
            </a:r>
          </a:p>
        </p:txBody>
      </p:sp>
      <p:sp>
        <p:nvSpPr>
          <p:cNvPr id="7" name="Subtitle 6">
            <a:extLst>
              <a:ext uri="{FF2B5EF4-FFF2-40B4-BE49-F238E27FC236}">
                <a16:creationId xmlns:a16="http://schemas.microsoft.com/office/drawing/2014/main" id="{E7A97DEB-C229-CD13-B349-0D1AFA4A904A}"/>
              </a:ext>
            </a:extLst>
          </p:cNvPr>
          <p:cNvSpPr>
            <a:spLocks noGrp="1"/>
          </p:cNvSpPr>
          <p:nvPr>
            <p:ph type="subTitle" idx="10"/>
          </p:nvPr>
        </p:nvSpPr>
        <p:spPr/>
        <p:txBody>
          <a:bodyPr/>
          <a:lstStyle/>
          <a:p>
            <a:endParaRPr lang="en-US"/>
          </a:p>
        </p:txBody>
      </p:sp>
      <p:graphicFrame>
        <p:nvGraphicFramePr>
          <p:cNvPr id="11" name="Table 4">
            <a:extLst>
              <a:ext uri="{FF2B5EF4-FFF2-40B4-BE49-F238E27FC236}">
                <a16:creationId xmlns:a16="http://schemas.microsoft.com/office/drawing/2014/main" id="{92C46C23-6332-9796-9EC9-B56FF7087368}"/>
              </a:ext>
            </a:extLst>
          </p:cNvPr>
          <p:cNvGraphicFramePr>
            <a:graphicFrameLocks noGrp="1"/>
          </p:cNvGraphicFramePr>
          <p:nvPr>
            <p:extLst>
              <p:ext uri="{D42A27DB-BD31-4B8C-83A1-F6EECF244321}">
                <p14:modId xmlns:p14="http://schemas.microsoft.com/office/powerpoint/2010/main" val="3270494261"/>
              </p:ext>
            </p:extLst>
          </p:nvPr>
        </p:nvGraphicFramePr>
        <p:xfrm>
          <a:off x="6094412" y="1093607"/>
          <a:ext cx="5759907" cy="4670786"/>
        </p:xfrm>
        <a:graphic>
          <a:graphicData uri="http://schemas.openxmlformats.org/drawingml/2006/table">
            <a:tbl>
              <a:tblPr firstRow="1" bandRow="1">
                <a:tableStyleId>{5C22544A-7EE6-4342-B048-85BDC9FD1C3A}</a:tableStyleId>
              </a:tblPr>
              <a:tblGrid>
                <a:gridCol w="2304607">
                  <a:extLst>
                    <a:ext uri="{9D8B030D-6E8A-4147-A177-3AD203B41FA5}">
                      <a16:colId xmlns:a16="http://schemas.microsoft.com/office/drawing/2014/main" val="713887974"/>
                    </a:ext>
                  </a:extLst>
                </a:gridCol>
                <a:gridCol w="3455300">
                  <a:extLst>
                    <a:ext uri="{9D8B030D-6E8A-4147-A177-3AD203B41FA5}">
                      <a16:colId xmlns:a16="http://schemas.microsoft.com/office/drawing/2014/main" val="3831573210"/>
                    </a:ext>
                  </a:extLst>
                </a:gridCol>
              </a:tblGrid>
              <a:tr h="253839">
                <a:tc>
                  <a:txBody>
                    <a:bodyPr/>
                    <a:lstStyle/>
                    <a:p>
                      <a:pPr lvl="0">
                        <a:buNone/>
                      </a:pPr>
                      <a:r>
                        <a:rPr lang="en-US" sz="1000"/>
                        <a:t>Old Name</a:t>
                      </a:r>
                      <a:endParaRPr lang="en-US" sz="1000" b="1" kern="1200">
                        <a:solidFill>
                          <a:schemeClr val="lt1"/>
                        </a:solidFill>
                        <a:latin typeface="+mn-lt"/>
                        <a:ea typeface="+mn-ea"/>
                        <a:cs typeface="+mn-cs"/>
                      </a:endParaRPr>
                    </a:p>
                  </a:txBody>
                  <a:tcPr marL="91392" marR="91392" marT="45696" marB="45696">
                    <a:solidFill>
                      <a:schemeClr val="accent1"/>
                    </a:solidFill>
                  </a:tcPr>
                </a:tc>
                <a:tc>
                  <a:txBody>
                    <a:bodyPr/>
                    <a:lstStyle/>
                    <a:p>
                      <a:pPr marL="0" marR="0" lvl="0" indent="0" algn="l" rtl="0">
                        <a:lnSpc>
                          <a:spcPct val="100000"/>
                        </a:lnSpc>
                        <a:spcBef>
                          <a:spcPts val="0"/>
                        </a:spcBef>
                        <a:spcAft>
                          <a:spcPts val="0"/>
                        </a:spcAft>
                        <a:buClrTx/>
                        <a:buSzTx/>
                        <a:buFontTx/>
                        <a:buNone/>
                      </a:pPr>
                      <a:r>
                        <a:rPr lang="en-US" sz="1000"/>
                        <a:t>New Name</a:t>
                      </a:r>
                    </a:p>
                  </a:txBody>
                  <a:tcPr marL="91392" marR="91392" marT="45696" marB="45696">
                    <a:solidFill>
                      <a:schemeClr val="accent1"/>
                    </a:solidFill>
                  </a:tcPr>
                </a:tc>
                <a:extLst>
                  <a:ext uri="{0D108BD9-81ED-4DB2-BD59-A6C34878D82A}">
                    <a16:rowId xmlns:a16="http://schemas.microsoft.com/office/drawing/2014/main" val="1758308099"/>
                  </a:ext>
                </a:extLst>
              </a:tr>
              <a:tr h="253839">
                <a:tc>
                  <a:txBody>
                    <a:bodyPr/>
                    <a:lstStyle/>
                    <a:p>
                      <a:r>
                        <a:rPr lang="en-US" sz="1000" b="1">
                          <a:solidFill>
                            <a:schemeClr val="tx2"/>
                          </a:solidFill>
                        </a:rPr>
                        <a:t>Suites</a:t>
                      </a:r>
                    </a:p>
                  </a:txBody>
                  <a:tcPr marL="91392" marR="91392" marT="45696" marB="45696">
                    <a:solidFill>
                      <a:schemeClr val="bg1"/>
                    </a:solidFill>
                  </a:tcPr>
                </a:tc>
                <a:tc>
                  <a:txBody>
                    <a:bodyPr/>
                    <a:lstStyle/>
                    <a:p>
                      <a:endParaRPr lang="en-US" sz="1000" b="1" kern="1200" dirty="0">
                        <a:solidFill>
                          <a:srgbClr val="000000"/>
                        </a:solidFill>
                        <a:latin typeface="+mn-lt"/>
                        <a:ea typeface="+mn-ea"/>
                        <a:cs typeface="+mn-cs"/>
                      </a:endParaRPr>
                    </a:p>
                  </a:txBody>
                  <a:tcPr marL="91392" marR="91392" marT="45696" marB="45696">
                    <a:solidFill>
                      <a:schemeClr val="bg1"/>
                    </a:solidFill>
                  </a:tcPr>
                </a:tc>
                <a:extLst>
                  <a:ext uri="{0D108BD9-81ED-4DB2-BD59-A6C34878D82A}">
                    <a16:rowId xmlns:a16="http://schemas.microsoft.com/office/drawing/2014/main" val="3198894506"/>
                  </a:ext>
                </a:extLst>
              </a:tr>
              <a:tr h="253839">
                <a:tc>
                  <a:txBody>
                    <a:bodyPr/>
                    <a:lstStyle/>
                    <a:p>
                      <a:r>
                        <a:rPr lang="en-US" sz="900" b="0" dirty="0">
                          <a:solidFill>
                            <a:schemeClr val="tx2"/>
                          </a:solidFill>
                        </a:rPr>
                        <a:t>vRealize Cloud Universal</a:t>
                      </a:r>
                    </a:p>
                  </a:txBody>
                  <a:tcPr marL="91392" marR="91392" marT="45696" marB="45696">
                    <a:solidFill>
                      <a:schemeClr val="tx1">
                        <a:lumMod val="20000"/>
                        <a:lumOff val="80000"/>
                      </a:schemeClr>
                    </a:solidFill>
                  </a:tcPr>
                </a:tc>
                <a:tc>
                  <a:txBody>
                    <a:bodyPr/>
                    <a:lstStyle/>
                    <a:p>
                      <a:r>
                        <a:rPr lang="en-US" sz="1000" b="1" kern="1200" dirty="0">
                          <a:solidFill>
                            <a:srgbClr val="000000"/>
                          </a:solidFill>
                          <a:latin typeface="+mn-lt"/>
                          <a:ea typeface="+mn-ea"/>
                          <a:cs typeface="+mn-cs"/>
                        </a:rPr>
                        <a:t>VMware Aria Universal Suite</a:t>
                      </a:r>
                    </a:p>
                  </a:txBody>
                  <a:tcPr marL="91392" marR="91392" marT="45696" marB="45696">
                    <a:solidFill>
                      <a:schemeClr val="tx1">
                        <a:lumMod val="20000"/>
                        <a:lumOff val="80000"/>
                      </a:schemeClr>
                    </a:solidFill>
                  </a:tcPr>
                </a:tc>
                <a:extLst>
                  <a:ext uri="{0D108BD9-81ED-4DB2-BD59-A6C34878D82A}">
                    <a16:rowId xmlns:a16="http://schemas.microsoft.com/office/drawing/2014/main" val="2689321516"/>
                  </a:ext>
                </a:extLst>
              </a:tr>
              <a:tr h="253839">
                <a:tc>
                  <a:txBody>
                    <a:bodyPr/>
                    <a:lstStyle/>
                    <a:p>
                      <a:pPr lvl="0">
                        <a:buNone/>
                      </a:pPr>
                      <a:r>
                        <a:rPr lang="en-US" sz="900" b="0" dirty="0">
                          <a:solidFill>
                            <a:schemeClr val="tx2"/>
                          </a:solidFill>
                        </a:rPr>
                        <a:t>vRealize Suite</a:t>
                      </a:r>
                      <a:endParaRPr lang="en-US" sz="1800" dirty="0">
                        <a:solidFill>
                          <a:schemeClr val="tx2"/>
                        </a:solidFill>
                      </a:endParaRPr>
                    </a:p>
                  </a:txBody>
                  <a:tcPr marL="91392" marR="91392" marT="45696" marB="45696"/>
                </a:tc>
                <a:tc>
                  <a:txBody>
                    <a:bodyPr/>
                    <a:lstStyle/>
                    <a:p>
                      <a:pPr marL="0" marR="0" lvl="0" indent="0" algn="l">
                        <a:lnSpc>
                          <a:spcPct val="100000"/>
                        </a:lnSpc>
                        <a:spcBef>
                          <a:spcPts val="0"/>
                        </a:spcBef>
                        <a:spcAft>
                          <a:spcPts val="0"/>
                        </a:spcAft>
                        <a:buNone/>
                      </a:pPr>
                      <a:r>
                        <a:rPr lang="en-US" sz="1000" b="1" kern="1200" dirty="0">
                          <a:solidFill>
                            <a:srgbClr val="000000"/>
                          </a:solidFill>
                          <a:latin typeface="+mn-lt"/>
                          <a:ea typeface="+mn-ea"/>
                          <a:cs typeface="+mn-cs"/>
                        </a:rPr>
                        <a:t>VMware Aria Suite</a:t>
                      </a:r>
                    </a:p>
                  </a:txBody>
                  <a:tcPr marL="91392" marR="91392" marT="45696" marB="45696"/>
                </a:tc>
                <a:extLst>
                  <a:ext uri="{0D108BD9-81ED-4DB2-BD59-A6C34878D82A}">
                    <a16:rowId xmlns:a16="http://schemas.microsoft.com/office/drawing/2014/main" val="2516364871"/>
                  </a:ext>
                </a:extLst>
              </a:tr>
              <a:tr h="253839">
                <a:tc>
                  <a:txBody>
                    <a:bodyPr/>
                    <a:lstStyle/>
                    <a:p>
                      <a:pPr lvl="0">
                        <a:buNone/>
                      </a:pPr>
                      <a:r>
                        <a:rPr lang="en-US" sz="900" b="0" dirty="0" err="1">
                          <a:solidFill>
                            <a:schemeClr val="tx2"/>
                          </a:solidFill>
                        </a:rPr>
                        <a:t>vCloud</a:t>
                      </a:r>
                      <a:r>
                        <a:rPr lang="en-US" sz="900" b="0" dirty="0">
                          <a:solidFill>
                            <a:schemeClr val="tx2"/>
                          </a:solidFill>
                        </a:rPr>
                        <a:t> Suite</a:t>
                      </a:r>
                    </a:p>
                  </a:txBody>
                  <a:tcPr marL="91392" marR="91392" marT="45696" marB="45696">
                    <a:solidFill>
                      <a:schemeClr val="tx1">
                        <a:lumMod val="20000"/>
                        <a:lumOff val="80000"/>
                      </a:schemeClr>
                    </a:solidFill>
                  </a:tcPr>
                </a:tc>
                <a:tc>
                  <a:txBody>
                    <a:bodyPr/>
                    <a:lstStyle/>
                    <a:p>
                      <a:pPr lvl="0">
                        <a:buNone/>
                      </a:pPr>
                      <a:r>
                        <a:rPr lang="en-US" sz="1000" b="1" kern="1200" dirty="0">
                          <a:solidFill>
                            <a:srgbClr val="000000"/>
                          </a:solidFill>
                          <a:latin typeface="+mn-lt"/>
                          <a:ea typeface="+mn-ea"/>
                          <a:cs typeface="+mn-cs"/>
                        </a:rPr>
                        <a:t>VMware </a:t>
                      </a:r>
                      <a:r>
                        <a:rPr lang="en-US" sz="1000" b="1" kern="1200" dirty="0" err="1">
                          <a:solidFill>
                            <a:srgbClr val="000000"/>
                          </a:solidFill>
                          <a:latin typeface="+mn-lt"/>
                          <a:ea typeface="+mn-ea"/>
                          <a:cs typeface="+mn-cs"/>
                        </a:rPr>
                        <a:t>vCloud</a:t>
                      </a:r>
                      <a:r>
                        <a:rPr lang="en-US" sz="1000" b="1" kern="1200" dirty="0">
                          <a:solidFill>
                            <a:srgbClr val="000000"/>
                          </a:solidFill>
                          <a:latin typeface="+mn-lt"/>
                          <a:ea typeface="+mn-ea"/>
                          <a:cs typeface="+mn-cs"/>
                        </a:rPr>
                        <a:t> Suite</a:t>
                      </a:r>
                    </a:p>
                  </a:txBody>
                  <a:tcPr marL="91392" marR="91392" marT="45696" marB="45696">
                    <a:solidFill>
                      <a:schemeClr val="tx1">
                        <a:lumMod val="20000"/>
                        <a:lumOff val="80000"/>
                      </a:schemeClr>
                    </a:solidFill>
                  </a:tcPr>
                </a:tc>
                <a:extLst>
                  <a:ext uri="{0D108BD9-81ED-4DB2-BD59-A6C34878D82A}">
                    <a16:rowId xmlns:a16="http://schemas.microsoft.com/office/drawing/2014/main" val="2178811399"/>
                  </a:ext>
                </a:extLst>
              </a:tr>
              <a:tr h="253839">
                <a:tc>
                  <a:txBody>
                    <a:bodyPr/>
                    <a:lstStyle/>
                    <a:p>
                      <a:pPr lvl="0">
                        <a:buNone/>
                      </a:pPr>
                      <a:r>
                        <a:rPr lang="en-US" sz="900" b="0" dirty="0" err="1">
                          <a:solidFill>
                            <a:schemeClr val="tx2"/>
                          </a:solidFill>
                        </a:rPr>
                        <a:t>CloudHealth</a:t>
                      </a:r>
                      <a:r>
                        <a:rPr lang="en-US" sz="900" b="0" dirty="0">
                          <a:solidFill>
                            <a:schemeClr val="tx2"/>
                          </a:solidFill>
                        </a:rPr>
                        <a:t> by VMware Suite</a:t>
                      </a:r>
                    </a:p>
                  </a:txBody>
                  <a:tcPr marL="91392" marR="91392" marT="45696" marB="45696"/>
                </a:tc>
                <a:tc>
                  <a:txBody>
                    <a:bodyPr/>
                    <a:lstStyle/>
                    <a:p>
                      <a:pPr lvl="0">
                        <a:buNone/>
                      </a:pPr>
                      <a:r>
                        <a:rPr lang="en-US" sz="1000" b="1" kern="1200" dirty="0">
                          <a:solidFill>
                            <a:srgbClr val="000000"/>
                          </a:solidFill>
                          <a:latin typeface="+mn-lt"/>
                          <a:ea typeface="+mn-ea"/>
                          <a:cs typeface="+mn-cs"/>
                        </a:rPr>
                        <a:t>Discontinued Name</a:t>
                      </a:r>
                    </a:p>
                  </a:txBody>
                  <a:tcPr marL="91392" marR="91392" marT="45696" marB="45696"/>
                </a:tc>
                <a:extLst>
                  <a:ext uri="{0D108BD9-81ED-4DB2-BD59-A6C34878D82A}">
                    <a16:rowId xmlns:a16="http://schemas.microsoft.com/office/drawing/2014/main" val="3385756771"/>
                  </a:ext>
                </a:extLst>
              </a:tr>
              <a:tr h="253839">
                <a:tc>
                  <a:txBody>
                    <a:bodyPr/>
                    <a:lstStyle/>
                    <a:p>
                      <a:r>
                        <a:rPr lang="en-US" sz="900" b="0" dirty="0" err="1">
                          <a:solidFill>
                            <a:schemeClr val="tx2"/>
                          </a:solidFill>
                        </a:rPr>
                        <a:t>CloudHealth</a:t>
                      </a:r>
                      <a:r>
                        <a:rPr lang="en-US" sz="900" b="0" dirty="0">
                          <a:solidFill>
                            <a:schemeClr val="tx2"/>
                          </a:solidFill>
                        </a:rPr>
                        <a:t> Partner Platform</a:t>
                      </a:r>
                    </a:p>
                  </a:txBody>
                  <a:tcPr marL="91392" marR="91392" marT="45696" marB="45696">
                    <a:solidFill>
                      <a:schemeClr val="tx1">
                        <a:lumMod val="20000"/>
                        <a:lumOff val="80000"/>
                      </a:schemeClr>
                    </a:solidFill>
                  </a:tcPr>
                </a:tc>
                <a:tc>
                  <a:txBody>
                    <a:bodyPr/>
                    <a:lstStyle/>
                    <a:p>
                      <a:r>
                        <a:rPr lang="en-US" sz="1000" b="1" dirty="0">
                          <a:solidFill>
                            <a:srgbClr val="000000"/>
                          </a:solidFill>
                        </a:rPr>
                        <a:t>Discontinued - see Aria Cost powered by CH</a:t>
                      </a:r>
                    </a:p>
                  </a:txBody>
                  <a:tcPr marL="91392" marR="91392" marT="45696" marB="45696">
                    <a:solidFill>
                      <a:schemeClr val="tx1">
                        <a:lumMod val="20000"/>
                        <a:lumOff val="80000"/>
                      </a:schemeClr>
                    </a:solidFill>
                  </a:tcPr>
                </a:tc>
                <a:extLst>
                  <a:ext uri="{0D108BD9-81ED-4DB2-BD59-A6C34878D82A}">
                    <a16:rowId xmlns:a16="http://schemas.microsoft.com/office/drawing/2014/main" val="3537797453"/>
                  </a:ext>
                </a:extLst>
              </a:tr>
              <a:tr h="253839">
                <a:tc>
                  <a:txBody>
                    <a:bodyPr/>
                    <a:lstStyle/>
                    <a:p>
                      <a:r>
                        <a:rPr lang="en-US" sz="1000" b="1">
                          <a:solidFill>
                            <a:schemeClr val="tx2"/>
                          </a:solidFill>
                        </a:rPr>
                        <a:t>Platform &amp; Cross-Cloud Services</a:t>
                      </a:r>
                    </a:p>
                  </a:txBody>
                  <a:tcPr marL="91392" marR="91392" marT="45696" marB="45696">
                    <a:solidFill>
                      <a:schemeClr val="bg1"/>
                    </a:solidFill>
                  </a:tcPr>
                </a:tc>
                <a:tc>
                  <a:txBody>
                    <a:bodyPr/>
                    <a:lstStyle/>
                    <a:p>
                      <a:endParaRPr lang="en-US" sz="1000" b="1" dirty="0">
                        <a:solidFill>
                          <a:srgbClr val="000000"/>
                        </a:solidFill>
                      </a:endParaRPr>
                    </a:p>
                  </a:txBody>
                  <a:tcPr marL="91392" marR="91392" marT="45696" marB="45696">
                    <a:solidFill>
                      <a:schemeClr val="bg1"/>
                    </a:solidFill>
                  </a:tcPr>
                </a:tc>
                <a:extLst>
                  <a:ext uri="{0D108BD9-81ED-4DB2-BD59-A6C34878D82A}">
                    <a16:rowId xmlns:a16="http://schemas.microsoft.com/office/drawing/2014/main" val="1853376592"/>
                  </a:ext>
                </a:extLst>
              </a:tr>
              <a:tr h="253839">
                <a:tc>
                  <a:txBody>
                    <a:bodyPr/>
                    <a:lstStyle/>
                    <a:p>
                      <a:pPr lvl="0">
                        <a:buNone/>
                      </a:pPr>
                      <a:r>
                        <a:rPr lang="en-US" sz="900" b="0" dirty="0">
                          <a:solidFill>
                            <a:schemeClr val="tx2"/>
                          </a:solidFill>
                        </a:rPr>
                        <a:t>Project Ensemble</a:t>
                      </a:r>
                    </a:p>
                  </a:txBody>
                  <a:tcPr marL="91392" marR="91392" marT="45696" marB="45696">
                    <a:solidFill>
                      <a:schemeClr val="tx1">
                        <a:lumMod val="20000"/>
                        <a:lumOff val="80000"/>
                      </a:schemeClr>
                    </a:solidFill>
                  </a:tcPr>
                </a:tc>
                <a:tc>
                  <a:txBody>
                    <a:bodyPr/>
                    <a:lstStyle/>
                    <a:p>
                      <a:pPr marL="0" lvl="0" algn="l" defTabSz="914400" rtl="0" eaLnBrk="1" latinLnBrk="0" hangingPunct="1">
                        <a:buNone/>
                      </a:pPr>
                      <a:r>
                        <a:rPr lang="en-US" sz="1000" b="1" kern="1200" dirty="0">
                          <a:solidFill>
                            <a:srgbClr val="000000"/>
                          </a:solidFill>
                          <a:latin typeface="+mn-lt"/>
                          <a:ea typeface="+mn-ea"/>
                          <a:cs typeface="+mn-cs"/>
                        </a:rPr>
                        <a:t>VMware Aria Hub</a:t>
                      </a:r>
                    </a:p>
                  </a:txBody>
                  <a:tcPr marL="91392" marR="91392" marT="45696" marB="45696">
                    <a:solidFill>
                      <a:schemeClr val="tx1">
                        <a:lumMod val="20000"/>
                        <a:lumOff val="80000"/>
                      </a:schemeClr>
                    </a:solidFill>
                  </a:tcPr>
                </a:tc>
                <a:extLst>
                  <a:ext uri="{0D108BD9-81ED-4DB2-BD59-A6C34878D82A}">
                    <a16:rowId xmlns:a16="http://schemas.microsoft.com/office/drawing/2014/main" val="1471696105"/>
                  </a:ext>
                </a:extLst>
              </a:tr>
              <a:tr h="253839">
                <a:tc>
                  <a:txBody>
                    <a:bodyPr/>
                    <a:lstStyle/>
                    <a:p>
                      <a:pPr lvl="0">
                        <a:buNone/>
                      </a:pPr>
                      <a:r>
                        <a:rPr lang="en-US" sz="900" b="0" dirty="0">
                          <a:solidFill>
                            <a:schemeClr val="tx2"/>
                          </a:solidFill>
                        </a:rPr>
                        <a:t>New</a:t>
                      </a:r>
                    </a:p>
                  </a:txBody>
                  <a:tcPr marL="91392" marR="91392" marT="45696" marB="45696"/>
                </a:tc>
                <a:tc>
                  <a:txBody>
                    <a:bodyPr/>
                    <a:lstStyle/>
                    <a:p>
                      <a:pPr marL="0" lvl="0" algn="l" defTabSz="914400" rtl="0" eaLnBrk="1" latinLnBrk="0" hangingPunct="1">
                        <a:buNone/>
                      </a:pPr>
                      <a:r>
                        <a:rPr lang="en-US" sz="1000" b="1" kern="1200" dirty="0">
                          <a:solidFill>
                            <a:srgbClr val="000000"/>
                          </a:solidFill>
                          <a:latin typeface="+mn-lt"/>
                          <a:ea typeface="+mn-ea"/>
                          <a:cs typeface="+mn-cs"/>
                        </a:rPr>
                        <a:t>VMware Aria Graph</a:t>
                      </a:r>
                    </a:p>
                  </a:txBody>
                  <a:tcPr marL="91392" marR="91392" marT="45696" marB="45696"/>
                </a:tc>
                <a:extLst>
                  <a:ext uri="{0D108BD9-81ED-4DB2-BD59-A6C34878D82A}">
                    <a16:rowId xmlns:a16="http://schemas.microsoft.com/office/drawing/2014/main" val="34045527"/>
                  </a:ext>
                </a:extLst>
              </a:tr>
              <a:tr h="253839">
                <a:tc>
                  <a:txBody>
                    <a:bodyPr/>
                    <a:lstStyle/>
                    <a:p>
                      <a:pPr lvl="0">
                        <a:buNone/>
                      </a:pPr>
                      <a:r>
                        <a:rPr lang="en-US" sz="900" b="0">
                          <a:solidFill>
                            <a:schemeClr val="tx2"/>
                          </a:solidFill>
                        </a:rPr>
                        <a:t>vRealize Migration Manager</a:t>
                      </a:r>
                    </a:p>
                  </a:txBody>
                  <a:tcPr marL="91392" marR="91392" marT="45696" marB="45696">
                    <a:solidFill>
                      <a:schemeClr val="tx1">
                        <a:lumMod val="20000"/>
                        <a:lumOff val="80000"/>
                      </a:schemeClr>
                    </a:solidFill>
                  </a:tcPr>
                </a:tc>
                <a:tc>
                  <a:txBody>
                    <a:bodyPr/>
                    <a:lstStyle/>
                    <a:p>
                      <a:pPr lvl="0">
                        <a:buNone/>
                      </a:pPr>
                      <a:r>
                        <a:rPr lang="en-US" sz="1000" b="1" kern="1200" dirty="0">
                          <a:solidFill>
                            <a:srgbClr val="000000"/>
                          </a:solidFill>
                          <a:latin typeface="+mn-lt"/>
                          <a:ea typeface="+mn-ea"/>
                          <a:cs typeface="+mn-cs"/>
                        </a:rPr>
                        <a:t>VMware Aria Migration</a:t>
                      </a:r>
                    </a:p>
                  </a:txBody>
                  <a:tcPr marL="91392" marR="91392" marT="45696" marB="45696">
                    <a:solidFill>
                      <a:schemeClr val="tx1">
                        <a:lumMod val="20000"/>
                        <a:lumOff val="80000"/>
                      </a:schemeClr>
                    </a:solidFill>
                  </a:tcPr>
                </a:tc>
                <a:extLst>
                  <a:ext uri="{0D108BD9-81ED-4DB2-BD59-A6C34878D82A}">
                    <a16:rowId xmlns:a16="http://schemas.microsoft.com/office/drawing/2014/main" val="3793603864"/>
                  </a:ext>
                </a:extLst>
              </a:tr>
              <a:tr h="253839">
                <a:tc>
                  <a:txBody>
                    <a:bodyPr/>
                    <a:lstStyle/>
                    <a:p>
                      <a:pPr lvl="0">
                        <a:buNone/>
                      </a:pPr>
                      <a:r>
                        <a:rPr lang="en-US" sz="900" b="0" dirty="0">
                          <a:solidFill>
                            <a:schemeClr val="tx2"/>
                          </a:solidFill>
                        </a:rPr>
                        <a:t>vRealize Automation Cloud Guardrails</a:t>
                      </a:r>
                    </a:p>
                  </a:txBody>
                  <a:tcPr marL="91392" marR="91392" marT="45696" marB="45696"/>
                </a:tc>
                <a:tc>
                  <a:txBody>
                    <a:bodyPr/>
                    <a:lstStyle/>
                    <a:p>
                      <a:r>
                        <a:rPr lang="en-US" sz="1000" b="1" kern="1200" dirty="0">
                          <a:solidFill>
                            <a:srgbClr val="000000"/>
                          </a:solidFill>
                          <a:latin typeface="+mn-lt"/>
                          <a:ea typeface="+mn-ea"/>
                          <a:cs typeface="+mn-cs"/>
                        </a:rPr>
                        <a:t>VMware Aria Guardrails</a:t>
                      </a:r>
                      <a:endParaRPr lang="en-US" sz="1000" b="1" dirty="0">
                        <a:solidFill>
                          <a:srgbClr val="000000"/>
                        </a:solidFill>
                      </a:endParaRPr>
                    </a:p>
                  </a:txBody>
                  <a:tcPr marL="91392" marR="91392" marT="45696" marB="45696"/>
                </a:tc>
                <a:extLst>
                  <a:ext uri="{0D108BD9-81ED-4DB2-BD59-A6C34878D82A}">
                    <a16:rowId xmlns:a16="http://schemas.microsoft.com/office/drawing/2014/main" val="165459553"/>
                  </a:ext>
                </a:extLst>
              </a:tr>
              <a:tr h="2538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rPr>
                        <a:t>Project Ensemble Insights</a:t>
                      </a:r>
                      <a:endParaRPr lang="en-US" sz="900" b="0" kern="1200" dirty="0">
                        <a:solidFill>
                          <a:schemeClr val="tx2"/>
                        </a:solidFill>
                        <a:latin typeface="+mn-lt"/>
                        <a:ea typeface="+mn-ea"/>
                        <a:cs typeface="+mn-cs"/>
                      </a:endParaRPr>
                    </a:p>
                  </a:txBody>
                  <a:tcPr marL="91392" marR="91392" marT="45696" marB="45696">
                    <a:solidFill>
                      <a:schemeClr val="tx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rgbClr val="000000"/>
                          </a:solidFill>
                          <a:latin typeface="+mn-lt"/>
                          <a:ea typeface="+mn-ea"/>
                          <a:cs typeface="+mn-cs"/>
                        </a:rPr>
                        <a:t>VMware Aria Business Insights</a:t>
                      </a:r>
                    </a:p>
                  </a:txBody>
                  <a:tcPr marL="91392" marR="91392" marT="45696" marB="45696">
                    <a:solidFill>
                      <a:schemeClr val="tx1">
                        <a:lumMod val="20000"/>
                        <a:lumOff val="80000"/>
                      </a:schemeClr>
                    </a:solidFill>
                  </a:tcPr>
                </a:tc>
                <a:extLst>
                  <a:ext uri="{0D108BD9-81ED-4DB2-BD59-A6C34878D82A}">
                    <a16:rowId xmlns:a16="http://schemas.microsoft.com/office/drawing/2014/main" val="1880162974"/>
                  </a:ext>
                </a:extLst>
              </a:tr>
              <a:tr h="253839">
                <a:tc>
                  <a:txBody>
                    <a:bodyPr/>
                    <a:lstStyle/>
                    <a:p>
                      <a:pPr lvl="0">
                        <a:buNone/>
                      </a:pPr>
                      <a:r>
                        <a:rPr lang="en-US" sz="1000" b="1" kern="1200">
                          <a:solidFill>
                            <a:schemeClr val="tx2"/>
                          </a:solidFill>
                          <a:latin typeface="+mn-lt"/>
                          <a:ea typeface="+mn-ea"/>
                          <a:cs typeface="+mn-cs"/>
                        </a:rPr>
                        <a:t>Other</a:t>
                      </a:r>
                    </a:p>
                  </a:txBody>
                  <a:tcPr marL="91392" marR="91392" marT="45696" marB="45696">
                    <a:solidFill>
                      <a:schemeClr val="bg1"/>
                    </a:solidFill>
                  </a:tcPr>
                </a:tc>
                <a:tc>
                  <a:txBody>
                    <a:bodyPr/>
                    <a:lstStyle/>
                    <a:p>
                      <a:pPr lvl="0">
                        <a:buNone/>
                      </a:pPr>
                      <a:endParaRPr lang="en-US" sz="1000" b="1" kern="1200" dirty="0">
                        <a:solidFill>
                          <a:srgbClr val="000000"/>
                        </a:solidFill>
                        <a:latin typeface="+mn-lt"/>
                        <a:ea typeface="+mn-ea"/>
                        <a:cs typeface="+mn-cs"/>
                      </a:endParaRPr>
                    </a:p>
                  </a:txBody>
                  <a:tcPr marL="91392" marR="91392" marT="45696" marB="45696">
                    <a:solidFill>
                      <a:schemeClr val="bg1"/>
                    </a:solidFill>
                  </a:tcPr>
                </a:tc>
                <a:extLst>
                  <a:ext uri="{0D108BD9-81ED-4DB2-BD59-A6C34878D82A}">
                    <a16:rowId xmlns:a16="http://schemas.microsoft.com/office/drawing/2014/main" val="2288201301"/>
                  </a:ext>
                </a:extLst>
              </a:tr>
              <a:tr h="253839">
                <a:tc>
                  <a:txBody>
                    <a:bodyPr/>
                    <a:lstStyle/>
                    <a:p>
                      <a:pPr lvl="0">
                        <a:buNone/>
                      </a:pPr>
                      <a:r>
                        <a:rPr lang="en-US" sz="900" b="0">
                          <a:solidFill>
                            <a:schemeClr val="tx2"/>
                          </a:solidFill>
                        </a:rPr>
                        <a:t>Skyline</a:t>
                      </a:r>
                      <a:endParaRPr lang="en-US" sz="1800">
                        <a:solidFill>
                          <a:schemeClr val="tx2"/>
                        </a:solidFill>
                      </a:endParaRPr>
                    </a:p>
                  </a:txBody>
                  <a:tcPr marL="91392" marR="91392" marT="45696" marB="45696">
                    <a:solidFill>
                      <a:schemeClr val="tx1">
                        <a:lumMod val="20000"/>
                        <a:lumOff val="80000"/>
                      </a:schemeClr>
                    </a:solidFill>
                  </a:tcPr>
                </a:tc>
                <a:tc>
                  <a:txBody>
                    <a:bodyPr/>
                    <a:lstStyle/>
                    <a:p>
                      <a:pPr lvl="0">
                        <a:buNone/>
                      </a:pPr>
                      <a:r>
                        <a:rPr lang="en-US" sz="1000" b="1" kern="1200" dirty="0">
                          <a:solidFill>
                            <a:srgbClr val="000000"/>
                          </a:solidFill>
                          <a:latin typeface="+mn-lt"/>
                          <a:ea typeface="+mn-ea"/>
                          <a:cs typeface="+mn-cs"/>
                        </a:rPr>
                        <a:t>VMware Skyline</a:t>
                      </a:r>
                    </a:p>
                  </a:txBody>
                  <a:tcPr marL="91392" marR="91392" marT="45696" marB="45696">
                    <a:solidFill>
                      <a:schemeClr val="tx1">
                        <a:lumMod val="20000"/>
                        <a:lumOff val="80000"/>
                      </a:schemeClr>
                    </a:solidFill>
                  </a:tcPr>
                </a:tc>
                <a:extLst>
                  <a:ext uri="{0D108BD9-81ED-4DB2-BD59-A6C34878D82A}">
                    <a16:rowId xmlns:a16="http://schemas.microsoft.com/office/drawing/2014/main" val="549194228"/>
                  </a:ext>
                </a:extLst>
              </a:tr>
              <a:tr h="253839">
                <a:tc>
                  <a:txBody>
                    <a:bodyPr/>
                    <a:lstStyle/>
                    <a:p>
                      <a:pPr lvl="0">
                        <a:buNone/>
                      </a:pPr>
                      <a:r>
                        <a:rPr lang="en-US" sz="900" b="0" dirty="0">
                          <a:solidFill>
                            <a:schemeClr val="tx2"/>
                          </a:solidFill>
                        </a:rPr>
                        <a:t>vRealize Suite Lifecycle Manager</a:t>
                      </a:r>
                      <a:endParaRPr lang="en-US" sz="1800" dirty="0">
                        <a:solidFill>
                          <a:schemeClr val="tx2"/>
                        </a:solidFill>
                      </a:endParaRPr>
                    </a:p>
                  </a:txBody>
                  <a:tcPr marL="91392" marR="91392" marT="45696" marB="45696"/>
                </a:tc>
                <a:tc>
                  <a:txBody>
                    <a:bodyPr/>
                    <a:lstStyle/>
                    <a:p>
                      <a:pPr lvl="0">
                        <a:buNone/>
                      </a:pPr>
                      <a:r>
                        <a:rPr lang="en-US" sz="1000" b="1" kern="1200" dirty="0">
                          <a:solidFill>
                            <a:srgbClr val="000000"/>
                          </a:solidFill>
                          <a:latin typeface="+mn-lt"/>
                          <a:ea typeface="+mn-ea"/>
                          <a:cs typeface="+mn-cs"/>
                        </a:rPr>
                        <a:t>VMware Aria Suite Lifecycle</a:t>
                      </a:r>
                    </a:p>
                  </a:txBody>
                  <a:tcPr marL="91392" marR="91392" marT="45696" marB="45696"/>
                </a:tc>
                <a:extLst>
                  <a:ext uri="{0D108BD9-81ED-4DB2-BD59-A6C34878D82A}">
                    <a16:rowId xmlns:a16="http://schemas.microsoft.com/office/drawing/2014/main" val="588189056"/>
                  </a:ext>
                </a:extLst>
              </a:tr>
              <a:tr h="0">
                <a:tc>
                  <a:txBody>
                    <a:bodyPr/>
                    <a:lstStyle/>
                    <a:p>
                      <a:pPr lvl="0">
                        <a:buNone/>
                      </a:pPr>
                      <a:r>
                        <a:rPr lang="en-US" sz="900" b="0">
                          <a:solidFill>
                            <a:schemeClr val="tx2"/>
                          </a:solidFill>
                        </a:rPr>
                        <a:t>vRealize Cloud Subscription Manager</a:t>
                      </a:r>
                    </a:p>
                  </a:txBody>
                  <a:tcPr marL="91392" marR="91392" marT="45696" marB="45696">
                    <a:solidFill>
                      <a:schemeClr val="tx1">
                        <a:lumMod val="20000"/>
                        <a:lumOff val="80000"/>
                      </a:schemeClr>
                    </a:solidFill>
                  </a:tcPr>
                </a:tc>
                <a:tc>
                  <a:txBody>
                    <a:bodyPr/>
                    <a:lstStyle/>
                    <a:p>
                      <a:pPr marL="0" marR="0" lvl="0" indent="0" algn="l" rtl="0">
                        <a:lnSpc>
                          <a:spcPct val="100000"/>
                        </a:lnSpc>
                        <a:spcBef>
                          <a:spcPts val="0"/>
                        </a:spcBef>
                        <a:spcAft>
                          <a:spcPts val="0"/>
                        </a:spcAft>
                        <a:buClrTx/>
                        <a:buSzTx/>
                        <a:buFontTx/>
                        <a:buNone/>
                      </a:pPr>
                      <a:r>
                        <a:rPr lang="en-US" sz="1000" b="1" kern="1200">
                          <a:solidFill>
                            <a:srgbClr val="000000"/>
                          </a:solidFill>
                          <a:latin typeface="+mn-lt"/>
                          <a:ea typeface="+mn-ea"/>
                          <a:cs typeface="+mn-cs"/>
                        </a:rPr>
                        <a:t>VMware Aria </a:t>
                      </a:r>
                      <a:r>
                        <a:rPr lang="en-US" sz="1000" b="1">
                          <a:solidFill>
                            <a:srgbClr val="000000"/>
                          </a:solidFill>
                        </a:rPr>
                        <a:t> Hub Subscription</a:t>
                      </a:r>
                    </a:p>
                  </a:txBody>
                  <a:tcPr marL="91392" marR="91392" marT="45696" marB="45696">
                    <a:solidFill>
                      <a:schemeClr val="tx1">
                        <a:lumMod val="20000"/>
                        <a:lumOff val="80000"/>
                      </a:schemeClr>
                    </a:solidFill>
                  </a:tcPr>
                </a:tc>
                <a:extLst>
                  <a:ext uri="{0D108BD9-81ED-4DB2-BD59-A6C34878D82A}">
                    <a16:rowId xmlns:a16="http://schemas.microsoft.com/office/drawing/2014/main" val="769409970"/>
                  </a:ext>
                </a:extLst>
              </a:tr>
              <a:tr h="365570">
                <a:tc>
                  <a:txBody>
                    <a:bodyPr/>
                    <a:lstStyle/>
                    <a:p>
                      <a:pPr lvl="0">
                        <a:buNone/>
                      </a:pPr>
                      <a:r>
                        <a:rPr lang="en-US" sz="900" b="0" dirty="0">
                          <a:solidFill>
                            <a:schemeClr val="tx2"/>
                          </a:solidFill>
                        </a:rPr>
                        <a:t>vRealize AI Cloud</a:t>
                      </a:r>
                    </a:p>
                  </a:txBody>
                  <a:tcPr marL="91392" marR="91392" marT="45696" marB="45696"/>
                </a:tc>
                <a:tc>
                  <a:txBody>
                    <a:bodyPr/>
                    <a:lstStyle/>
                    <a:p>
                      <a:pPr lvl="0">
                        <a:buNone/>
                      </a:pPr>
                      <a:r>
                        <a:rPr lang="en-US" sz="1000" b="1" kern="1200" dirty="0">
                          <a:solidFill>
                            <a:srgbClr val="000000"/>
                          </a:solidFill>
                          <a:latin typeface="+mn-lt"/>
                          <a:ea typeface="+mn-ea"/>
                          <a:cs typeface="+mn-cs"/>
                        </a:rPr>
                        <a:t>Functionality part of Aria Hub; name discontinued</a:t>
                      </a:r>
                    </a:p>
                  </a:txBody>
                  <a:tcPr marL="91392" marR="91392" marT="45696" marB="45696"/>
                </a:tc>
                <a:extLst>
                  <a:ext uri="{0D108BD9-81ED-4DB2-BD59-A6C34878D82A}">
                    <a16:rowId xmlns:a16="http://schemas.microsoft.com/office/drawing/2014/main" val="2489592184"/>
                  </a:ext>
                </a:extLst>
              </a:tr>
            </a:tbl>
          </a:graphicData>
        </a:graphic>
      </p:graphicFrame>
      <p:sp>
        <p:nvSpPr>
          <p:cNvPr id="2" name="Rectangle 1">
            <a:extLst>
              <a:ext uri="{FF2B5EF4-FFF2-40B4-BE49-F238E27FC236}">
                <a16:creationId xmlns:a16="http://schemas.microsoft.com/office/drawing/2014/main" id="{B9CC614B-A8C9-F68E-2576-43E3585D398E}"/>
              </a:ext>
            </a:extLst>
          </p:cNvPr>
          <p:cNvSpPr/>
          <p:nvPr/>
        </p:nvSpPr>
        <p:spPr>
          <a:xfrm>
            <a:off x="2863316" y="4224759"/>
            <a:ext cx="1939413" cy="263256"/>
          </a:xfrm>
          <a:prstGeom prst="rect">
            <a:avLst/>
          </a:prstGeom>
          <a:noFill/>
          <a:ln w="762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nb-NO" sz="1200" b="0" i="0" u="none" strike="noStrike" kern="1200" cap="none" spc="0" normalizeH="0" baseline="0" noProof="0" dirty="0">
              <a:ln>
                <a:noFill/>
              </a:ln>
              <a:solidFill>
                <a:schemeClr val="tx2"/>
              </a:solidFill>
              <a:effectLst/>
              <a:uLnTx/>
              <a:uFillTx/>
              <a:latin typeface="Metropolis"/>
              <a:ea typeface="+mn-ea"/>
              <a:cs typeface="+mn-cs"/>
            </a:endParaRPr>
          </a:p>
        </p:txBody>
      </p:sp>
    </p:spTree>
    <p:extLst>
      <p:ext uri="{BB962C8B-B14F-4D97-AF65-F5344CB8AC3E}">
        <p14:creationId xmlns:p14="http://schemas.microsoft.com/office/powerpoint/2010/main" val="22612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BB74C14-178A-9F48-8AA5-8357C4345F42}"/>
              </a:ext>
            </a:extLst>
          </p:cNvPr>
          <p:cNvSpPr>
            <a:spLocks noGrp="1"/>
          </p:cNvSpPr>
          <p:nvPr>
            <p:ph type="body" sz="quarter" idx="21"/>
          </p:nvPr>
        </p:nvSpPr>
        <p:spPr>
          <a:xfrm>
            <a:off x="112364" y="1270595"/>
            <a:ext cx="4184196" cy="641332"/>
          </a:xfrm>
        </p:spPr>
        <p:txBody>
          <a:bodyPr/>
          <a:lstStyle/>
          <a:p>
            <a:pPr algn="ctr">
              <a:spcBef>
                <a:spcPts val="0"/>
              </a:spcBef>
              <a:buClr>
                <a:schemeClr val="bg1"/>
              </a:buClr>
              <a:buNone/>
            </a:pPr>
            <a:r>
              <a:rPr lang="en-US" sz="1699"/>
              <a:t>#1 IDC Market Share</a:t>
            </a:r>
          </a:p>
        </p:txBody>
      </p:sp>
      <p:sp>
        <p:nvSpPr>
          <p:cNvPr id="6" name="Title 5">
            <a:extLst>
              <a:ext uri="{FF2B5EF4-FFF2-40B4-BE49-F238E27FC236}">
                <a16:creationId xmlns:a16="http://schemas.microsoft.com/office/drawing/2014/main" id="{E227EA76-8EE8-5648-B9A5-5A808EEE9FFF}"/>
              </a:ext>
            </a:extLst>
          </p:cNvPr>
          <p:cNvSpPr>
            <a:spLocks noGrp="1"/>
          </p:cNvSpPr>
          <p:nvPr>
            <p:ph type="title"/>
          </p:nvPr>
        </p:nvSpPr>
        <p:spPr/>
        <p:txBody>
          <a:bodyPr/>
          <a:lstStyle/>
          <a:p>
            <a:r>
              <a:rPr lang="en-US" dirty="0"/>
              <a:t>VMware Cloud Management Recognized by the Industry</a:t>
            </a:r>
          </a:p>
        </p:txBody>
      </p:sp>
      <p:sp>
        <p:nvSpPr>
          <p:cNvPr id="13" name="Text Placeholder 12">
            <a:extLst>
              <a:ext uri="{FF2B5EF4-FFF2-40B4-BE49-F238E27FC236}">
                <a16:creationId xmlns:a16="http://schemas.microsoft.com/office/drawing/2014/main" id="{36A6E57B-843F-FB45-BB80-06302380619D}"/>
              </a:ext>
            </a:extLst>
          </p:cNvPr>
          <p:cNvSpPr>
            <a:spLocks noGrp="1"/>
          </p:cNvSpPr>
          <p:nvPr>
            <p:ph type="body" sz="quarter" idx="23"/>
          </p:nvPr>
        </p:nvSpPr>
        <p:spPr>
          <a:xfrm>
            <a:off x="4407304" y="1270594"/>
            <a:ext cx="4805416" cy="641334"/>
          </a:xfrm>
        </p:spPr>
        <p:txBody>
          <a:bodyPr/>
          <a:lstStyle/>
          <a:p>
            <a:pPr algn="ctr">
              <a:spcBef>
                <a:spcPts val="0"/>
              </a:spcBef>
              <a:buClr>
                <a:schemeClr val="bg1"/>
              </a:buClr>
              <a:buNone/>
            </a:pPr>
            <a:r>
              <a:rPr lang="en-US" sz="1699"/>
              <a:t>A LEADER in The Forrester Wave</a:t>
            </a:r>
            <a:r>
              <a:rPr lang="en-US" sz="1699">
                <a:latin typeface="Arial" panose="020B0604020202020204" pitchFamily="34" charset="0"/>
                <a:cs typeface="Arial" panose="020B0604020202020204" pitchFamily="34" charset="0"/>
              </a:rPr>
              <a:t>™</a:t>
            </a:r>
          </a:p>
        </p:txBody>
      </p:sp>
      <p:sp>
        <p:nvSpPr>
          <p:cNvPr id="25" name="Text Placeholder 12">
            <a:extLst>
              <a:ext uri="{FF2B5EF4-FFF2-40B4-BE49-F238E27FC236}">
                <a16:creationId xmlns:a16="http://schemas.microsoft.com/office/drawing/2014/main" id="{EDCFAE17-DEA0-48CA-8C30-0B0E6AE3064C}"/>
              </a:ext>
            </a:extLst>
          </p:cNvPr>
          <p:cNvSpPr txBox="1">
            <a:spLocks/>
          </p:cNvSpPr>
          <p:nvPr/>
        </p:nvSpPr>
        <p:spPr>
          <a:xfrm>
            <a:off x="9323464" y="1262937"/>
            <a:ext cx="2743360" cy="641334"/>
          </a:xfrm>
          <a:prstGeom prst="rect">
            <a:avLst/>
          </a:prstGeom>
          <a:solidFill>
            <a:schemeClr val="accent5"/>
          </a:solidFill>
          <a:ln>
            <a:solidFill>
              <a:schemeClr val="accent5"/>
            </a:solidFill>
          </a:ln>
        </p:spPr>
        <p:txBody>
          <a:bodyPr vert="horz" lIns="182832" tIns="91416" rIns="182832" bIns="91416" rtlCol="0" anchor="ctr">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1800" kern="1200">
                <a:solidFill>
                  <a:schemeClr val="bg1"/>
                </a:solidFill>
                <a:latin typeface="+mn-lt"/>
                <a:ea typeface="+mn-ea"/>
                <a:cs typeface="+mn-cs"/>
              </a:defRPr>
            </a:lvl1pPr>
            <a:lvl2pPr marL="0" indent="0" algn="l" defTabSz="914400" rtl="0" eaLnBrk="1" latinLnBrk="0" hangingPunct="1">
              <a:lnSpc>
                <a:spcPct val="100000"/>
              </a:lnSpc>
              <a:spcBef>
                <a:spcPts val="300"/>
              </a:spcBef>
              <a:buClr>
                <a:schemeClr val="tx2"/>
              </a:buClr>
              <a:buSzPct val="90000"/>
              <a:buFont typeface="Open Sans" panose="020B0606030504020204" pitchFamily="34" charset="0"/>
              <a:buChar char="​"/>
              <a:defRPr sz="18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Pct val="90000"/>
              <a:buFont typeface="Arial" panose="020B0604020202020204" pitchFamily="34" charset="0"/>
              <a:buNone/>
              <a:tabLst/>
              <a:defRPr/>
            </a:pPr>
            <a:r>
              <a:rPr kumimoji="0" lang="en-US" sz="1699" b="0" i="0" u="none" strike="noStrike" kern="1200" cap="none" spc="0" normalizeH="0" baseline="0" noProof="0">
                <a:ln>
                  <a:noFill/>
                </a:ln>
                <a:solidFill>
                  <a:srgbClr val="FFFFFF"/>
                </a:solidFill>
                <a:effectLst/>
                <a:uLnTx/>
                <a:uFillTx/>
                <a:latin typeface="Metropolis"/>
                <a:ea typeface="+mn-ea"/>
                <a:cs typeface="+mn-cs"/>
              </a:rPr>
              <a:t>#1 OMDIA Universe</a:t>
            </a:r>
          </a:p>
        </p:txBody>
      </p:sp>
      <p:sp>
        <p:nvSpPr>
          <p:cNvPr id="35" name="TextBox 34">
            <a:extLst>
              <a:ext uri="{FF2B5EF4-FFF2-40B4-BE49-F238E27FC236}">
                <a16:creationId xmlns:a16="http://schemas.microsoft.com/office/drawing/2014/main" id="{0B4FDE87-3596-4F88-A8B1-7540A1ADD635}"/>
              </a:ext>
            </a:extLst>
          </p:cNvPr>
          <p:cNvSpPr txBox="1"/>
          <p:nvPr/>
        </p:nvSpPr>
        <p:spPr>
          <a:xfrm>
            <a:off x="478929" y="4049786"/>
            <a:ext cx="1339441"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IDC IT Automation and Configuration</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Management Market Share</a:t>
            </a:r>
          </a:p>
        </p:txBody>
      </p:sp>
      <p:sp>
        <p:nvSpPr>
          <p:cNvPr id="37" name="TextBox 36">
            <a:extLst>
              <a:ext uri="{FF2B5EF4-FFF2-40B4-BE49-F238E27FC236}">
                <a16:creationId xmlns:a16="http://schemas.microsoft.com/office/drawing/2014/main" id="{F1F58AA5-7311-4A9A-B451-136AC38EFF69}"/>
              </a:ext>
            </a:extLst>
          </p:cNvPr>
          <p:cNvSpPr txBox="1"/>
          <p:nvPr/>
        </p:nvSpPr>
        <p:spPr>
          <a:xfrm>
            <a:off x="2458868" y="4053756"/>
            <a:ext cx="1550034"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IDC WW </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Cloud Systems and Service Management</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Market Share</a:t>
            </a:r>
          </a:p>
        </p:txBody>
      </p:sp>
      <p:pic>
        <p:nvPicPr>
          <p:cNvPr id="26" name="Picture 25">
            <a:extLst>
              <a:ext uri="{FF2B5EF4-FFF2-40B4-BE49-F238E27FC236}">
                <a16:creationId xmlns:a16="http://schemas.microsoft.com/office/drawing/2014/main" id="{49D500E4-BDF1-445A-8DD4-8873E327393D}"/>
              </a:ext>
            </a:extLst>
          </p:cNvPr>
          <p:cNvPicPr>
            <a:picLocks noChangeAspect="1"/>
          </p:cNvPicPr>
          <p:nvPr/>
        </p:nvPicPr>
        <p:blipFill>
          <a:blip r:embed="rId3"/>
          <a:stretch>
            <a:fillRect/>
          </a:stretch>
        </p:blipFill>
        <p:spPr>
          <a:xfrm>
            <a:off x="9398651" y="2286000"/>
            <a:ext cx="2592983" cy="1576681"/>
          </a:xfrm>
          <a:prstGeom prst="rect">
            <a:avLst/>
          </a:prstGeom>
        </p:spPr>
      </p:pic>
      <p:sp>
        <p:nvSpPr>
          <p:cNvPr id="12" name="TextBox 11">
            <a:extLst>
              <a:ext uri="{FF2B5EF4-FFF2-40B4-BE49-F238E27FC236}">
                <a16:creationId xmlns:a16="http://schemas.microsoft.com/office/drawing/2014/main" id="{458CD328-CB4B-4E70-BE33-402406B23B96}"/>
              </a:ext>
            </a:extLst>
          </p:cNvPr>
          <p:cNvSpPr txBox="1"/>
          <p:nvPr/>
        </p:nvSpPr>
        <p:spPr>
          <a:xfrm>
            <a:off x="9471582" y="4070967"/>
            <a:ext cx="2435929" cy="55399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OMDIA Selecting a </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Hybrid &amp; Multicloud</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Management Solution</a:t>
            </a:r>
          </a:p>
        </p:txBody>
      </p:sp>
      <p:cxnSp>
        <p:nvCxnSpPr>
          <p:cNvPr id="30" name="Straight Connector 29">
            <a:extLst>
              <a:ext uri="{FF2B5EF4-FFF2-40B4-BE49-F238E27FC236}">
                <a16:creationId xmlns:a16="http://schemas.microsoft.com/office/drawing/2014/main" id="{09E49B9C-0877-4547-A215-CA2FDF083EF0}"/>
              </a:ext>
            </a:extLst>
          </p:cNvPr>
          <p:cNvCxnSpPr>
            <a:cxnSpLocks/>
          </p:cNvCxnSpPr>
          <p:nvPr/>
        </p:nvCxnSpPr>
        <p:spPr bwMode="gray">
          <a:xfrm flipH="1">
            <a:off x="4360422" y="1915399"/>
            <a:ext cx="383" cy="286060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5AEE42-D972-4CF5-9513-E1BFA4973769}"/>
              </a:ext>
            </a:extLst>
          </p:cNvPr>
          <p:cNvCxnSpPr>
            <a:cxnSpLocks/>
          </p:cNvCxnSpPr>
          <p:nvPr/>
        </p:nvCxnSpPr>
        <p:spPr bwMode="gray">
          <a:xfrm>
            <a:off x="9288405" y="1940799"/>
            <a:ext cx="34676" cy="286060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8EC3D73-B5C4-450C-BF3A-D3466E404CCD}"/>
              </a:ext>
            </a:extLst>
          </p:cNvPr>
          <p:cNvSpPr/>
          <p:nvPr/>
        </p:nvSpPr>
        <p:spPr>
          <a:xfrm>
            <a:off x="2322523" y="5683299"/>
            <a:ext cx="2046277" cy="641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Source: IDC, Worldwide Cloud System and Service Management Software Market Shares, 2019: SaaS and ITOM Drive Growth, Doc #US45083420, May 2020</a:t>
            </a:r>
            <a:r>
              <a:rPr kumimoji="0" lang="en-US" sz="700" b="0" i="0" u="none" strike="noStrike" kern="1200" cap="none" spc="0" normalizeH="0" baseline="0" noProof="0">
                <a:ln>
                  <a:noFill/>
                </a:ln>
                <a:solidFill>
                  <a:srgbClr val="FFFFFF"/>
                </a:solidFill>
                <a:effectLst/>
                <a:uLnTx/>
                <a:uFillTx/>
                <a:latin typeface="Metropolis"/>
                <a:ea typeface="+mn-ea"/>
                <a:cs typeface="+mn-cs"/>
              </a:rPr>
              <a:t>Cloud Mgt Market Share</a:t>
            </a:r>
          </a:p>
        </p:txBody>
      </p:sp>
      <p:sp>
        <p:nvSpPr>
          <p:cNvPr id="49" name="Rectangle 48">
            <a:extLst>
              <a:ext uri="{FF2B5EF4-FFF2-40B4-BE49-F238E27FC236}">
                <a16:creationId xmlns:a16="http://schemas.microsoft.com/office/drawing/2014/main" id="{AEDECC6E-C66A-4798-B947-6E0A33F84F7A}"/>
              </a:ext>
            </a:extLst>
          </p:cNvPr>
          <p:cNvSpPr/>
          <p:nvPr/>
        </p:nvSpPr>
        <p:spPr>
          <a:xfrm>
            <a:off x="177961" y="5847408"/>
            <a:ext cx="1930721" cy="3131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Source: IDC, Worldwide IT Automation and Configuration Management Software Market Shares, 2019: Market Expands Ahead of Coronavirus Impact, Doc# US46397520, June 2020</a:t>
            </a:r>
          </a:p>
        </p:txBody>
      </p:sp>
      <p:sp>
        <p:nvSpPr>
          <p:cNvPr id="50" name="TextBox 49">
            <a:extLst>
              <a:ext uri="{FF2B5EF4-FFF2-40B4-BE49-F238E27FC236}">
                <a16:creationId xmlns:a16="http://schemas.microsoft.com/office/drawing/2014/main" id="{BB1926D0-B897-4F33-B48C-7AC490114BFE}"/>
              </a:ext>
            </a:extLst>
          </p:cNvPr>
          <p:cNvSpPr txBox="1"/>
          <p:nvPr/>
        </p:nvSpPr>
        <p:spPr>
          <a:xfrm>
            <a:off x="4620032" y="5734921"/>
            <a:ext cx="4668373" cy="1046440"/>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The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is copyrighted by Forrester Research, Inc. Forrester and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are trademarks of Forrester Research, Inc. The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is a graphical representation of Forrester’s call on a market and is plotted using a detailed spreadsheet with exposed scores, weightings, and comments. Forrester does not endorse any vendor, product, or service depicted in the Forrester Wave</a:t>
            </a:r>
            <a:r>
              <a:rPr kumimoji="0" lang="en-US" sz="700" b="0" i="0" u="none" strike="noStrike" kern="1200" cap="none" spc="0" normalizeH="0" baseline="30000" noProof="0">
                <a:ln>
                  <a:noFill/>
                </a:ln>
                <a:solidFill>
                  <a:srgbClr val="717074"/>
                </a:solidFill>
                <a:effectLst/>
                <a:uLnTx/>
                <a:uFillTx/>
                <a:latin typeface="Arial" panose="020B0604020202020204" pitchFamily="34" charset="0"/>
                <a:ea typeface="+mn-ea"/>
                <a:cs typeface="Arial" panose="020B0604020202020204" pitchFamily="34" charset="0"/>
              </a:rPr>
              <a:t>TM</a:t>
            </a:r>
            <a:r>
              <a:rPr kumimoji="0" lang="en-US" sz="700" b="0" i="0" u="none" strike="noStrike" kern="1200" cap="none" spc="0" normalizeH="0" baseline="0" noProof="0">
                <a:ln>
                  <a:noFill/>
                </a:ln>
                <a:solidFill>
                  <a:srgbClr val="717074"/>
                </a:solidFill>
                <a:effectLst/>
                <a:uLnTx/>
                <a:uFillTx/>
                <a:latin typeface="Metropolis"/>
                <a:ea typeface="+mn-ea"/>
                <a:cs typeface="+mn-cs"/>
              </a:rPr>
              <a:t>. Information is based on best available resources. Opinions reflect judgment at the time and are subject to change.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3F3F3F"/>
                </a:solidFill>
                <a:effectLst/>
                <a:uLnTx/>
                <a:uFillTx/>
                <a:latin typeface="Calibri" panose="020F0502020204030204" pitchFamily="34" charset="0"/>
                <a:ea typeface="Calibri" panose="020F0502020204030204" pitchFamily="34" charset="0"/>
                <a:cs typeface="+mn-cs"/>
              </a:rPr>
              <a:t>Forrester, Inc., The Forrester Wave™: Hybrid Cloud Management, Q4 2020, November 30,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3F3F3F"/>
                </a:solidFill>
                <a:effectLst/>
                <a:uLnTx/>
                <a:uFillTx/>
                <a:latin typeface="Calibri" panose="020F0502020204030204" pitchFamily="34" charset="0"/>
                <a:ea typeface="Calibri" panose="020F0502020204030204" pitchFamily="34" charset="0"/>
                <a:cs typeface="+mn-cs"/>
              </a:rPr>
              <a:t>Forrester, Inc., The Forrester Wave™: Infrastructure Automation Platforms, Q3 2020, August 10,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3F3F3F"/>
                </a:solidFill>
                <a:effectLst/>
                <a:uLnTx/>
                <a:uFillTx/>
                <a:latin typeface="Calibri" panose="020F0502020204030204" pitchFamily="34" charset="0"/>
                <a:ea typeface="Calibri" panose="020F0502020204030204" pitchFamily="34" charset="0"/>
                <a:cs typeface="+mn-cs"/>
              </a:rPr>
              <a:t>Forrester, Inc., The Forrester Wave™: Cloud Cost Management and Optimization, Q4 2020, October 28, 2020</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700" b="0" i="0" u="none" strike="noStrike" kern="1200" cap="none" spc="0" normalizeH="0" baseline="0" noProof="0">
              <a:ln>
                <a:noFill/>
              </a:ln>
              <a:solidFill>
                <a:srgbClr val="717074"/>
              </a:solidFill>
              <a:effectLst/>
              <a:uLnTx/>
              <a:uFillTx/>
              <a:latin typeface="Metropolis"/>
              <a:ea typeface="+mn-ea"/>
              <a:cs typeface="+mn-cs"/>
            </a:endParaRPr>
          </a:p>
        </p:txBody>
      </p:sp>
      <p:sp>
        <p:nvSpPr>
          <p:cNvPr id="24" name="TextBox 23">
            <a:extLst>
              <a:ext uri="{FF2B5EF4-FFF2-40B4-BE49-F238E27FC236}">
                <a16:creationId xmlns:a16="http://schemas.microsoft.com/office/drawing/2014/main" id="{4F51064E-0B58-4367-8AA3-2575529A1C72}"/>
              </a:ext>
            </a:extLst>
          </p:cNvPr>
          <p:cNvSpPr txBox="1"/>
          <p:nvPr/>
        </p:nvSpPr>
        <p:spPr>
          <a:xfrm>
            <a:off x="6205866" y="4057742"/>
            <a:ext cx="1330914"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Forrester Infrastructure Automation Wave</a:t>
            </a:r>
            <a:r>
              <a:rPr kumimoji="0" lang="en-US" sz="900" b="0" i="0" u="none" strike="noStrike" kern="1200" cap="none" spc="0" normalizeH="0" baseline="0" noProof="0">
                <a:ln>
                  <a:noFill/>
                </a:ln>
                <a:solidFill>
                  <a:srgbClr val="717074"/>
                </a:solidFill>
                <a:effectLst/>
                <a:uLnTx/>
                <a:uFillTx/>
                <a:latin typeface="Calibri" panose="020F0502020204030204" pitchFamily="34" charset="0"/>
                <a:ea typeface="+mn-ea"/>
                <a:cs typeface="Calibri" panose="020F0502020204030204" pitchFamily="34" charset="0"/>
              </a:rPr>
              <a:t>™</a:t>
            </a:r>
          </a:p>
        </p:txBody>
      </p:sp>
      <p:pic>
        <p:nvPicPr>
          <p:cNvPr id="52" name="Content Placeholder 17">
            <a:extLst>
              <a:ext uri="{FF2B5EF4-FFF2-40B4-BE49-F238E27FC236}">
                <a16:creationId xmlns:a16="http://schemas.microsoft.com/office/drawing/2014/main" id="{B76119A4-1F53-484E-BD1F-4E49E597D74B}"/>
              </a:ext>
            </a:extLst>
          </p:cNvPr>
          <p:cNvPicPr>
            <a:picLocks noChangeAspect="1"/>
          </p:cNvPicPr>
          <p:nvPr/>
        </p:nvPicPr>
        <p:blipFill rotWithShape="1">
          <a:blip r:embed="rId4"/>
          <a:srcRect t="868" b="11512"/>
          <a:stretch/>
        </p:blipFill>
        <p:spPr>
          <a:xfrm>
            <a:off x="6059790" y="2020832"/>
            <a:ext cx="1619711" cy="1911644"/>
          </a:xfrm>
          <a:prstGeom prst="rect">
            <a:avLst/>
          </a:prstGeom>
          <a:noFill/>
        </p:spPr>
      </p:pic>
      <p:pic>
        <p:nvPicPr>
          <p:cNvPr id="51" name="Picture 50">
            <a:extLst>
              <a:ext uri="{FF2B5EF4-FFF2-40B4-BE49-F238E27FC236}">
                <a16:creationId xmlns:a16="http://schemas.microsoft.com/office/drawing/2014/main" id="{D8276AB5-F003-40F6-8676-CA3B8BF509BC}"/>
              </a:ext>
            </a:extLst>
          </p:cNvPr>
          <p:cNvPicPr>
            <a:picLocks noChangeAspect="1"/>
          </p:cNvPicPr>
          <p:nvPr/>
        </p:nvPicPr>
        <p:blipFill rotWithShape="1">
          <a:blip r:embed="rId5"/>
          <a:srcRect l="4277"/>
          <a:stretch/>
        </p:blipFill>
        <p:spPr>
          <a:xfrm>
            <a:off x="4435859" y="2020832"/>
            <a:ext cx="1555309" cy="1911644"/>
          </a:xfrm>
          <a:prstGeom prst="rect">
            <a:avLst/>
          </a:prstGeom>
        </p:spPr>
      </p:pic>
      <p:sp>
        <p:nvSpPr>
          <p:cNvPr id="33" name="TextBox 32">
            <a:extLst>
              <a:ext uri="{FF2B5EF4-FFF2-40B4-BE49-F238E27FC236}">
                <a16:creationId xmlns:a16="http://schemas.microsoft.com/office/drawing/2014/main" id="{B15AA909-95C3-4CB7-BB4C-A35B2BBE3CEB}"/>
              </a:ext>
            </a:extLst>
          </p:cNvPr>
          <p:cNvSpPr txBox="1"/>
          <p:nvPr/>
        </p:nvSpPr>
        <p:spPr>
          <a:xfrm>
            <a:off x="4812191" y="4054310"/>
            <a:ext cx="997902" cy="73866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Forrester Hybrid Cloud Management Wave</a:t>
            </a:r>
            <a:r>
              <a:rPr kumimoji="0" lang="en-US" sz="900" b="0" i="0" u="none" strike="noStrike" kern="1200" cap="none" spc="0" normalizeH="0" baseline="0" noProof="0">
                <a:ln>
                  <a:noFill/>
                </a:ln>
                <a:solidFill>
                  <a:srgbClr val="717074"/>
                </a:solidFill>
                <a:effectLst/>
                <a:uLnTx/>
                <a:uFillTx/>
                <a:latin typeface="Calibri" panose="020F0502020204030204" pitchFamily="34" charset="0"/>
                <a:ea typeface="+mn-ea"/>
                <a:cs typeface="Calibri" panose="020F0502020204030204" pitchFamily="34" charset="0"/>
              </a:rPr>
              <a:t>™</a:t>
            </a:r>
          </a:p>
        </p:txBody>
      </p:sp>
      <p:sp>
        <p:nvSpPr>
          <p:cNvPr id="31" name="TextBox 30">
            <a:extLst>
              <a:ext uri="{FF2B5EF4-FFF2-40B4-BE49-F238E27FC236}">
                <a16:creationId xmlns:a16="http://schemas.microsoft.com/office/drawing/2014/main" id="{A8F3E991-F078-408E-8BCD-3675A880E246}"/>
              </a:ext>
            </a:extLst>
          </p:cNvPr>
          <p:cNvSpPr txBox="1"/>
          <p:nvPr/>
        </p:nvSpPr>
        <p:spPr>
          <a:xfrm>
            <a:off x="7754101" y="4057345"/>
            <a:ext cx="1427472" cy="923330"/>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17074"/>
                </a:solidFill>
                <a:effectLst/>
                <a:uLnTx/>
                <a:uFillTx/>
                <a:latin typeface="Metropolis"/>
                <a:ea typeface="+mn-ea"/>
                <a:cs typeface="+mn-cs"/>
              </a:rPr>
              <a:t>Forrester </a:t>
            </a:r>
            <a:br>
              <a:rPr kumimoji="0" lang="en-US" sz="1200" b="0" i="0" u="none" strike="noStrike" kern="1200" cap="none" spc="0" normalizeH="0" baseline="0" noProof="0">
                <a:ln>
                  <a:noFill/>
                </a:ln>
                <a:solidFill>
                  <a:srgbClr val="717074"/>
                </a:solidFill>
                <a:effectLst/>
                <a:uLnTx/>
                <a:uFillTx/>
                <a:latin typeface="Metropolis"/>
                <a:ea typeface="+mn-ea"/>
                <a:cs typeface="+mn-cs"/>
              </a:rPr>
            </a:br>
            <a:r>
              <a:rPr kumimoji="0" lang="en-US" sz="1200" b="0" i="0" u="none" strike="noStrike" kern="1200" cap="none" spc="0" normalizeH="0" baseline="0" noProof="0">
                <a:ln>
                  <a:noFill/>
                </a:ln>
                <a:solidFill>
                  <a:srgbClr val="717074"/>
                </a:solidFill>
                <a:effectLst/>
                <a:uLnTx/>
                <a:uFillTx/>
                <a:latin typeface="Metropolis"/>
                <a:ea typeface="+mn-ea"/>
                <a:cs typeface="+mn-cs"/>
              </a:rPr>
              <a:t>Cloud Cost Management and Optimization Wave</a:t>
            </a:r>
            <a:r>
              <a:rPr kumimoji="0" lang="en-US" sz="900" b="0" i="0" u="none" strike="noStrike" kern="1200" cap="none" spc="0" normalizeH="0" baseline="0" noProof="0">
                <a:ln>
                  <a:noFill/>
                </a:ln>
                <a:solidFill>
                  <a:srgbClr val="717074"/>
                </a:solidFill>
                <a:effectLst/>
                <a:uLnTx/>
                <a:uFillTx/>
                <a:latin typeface="Calibri" panose="020F0502020204030204" pitchFamily="34" charset="0"/>
                <a:ea typeface="+mn-ea"/>
                <a:cs typeface="Calibri" panose="020F0502020204030204" pitchFamily="34" charset="0"/>
              </a:rPr>
              <a:t>™</a:t>
            </a:r>
          </a:p>
        </p:txBody>
      </p:sp>
      <p:pic>
        <p:nvPicPr>
          <p:cNvPr id="53" name="Picture 52" descr="Chart&#10;&#10;Description automatically generated">
            <a:extLst>
              <a:ext uri="{FF2B5EF4-FFF2-40B4-BE49-F238E27FC236}">
                <a16:creationId xmlns:a16="http://schemas.microsoft.com/office/drawing/2014/main" id="{154E3099-6F0C-47EB-9AF6-33606E5E38B8}"/>
              </a:ext>
            </a:extLst>
          </p:cNvPr>
          <p:cNvPicPr>
            <a:picLocks noChangeAspect="1"/>
          </p:cNvPicPr>
          <p:nvPr/>
        </p:nvPicPr>
        <p:blipFill rotWithShape="1">
          <a:blip r:embed="rId6"/>
          <a:srcRect l="15467" r="8508"/>
          <a:stretch/>
        </p:blipFill>
        <p:spPr>
          <a:xfrm>
            <a:off x="7754100" y="2020832"/>
            <a:ext cx="1469784" cy="1920439"/>
          </a:xfrm>
          <a:prstGeom prst="rect">
            <a:avLst/>
          </a:prstGeom>
        </p:spPr>
      </p:pic>
      <p:sp>
        <p:nvSpPr>
          <p:cNvPr id="36" name="Rectangle 35">
            <a:extLst>
              <a:ext uri="{FF2B5EF4-FFF2-40B4-BE49-F238E27FC236}">
                <a16:creationId xmlns:a16="http://schemas.microsoft.com/office/drawing/2014/main" id="{B4235778-E80E-4E8C-9547-AC6486B3B350}"/>
              </a:ext>
            </a:extLst>
          </p:cNvPr>
          <p:cNvSpPr/>
          <p:nvPr/>
        </p:nvSpPr>
        <p:spPr>
          <a:xfrm>
            <a:off x="9917736" y="5644309"/>
            <a:ext cx="2046277" cy="641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717074"/>
                </a:solidFill>
                <a:effectLst/>
                <a:uLnTx/>
                <a:uFillTx/>
                <a:latin typeface="Metropolis"/>
                <a:ea typeface="+mn-ea"/>
                <a:cs typeface="+mn-cs"/>
              </a:rPr>
              <a:t>Source: OMDIA Universe, Selecting a Hybrid and Multicloud Management Solution, 2020-2021</a:t>
            </a:r>
            <a:r>
              <a:rPr kumimoji="0" lang="en-US" sz="700" b="0" i="0" u="none" strike="noStrike" kern="1200" cap="none" spc="0" normalizeH="0" baseline="0" noProof="0">
                <a:ln>
                  <a:noFill/>
                </a:ln>
                <a:solidFill>
                  <a:srgbClr val="FFFFFF"/>
                </a:solidFill>
                <a:effectLst/>
                <a:uLnTx/>
                <a:uFillTx/>
                <a:latin typeface="Metropolis"/>
                <a:ea typeface="+mn-ea"/>
                <a:cs typeface="+mn-cs"/>
              </a:rPr>
              <a:t>Mgt Market Share</a:t>
            </a:r>
          </a:p>
        </p:txBody>
      </p:sp>
      <p:grpSp>
        <p:nvGrpSpPr>
          <p:cNvPr id="27" name="Group 26">
            <a:extLst>
              <a:ext uri="{FF2B5EF4-FFF2-40B4-BE49-F238E27FC236}">
                <a16:creationId xmlns:a16="http://schemas.microsoft.com/office/drawing/2014/main" id="{B6D204FF-B84F-4DDD-88DD-6F58B177CF87}"/>
              </a:ext>
            </a:extLst>
          </p:cNvPr>
          <p:cNvGrpSpPr/>
          <p:nvPr/>
        </p:nvGrpSpPr>
        <p:grpSpPr>
          <a:xfrm>
            <a:off x="129815" y="2035025"/>
            <a:ext cx="2159100" cy="2199427"/>
            <a:chOff x="2210075" y="2687297"/>
            <a:chExt cx="2159100" cy="2199427"/>
          </a:xfrm>
        </p:grpSpPr>
        <p:sp>
          <p:nvSpPr>
            <p:cNvPr id="28" name="TextBox 27">
              <a:extLst>
                <a:ext uri="{FF2B5EF4-FFF2-40B4-BE49-F238E27FC236}">
                  <a16:creationId xmlns:a16="http://schemas.microsoft.com/office/drawing/2014/main" id="{7D5226FE-BA9D-4725-B8DA-F6C995875050}"/>
                </a:ext>
              </a:extLst>
            </p:cNvPr>
            <p:cNvSpPr txBox="1"/>
            <p:nvPr/>
          </p:nvSpPr>
          <p:spPr>
            <a:xfrm>
              <a:off x="2579994" y="4702058"/>
              <a:ext cx="1419262" cy="184666"/>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717074"/>
                </a:solidFill>
                <a:effectLst/>
                <a:uLnTx/>
                <a:uFillTx/>
                <a:latin typeface="Metropolis"/>
                <a:ea typeface="+mn-ea"/>
                <a:cs typeface="+mn-cs"/>
              </a:endParaRPr>
            </a:p>
          </p:txBody>
        </p:sp>
        <p:pic>
          <p:nvPicPr>
            <p:cNvPr id="29" name="Picture 28">
              <a:extLst>
                <a:ext uri="{FF2B5EF4-FFF2-40B4-BE49-F238E27FC236}">
                  <a16:creationId xmlns:a16="http://schemas.microsoft.com/office/drawing/2014/main" id="{78A58887-23B3-4030-9077-7CB67D5992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0075" y="2687297"/>
              <a:ext cx="2159100" cy="1830646"/>
            </a:xfrm>
            <a:prstGeom prst="rect">
              <a:avLst/>
            </a:prstGeom>
          </p:spPr>
        </p:pic>
      </p:grpSp>
      <p:pic>
        <p:nvPicPr>
          <p:cNvPr id="32" name="Picture 31">
            <a:extLst>
              <a:ext uri="{FF2B5EF4-FFF2-40B4-BE49-F238E27FC236}">
                <a16:creationId xmlns:a16="http://schemas.microsoft.com/office/drawing/2014/main" id="{FC428487-752D-4316-B45B-89575733EC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8682" y="2032035"/>
            <a:ext cx="2226723" cy="1830646"/>
          </a:xfrm>
          <a:prstGeom prst="rect">
            <a:avLst/>
          </a:prstGeom>
        </p:spPr>
      </p:pic>
    </p:spTree>
    <p:extLst>
      <p:ext uri="{BB962C8B-B14F-4D97-AF65-F5344CB8AC3E}">
        <p14:creationId xmlns:p14="http://schemas.microsoft.com/office/powerpoint/2010/main" val="171450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 Right Wing">
            <a:extLst>
              <a:ext uri="{FF2B5EF4-FFF2-40B4-BE49-F238E27FC236}">
                <a16:creationId xmlns:a16="http://schemas.microsoft.com/office/drawing/2014/main" id="{C02EB09E-13AD-4511-9DDD-8C752E402857}"/>
              </a:ext>
              <a:ext uri="{C183D7F6-B498-43B3-948B-1728B52AA6E4}">
                <adec:decorative xmlns:adec="http://schemas.microsoft.com/office/drawing/2017/decorative" val="1"/>
              </a:ext>
            </a:extLst>
          </p:cNvPr>
          <p:cNvSpPr/>
          <p:nvPr/>
        </p:nvSpPr>
        <p:spPr>
          <a:xfrm>
            <a:off x="6050237" y="2513931"/>
            <a:ext cx="6137001" cy="238377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132" name="!! Left Wing">
            <a:extLst>
              <a:ext uri="{FF2B5EF4-FFF2-40B4-BE49-F238E27FC236}">
                <a16:creationId xmlns:a16="http://schemas.microsoft.com/office/drawing/2014/main" id="{8EABE74A-1A9B-4681-96D2-BB97691F67B5}"/>
              </a:ext>
              <a:ext uri="{C183D7F6-B498-43B3-948B-1728B52AA6E4}">
                <adec:decorative xmlns:adec="http://schemas.microsoft.com/office/drawing/2017/decorative" val="1"/>
              </a:ext>
            </a:extLst>
          </p:cNvPr>
          <p:cNvSpPr/>
          <p:nvPr/>
        </p:nvSpPr>
        <p:spPr>
          <a:xfrm>
            <a:off x="1588" y="2513931"/>
            <a:ext cx="6137001" cy="238377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85" name="Oval 84">
            <a:extLst>
              <a:ext uri="{FF2B5EF4-FFF2-40B4-BE49-F238E27FC236}">
                <a16:creationId xmlns:a16="http://schemas.microsoft.com/office/drawing/2014/main" id="{96E8A53E-5437-B949-9084-F00BC2AA1872}"/>
              </a:ext>
            </a:extLst>
          </p:cNvPr>
          <p:cNvSpPr/>
          <p:nvPr/>
        </p:nvSpPr>
        <p:spPr>
          <a:xfrm>
            <a:off x="4215797" y="1764173"/>
            <a:ext cx="3478317" cy="3422223"/>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Metropolis"/>
              <a:ea typeface="+mn-ea"/>
              <a:cs typeface="+mn-cs"/>
            </a:endParaRPr>
          </a:p>
        </p:txBody>
      </p:sp>
      <p:grpSp>
        <p:nvGrpSpPr>
          <p:cNvPr id="47" name="Group 46">
            <a:extLst>
              <a:ext uri="{FF2B5EF4-FFF2-40B4-BE49-F238E27FC236}">
                <a16:creationId xmlns:a16="http://schemas.microsoft.com/office/drawing/2014/main" id="{F0C96883-524E-5844-9499-B63512F75F43}"/>
              </a:ext>
            </a:extLst>
          </p:cNvPr>
          <p:cNvGrpSpPr/>
          <p:nvPr/>
        </p:nvGrpSpPr>
        <p:grpSpPr>
          <a:xfrm>
            <a:off x="4069996" y="4126022"/>
            <a:ext cx="3970088" cy="464141"/>
            <a:chOff x="4526977" y="1518809"/>
            <a:chExt cx="3429000" cy="529041"/>
          </a:xfrm>
          <a:noFill/>
        </p:grpSpPr>
        <p:sp>
          <p:nvSpPr>
            <p:cNvPr id="48" name="Rectangle 47">
              <a:extLst>
                <a:ext uri="{FF2B5EF4-FFF2-40B4-BE49-F238E27FC236}">
                  <a16:creationId xmlns:a16="http://schemas.microsoft.com/office/drawing/2014/main" id="{2CF89172-3EB4-334A-A112-B2E491AAD49E}"/>
                </a:ext>
              </a:extLst>
            </p:cNvPr>
            <p:cNvSpPr/>
            <p:nvPr/>
          </p:nvSpPr>
          <p:spPr>
            <a:xfrm>
              <a:off x="4526977" y="1518809"/>
              <a:ext cx="3429000" cy="529041"/>
            </a:xfrm>
            <a:prstGeom prst="rect">
              <a:avLst/>
            </a:prstGeom>
            <a:grp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49" name="TextBox 48">
              <a:extLst>
                <a:ext uri="{FF2B5EF4-FFF2-40B4-BE49-F238E27FC236}">
                  <a16:creationId xmlns:a16="http://schemas.microsoft.com/office/drawing/2014/main" id="{A3E04334-7BBE-AA4B-80C7-4C05A6B68912}"/>
                </a:ext>
              </a:extLst>
            </p:cNvPr>
            <p:cNvSpPr txBox="1"/>
            <p:nvPr/>
          </p:nvSpPr>
          <p:spPr>
            <a:xfrm>
              <a:off x="4592284" y="1599239"/>
              <a:ext cx="3204867" cy="381000"/>
            </a:xfrm>
            <a:prstGeom prst="rect">
              <a:avLst/>
            </a:prstGeom>
            <a:grpFill/>
            <a:ln>
              <a:noFill/>
            </a:ln>
          </p:spPr>
          <p:txBody>
            <a:bodyPr wrap="none" lIns="0" tIns="0" rIns="0" bIns="0" rtlCol="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799" b="0" i="0" u="none" strike="noStrike" kern="1200" cap="none" spc="0" normalizeH="0" baseline="0" noProof="0">
                  <a:ln>
                    <a:noFill/>
                  </a:ln>
                  <a:solidFill>
                    <a:srgbClr val="459B36"/>
                  </a:solidFill>
                  <a:effectLst/>
                  <a:uLnTx/>
                  <a:uFillTx/>
                  <a:latin typeface="Metropolis"/>
                  <a:ea typeface="+mn-ea"/>
                  <a:cs typeface="+mn-cs"/>
                </a:rPr>
                <a:t>Security</a:t>
              </a:r>
            </a:p>
          </p:txBody>
        </p:sp>
      </p:grpSp>
      <p:grpSp>
        <p:nvGrpSpPr>
          <p:cNvPr id="50" name="Group 49">
            <a:extLst>
              <a:ext uri="{FF2B5EF4-FFF2-40B4-BE49-F238E27FC236}">
                <a16:creationId xmlns:a16="http://schemas.microsoft.com/office/drawing/2014/main" id="{9DD57A01-1BE7-B44F-96F4-42BA5A50C4C2}"/>
              </a:ext>
            </a:extLst>
          </p:cNvPr>
          <p:cNvGrpSpPr/>
          <p:nvPr/>
        </p:nvGrpSpPr>
        <p:grpSpPr>
          <a:xfrm>
            <a:off x="3994384" y="2438357"/>
            <a:ext cx="3970088" cy="464141"/>
            <a:chOff x="4329613" y="2606861"/>
            <a:chExt cx="3200400" cy="529041"/>
          </a:xfrm>
          <a:noFill/>
        </p:grpSpPr>
        <p:sp>
          <p:nvSpPr>
            <p:cNvPr id="51" name="Rectangle 50">
              <a:extLst>
                <a:ext uri="{FF2B5EF4-FFF2-40B4-BE49-F238E27FC236}">
                  <a16:creationId xmlns:a16="http://schemas.microsoft.com/office/drawing/2014/main" id="{1D15140B-3206-8445-B396-F42E9609F889}"/>
                </a:ext>
              </a:extLst>
            </p:cNvPr>
            <p:cNvSpPr/>
            <p:nvPr/>
          </p:nvSpPr>
          <p:spPr>
            <a:xfrm>
              <a:off x="4329613" y="2606861"/>
              <a:ext cx="3200400" cy="529041"/>
            </a:xfrm>
            <a:prstGeom prst="rect">
              <a:avLst/>
            </a:prstGeom>
            <a:grp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52" name="TextBox 51">
              <a:extLst>
                <a:ext uri="{FF2B5EF4-FFF2-40B4-BE49-F238E27FC236}">
                  <a16:creationId xmlns:a16="http://schemas.microsoft.com/office/drawing/2014/main" id="{9FAD33EF-3DD2-6448-91BC-D49ECE22B2CB}"/>
                </a:ext>
              </a:extLst>
            </p:cNvPr>
            <p:cNvSpPr txBox="1"/>
            <p:nvPr/>
          </p:nvSpPr>
          <p:spPr>
            <a:xfrm>
              <a:off x="4390566" y="2687291"/>
              <a:ext cx="2991209" cy="381000"/>
            </a:xfrm>
            <a:prstGeom prst="rect">
              <a:avLst/>
            </a:prstGeom>
            <a:grpFill/>
            <a:ln>
              <a:noFill/>
            </a:ln>
          </p:spPr>
          <p:txBody>
            <a:bodyPr wrap="none" lIns="0" tIns="0" rIns="0" bIns="0" rtlCol="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799" b="0" i="0" u="none" strike="noStrike" kern="1200" cap="none" spc="0" normalizeH="0" baseline="0" noProof="0">
                  <a:ln>
                    <a:noFill/>
                  </a:ln>
                  <a:solidFill>
                    <a:srgbClr val="7F35B2"/>
                  </a:solidFill>
                  <a:effectLst/>
                  <a:uLnTx/>
                  <a:uFillTx/>
                  <a:latin typeface="Metropolis"/>
                  <a:ea typeface="+mn-ea"/>
                  <a:cs typeface="+mn-cs"/>
                </a:rPr>
                <a:t>Delivery</a:t>
              </a:r>
            </a:p>
          </p:txBody>
        </p:sp>
      </p:grpSp>
      <p:grpSp>
        <p:nvGrpSpPr>
          <p:cNvPr id="53" name="Group 52">
            <a:extLst>
              <a:ext uri="{FF2B5EF4-FFF2-40B4-BE49-F238E27FC236}">
                <a16:creationId xmlns:a16="http://schemas.microsoft.com/office/drawing/2014/main" id="{6B33C5A9-CA92-2F47-839D-B5451F754A56}"/>
              </a:ext>
            </a:extLst>
          </p:cNvPr>
          <p:cNvGrpSpPr/>
          <p:nvPr/>
        </p:nvGrpSpPr>
        <p:grpSpPr>
          <a:xfrm>
            <a:off x="3984310" y="3006886"/>
            <a:ext cx="3970088" cy="464141"/>
            <a:chOff x="4374577" y="1366409"/>
            <a:chExt cx="3429000" cy="529041"/>
          </a:xfrm>
        </p:grpSpPr>
        <p:sp>
          <p:nvSpPr>
            <p:cNvPr id="54" name="Rectangle 53">
              <a:extLst>
                <a:ext uri="{FF2B5EF4-FFF2-40B4-BE49-F238E27FC236}">
                  <a16:creationId xmlns:a16="http://schemas.microsoft.com/office/drawing/2014/main" id="{F4D74BFA-B97E-0A42-A321-A00C61FD590E}"/>
                </a:ext>
              </a:extLst>
            </p:cNvPr>
            <p:cNvSpPr/>
            <p:nvPr/>
          </p:nvSpPr>
          <p:spPr>
            <a:xfrm>
              <a:off x="4374577" y="1366409"/>
              <a:ext cx="3429000" cy="529041"/>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55" name="TextBox 54">
              <a:extLst>
                <a:ext uri="{FF2B5EF4-FFF2-40B4-BE49-F238E27FC236}">
                  <a16:creationId xmlns:a16="http://schemas.microsoft.com/office/drawing/2014/main" id="{A03632B2-C8EA-6142-9272-EBC2A583962C}"/>
                </a:ext>
              </a:extLst>
            </p:cNvPr>
            <p:cNvSpPr txBox="1"/>
            <p:nvPr/>
          </p:nvSpPr>
          <p:spPr>
            <a:xfrm>
              <a:off x="4439884" y="1446839"/>
              <a:ext cx="3204867" cy="381000"/>
            </a:xfrm>
            <a:prstGeom prst="rect">
              <a:avLst/>
            </a:prstGeom>
            <a:noFill/>
          </p:spPr>
          <p:txBody>
            <a:bodyPr wrap="none" lIns="0" tIns="0" rIns="0" bIns="0" rtlCol="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799" b="0" i="0" u="none" strike="noStrike" kern="1200" cap="none" spc="0" normalizeH="0" baseline="0" noProof="0">
                  <a:ln>
                    <a:noFill/>
                  </a:ln>
                  <a:solidFill>
                    <a:srgbClr val="0091DA"/>
                  </a:solidFill>
                  <a:effectLst/>
                  <a:uLnTx/>
                  <a:uFillTx/>
                  <a:latin typeface="Metropolis"/>
                  <a:ea typeface="+mn-ea"/>
                  <a:cs typeface="+mn-cs"/>
                </a:rPr>
                <a:t>Performance</a:t>
              </a:r>
            </a:p>
          </p:txBody>
        </p:sp>
      </p:grpSp>
      <p:grpSp>
        <p:nvGrpSpPr>
          <p:cNvPr id="56" name="Group 55">
            <a:extLst>
              <a:ext uri="{FF2B5EF4-FFF2-40B4-BE49-F238E27FC236}">
                <a16:creationId xmlns:a16="http://schemas.microsoft.com/office/drawing/2014/main" id="{958CB3A3-AEE2-8247-8DAC-C93F26168EFC}"/>
              </a:ext>
            </a:extLst>
          </p:cNvPr>
          <p:cNvGrpSpPr/>
          <p:nvPr/>
        </p:nvGrpSpPr>
        <p:grpSpPr>
          <a:xfrm>
            <a:off x="4052535" y="3572827"/>
            <a:ext cx="3970088" cy="464141"/>
            <a:chOff x="4526977" y="1518809"/>
            <a:chExt cx="3429000" cy="529041"/>
          </a:xfrm>
          <a:noFill/>
        </p:grpSpPr>
        <p:sp>
          <p:nvSpPr>
            <p:cNvPr id="57" name="Rectangle 56">
              <a:extLst>
                <a:ext uri="{FF2B5EF4-FFF2-40B4-BE49-F238E27FC236}">
                  <a16:creationId xmlns:a16="http://schemas.microsoft.com/office/drawing/2014/main" id="{7C6683F6-20E0-6E46-ACAE-3096C1B3A3B0}"/>
                </a:ext>
              </a:extLst>
            </p:cNvPr>
            <p:cNvSpPr/>
            <p:nvPr/>
          </p:nvSpPr>
          <p:spPr>
            <a:xfrm>
              <a:off x="4526977" y="1518809"/>
              <a:ext cx="3429000" cy="529041"/>
            </a:xfrm>
            <a:prstGeom prst="rect">
              <a:avLst/>
            </a:prstGeom>
            <a:grp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58" name="TextBox 57">
              <a:extLst>
                <a:ext uri="{FF2B5EF4-FFF2-40B4-BE49-F238E27FC236}">
                  <a16:creationId xmlns:a16="http://schemas.microsoft.com/office/drawing/2014/main" id="{0A22E32B-F379-BF47-9C31-96C0E8146511}"/>
                </a:ext>
              </a:extLst>
            </p:cNvPr>
            <p:cNvSpPr txBox="1"/>
            <p:nvPr/>
          </p:nvSpPr>
          <p:spPr>
            <a:xfrm>
              <a:off x="4592284" y="1599239"/>
              <a:ext cx="3204867" cy="381000"/>
            </a:xfrm>
            <a:prstGeom prst="rect">
              <a:avLst/>
            </a:prstGeom>
            <a:grpFill/>
            <a:ln>
              <a:solidFill>
                <a:schemeClr val="accent2"/>
              </a:solidFill>
            </a:ln>
          </p:spPr>
          <p:txBody>
            <a:bodyPr wrap="none" lIns="0" tIns="0" rIns="0" bIns="0" rtlCol="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799" b="0" i="0" u="none" strike="noStrike" kern="1200" cap="none" spc="0" normalizeH="0" baseline="0" noProof="0">
                  <a:ln>
                    <a:noFill/>
                  </a:ln>
                  <a:solidFill>
                    <a:srgbClr val="1D428A"/>
                  </a:solidFill>
                  <a:effectLst/>
                  <a:uLnTx/>
                  <a:uFillTx/>
                  <a:latin typeface="Metropolis"/>
                  <a:ea typeface="+mn-ea"/>
                  <a:cs typeface="+mn-cs"/>
                </a:rPr>
                <a:t>Cost</a:t>
              </a:r>
            </a:p>
          </p:txBody>
        </p:sp>
      </p:grpSp>
      <p:sp>
        <p:nvSpPr>
          <p:cNvPr id="3" name="Title 2">
            <a:extLst>
              <a:ext uri="{FF2B5EF4-FFF2-40B4-BE49-F238E27FC236}">
                <a16:creationId xmlns:a16="http://schemas.microsoft.com/office/drawing/2014/main" id="{95286B3C-D01C-3C47-A384-35A685AE3D7F}"/>
              </a:ext>
            </a:extLst>
          </p:cNvPr>
          <p:cNvSpPr>
            <a:spLocks noGrp="1"/>
          </p:cNvSpPr>
          <p:nvPr>
            <p:ph type="title"/>
          </p:nvPr>
        </p:nvSpPr>
        <p:spPr/>
        <p:txBody>
          <a:bodyPr/>
          <a:lstStyle/>
          <a:p>
            <a:r>
              <a:rPr lang="en-AU">
                <a:sym typeface="Arial"/>
              </a:rPr>
              <a:t>VMware Cloud Operating Model Tenets</a:t>
            </a:r>
            <a:endParaRPr lang="en-US"/>
          </a:p>
        </p:txBody>
      </p:sp>
      <p:grpSp>
        <p:nvGrpSpPr>
          <p:cNvPr id="87" name="Group 86">
            <a:extLst>
              <a:ext uri="{FF2B5EF4-FFF2-40B4-BE49-F238E27FC236}">
                <a16:creationId xmlns:a16="http://schemas.microsoft.com/office/drawing/2014/main" id="{A69321DE-86E7-C547-8579-D52811371826}"/>
              </a:ext>
            </a:extLst>
          </p:cNvPr>
          <p:cNvGrpSpPr/>
          <p:nvPr/>
        </p:nvGrpSpPr>
        <p:grpSpPr>
          <a:xfrm>
            <a:off x="3999992" y="1577112"/>
            <a:ext cx="3829383" cy="3777570"/>
            <a:chOff x="3999447" y="1742173"/>
            <a:chExt cx="3830380" cy="3778554"/>
          </a:xfrm>
        </p:grpSpPr>
        <p:sp>
          <p:nvSpPr>
            <p:cNvPr id="90" name="TextBox 89">
              <a:extLst>
                <a:ext uri="{FF2B5EF4-FFF2-40B4-BE49-F238E27FC236}">
                  <a16:creationId xmlns:a16="http://schemas.microsoft.com/office/drawing/2014/main" id="{1D76F85E-1716-1747-95B1-D5F41082D02D}"/>
                </a:ext>
              </a:extLst>
            </p:cNvPr>
            <p:cNvSpPr txBox="1"/>
            <p:nvPr/>
          </p:nvSpPr>
          <p:spPr>
            <a:xfrm>
              <a:off x="3999447" y="1742173"/>
              <a:ext cx="3830380" cy="3778554"/>
            </a:xfrm>
            <a:prstGeom prst="rect">
              <a:avLst/>
            </a:prstGeom>
          </p:spPr>
          <p:txBody>
            <a:bodyPr spcFirstLastPara="1" wrap="square" lIns="0" tIns="0" rIns="0" bIns="0" numCol="1" rtlCol="0">
              <a:prstTxWarp prst="textArchDown">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etropolis Medium" pitchFamily="2" charset="77"/>
                  <a:ea typeface="+mn-ea"/>
                  <a:cs typeface="+mn-cs"/>
                </a:rPr>
                <a:t>Process</a:t>
              </a:r>
            </a:p>
          </p:txBody>
        </p:sp>
        <p:grpSp>
          <p:nvGrpSpPr>
            <p:cNvPr id="91" name="Group 90">
              <a:extLst>
                <a:ext uri="{FF2B5EF4-FFF2-40B4-BE49-F238E27FC236}">
                  <a16:creationId xmlns:a16="http://schemas.microsoft.com/office/drawing/2014/main" id="{6F9FBC32-AB85-724C-BFB5-76FCDF8B6133}"/>
                </a:ext>
              </a:extLst>
            </p:cNvPr>
            <p:cNvGrpSpPr/>
            <p:nvPr/>
          </p:nvGrpSpPr>
          <p:grpSpPr>
            <a:xfrm>
              <a:off x="4158306" y="1806819"/>
              <a:ext cx="3649264" cy="3649262"/>
              <a:chOff x="4158306" y="1806819"/>
              <a:chExt cx="3649264" cy="3649262"/>
            </a:xfrm>
          </p:grpSpPr>
          <p:sp>
            <p:nvSpPr>
              <p:cNvPr id="92" name="Arc 91">
                <a:extLst>
                  <a:ext uri="{FF2B5EF4-FFF2-40B4-BE49-F238E27FC236}">
                    <a16:creationId xmlns:a16="http://schemas.microsoft.com/office/drawing/2014/main" id="{717E3664-3ABA-6041-9E7F-B4899D63AAB0}"/>
                  </a:ext>
                </a:extLst>
              </p:cNvPr>
              <p:cNvSpPr/>
              <p:nvPr/>
            </p:nvSpPr>
            <p:spPr bwMode="gray">
              <a:xfrm>
                <a:off x="4158306" y="1806819"/>
                <a:ext cx="3649264" cy="3649262"/>
              </a:xfrm>
              <a:prstGeom prst="arc">
                <a:avLst>
                  <a:gd name="adj1" fmla="val 21424123"/>
                  <a:gd name="adj2" fmla="val 4557064"/>
                </a:avLst>
              </a:prstGeom>
              <a:ln w="12700">
                <a:solidFill>
                  <a:schemeClr val="bg1"/>
                </a:solidFill>
                <a:miter lim="8000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93" name="Arc 92">
                <a:extLst>
                  <a:ext uri="{FF2B5EF4-FFF2-40B4-BE49-F238E27FC236}">
                    <a16:creationId xmlns:a16="http://schemas.microsoft.com/office/drawing/2014/main" id="{8DDA35B1-4045-E64A-B068-B42B30266336}"/>
                  </a:ext>
                </a:extLst>
              </p:cNvPr>
              <p:cNvSpPr/>
              <p:nvPr/>
            </p:nvSpPr>
            <p:spPr bwMode="gray">
              <a:xfrm>
                <a:off x="4158306" y="1806819"/>
                <a:ext cx="3649264" cy="3649262"/>
              </a:xfrm>
              <a:prstGeom prst="arc">
                <a:avLst>
                  <a:gd name="adj1" fmla="val 13648482"/>
                  <a:gd name="adj2" fmla="val 19424576"/>
                </a:avLst>
              </a:prstGeom>
              <a:ln w="12700">
                <a:solidFill>
                  <a:schemeClr val="bg1"/>
                </a:solidFill>
                <a:miter lim="8000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108" name="Arc 107">
                <a:extLst>
                  <a:ext uri="{FF2B5EF4-FFF2-40B4-BE49-F238E27FC236}">
                    <a16:creationId xmlns:a16="http://schemas.microsoft.com/office/drawing/2014/main" id="{B2A4AA8F-F117-3447-9CBD-3C3CD17C8AFC}"/>
                  </a:ext>
                </a:extLst>
              </p:cNvPr>
              <p:cNvSpPr/>
              <p:nvPr/>
            </p:nvSpPr>
            <p:spPr bwMode="gray">
              <a:xfrm>
                <a:off x="4158306" y="1806819"/>
                <a:ext cx="3649264" cy="3649262"/>
              </a:xfrm>
              <a:prstGeom prst="arc">
                <a:avLst>
                  <a:gd name="adj1" fmla="val 6635650"/>
                  <a:gd name="adj2" fmla="val 10924277"/>
                </a:avLst>
              </a:prstGeom>
              <a:ln w="12700">
                <a:solidFill>
                  <a:schemeClr val="bg1"/>
                </a:solidFill>
                <a:miter lim="8000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717074"/>
                  </a:solidFill>
                  <a:effectLst/>
                  <a:uLnTx/>
                  <a:uFillTx/>
                  <a:latin typeface="Metropolis"/>
                  <a:ea typeface="+mn-ea"/>
                  <a:cs typeface="+mn-cs"/>
                </a:endParaRPr>
              </a:p>
            </p:txBody>
          </p:sp>
        </p:grpSp>
      </p:grpSp>
      <p:sp>
        <p:nvSpPr>
          <p:cNvPr id="86" name="Doughnut 85">
            <a:extLst>
              <a:ext uri="{FF2B5EF4-FFF2-40B4-BE49-F238E27FC236}">
                <a16:creationId xmlns:a16="http://schemas.microsoft.com/office/drawing/2014/main" id="{4096C962-07D0-9340-905A-8F531AB4ABEB}"/>
              </a:ext>
            </a:extLst>
          </p:cNvPr>
          <p:cNvSpPr/>
          <p:nvPr/>
        </p:nvSpPr>
        <p:spPr>
          <a:xfrm>
            <a:off x="3532248" y="1022438"/>
            <a:ext cx="4873213" cy="4873213"/>
          </a:xfrm>
          <a:prstGeom prst="donut">
            <a:avLst>
              <a:gd name="adj" fmla="val 15314"/>
            </a:avLst>
          </a:prstGeom>
          <a:solidFill>
            <a:schemeClr val="bg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grpSp>
        <p:nvGrpSpPr>
          <p:cNvPr id="126" name="Group 125">
            <a:extLst>
              <a:ext uri="{FF2B5EF4-FFF2-40B4-BE49-F238E27FC236}">
                <a16:creationId xmlns:a16="http://schemas.microsoft.com/office/drawing/2014/main" id="{83E75FC7-D3DA-944A-A3E7-46E7FBBC9BB0}"/>
              </a:ext>
            </a:extLst>
          </p:cNvPr>
          <p:cNvGrpSpPr/>
          <p:nvPr/>
        </p:nvGrpSpPr>
        <p:grpSpPr>
          <a:xfrm>
            <a:off x="3651132" y="1170809"/>
            <a:ext cx="4626025" cy="4563435"/>
            <a:chOff x="3650496" y="1335764"/>
            <a:chExt cx="4627230" cy="4564624"/>
          </a:xfrm>
        </p:grpSpPr>
        <p:sp>
          <p:nvSpPr>
            <p:cNvPr id="127" name="TextBox 126">
              <a:extLst>
                <a:ext uri="{FF2B5EF4-FFF2-40B4-BE49-F238E27FC236}">
                  <a16:creationId xmlns:a16="http://schemas.microsoft.com/office/drawing/2014/main" id="{FB3C942B-75F5-E042-B04F-0262ECE66A4E}"/>
                </a:ext>
              </a:extLst>
            </p:cNvPr>
            <p:cNvSpPr txBox="1"/>
            <p:nvPr/>
          </p:nvSpPr>
          <p:spPr>
            <a:xfrm>
              <a:off x="3859507" y="1531356"/>
              <a:ext cx="4257798" cy="4200188"/>
            </a:xfrm>
            <a:prstGeom prst="rect">
              <a:avLst/>
            </a:prstGeom>
          </p:spPr>
          <p:txBody>
            <a:bodyPr spcFirstLastPara="1" wrap="square" lIns="0" tIns="0" rIns="0" bIns="0" numCol="1" rtlCol="0">
              <a:prstTxWarp prst="textArchUp">
                <a:avLst>
                  <a:gd name="adj" fmla="val 5434163"/>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F3F3F"/>
                  </a:solidFill>
                  <a:effectLst/>
                  <a:uLnTx/>
                  <a:uFillTx/>
                  <a:latin typeface="Metropolis Medium" pitchFamily="2" charset="77"/>
                  <a:ea typeface="+mn-ea"/>
                  <a:cs typeface="+mn-cs"/>
                </a:rPr>
                <a:t>VMware Cloud Operating Model</a:t>
              </a:r>
            </a:p>
          </p:txBody>
        </p:sp>
        <p:sp>
          <p:nvSpPr>
            <p:cNvPr id="128" name="TextBox 127">
              <a:extLst>
                <a:ext uri="{FF2B5EF4-FFF2-40B4-BE49-F238E27FC236}">
                  <a16:creationId xmlns:a16="http://schemas.microsoft.com/office/drawing/2014/main" id="{CCAD13C8-76DD-BA48-BD16-E0D8490AF7E3}"/>
                </a:ext>
              </a:extLst>
            </p:cNvPr>
            <p:cNvSpPr txBox="1"/>
            <p:nvPr/>
          </p:nvSpPr>
          <p:spPr>
            <a:xfrm>
              <a:off x="3650496" y="1335764"/>
              <a:ext cx="4627230" cy="4564624"/>
            </a:xfrm>
            <a:prstGeom prst="rect">
              <a:avLst/>
            </a:prstGeom>
          </p:spPr>
          <p:txBody>
            <a:bodyPr spcFirstLastPara="1" wrap="square" lIns="0" tIns="0" rIns="0" bIns="0" numCol="1" rtlCol="0">
              <a:prstTxWarp prst="textArchDown">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17074"/>
                  </a:solidFill>
                  <a:effectLst/>
                  <a:uLnTx/>
                  <a:uFillTx/>
                  <a:latin typeface="Metropolis Medium" pitchFamily="2" charset="77"/>
                  <a:ea typeface="+mn-ea"/>
                  <a:cs typeface="+mn-cs"/>
                </a:rPr>
                <a:t>Powered by VMware Cloud Management</a:t>
              </a:r>
            </a:p>
          </p:txBody>
        </p:sp>
      </p:grpSp>
      <p:sp>
        <p:nvSpPr>
          <p:cNvPr id="133" name="Rectangle 132">
            <a:extLst>
              <a:ext uri="{FF2B5EF4-FFF2-40B4-BE49-F238E27FC236}">
                <a16:creationId xmlns:a16="http://schemas.microsoft.com/office/drawing/2014/main" id="{97862FD7-F16D-456F-9F63-9F87789AF748}"/>
              </a:ext>
            </a:extLst>
          </p:cNvPr>
          <p:cNvSpPr/>
          <p:nvPr/>
        </p:nvSpPr>
        <p:spPr>
          <a:xfrm>
            <a:off x="1587" y="3216762"/>
            <a:ext cx="3554504" cy="456962"/>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9775" tIns="99775" rIns="99775" bIns="99775" numCol="1" spcCol="1270" anchor="t" anchorCtr="0">
            <a:noAutofit/>
          </a:bodyPr>
          <a:lstStyle/>
          <a:p>
            <a:pPr marL="0" marR="0" lvl="0" indent="0" algn="ctr" defTabSz="844044"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1D428A"/>
                </a:solidFill>
                <a:effectLst/>
                <a:uLnTx/>
                <a:uFillTx/>
                <a:latin typeface="Metropolis Semi Bold" panose="00000700000000000000" pitchFamily="2" charset="0"/>
                <a:ea typeface="+mn-ea"/>
                <a:cs typeface="+mn-cs"/>
              </a:rPr>
              <a:t>Build VMware Clouds</a:t>
            </a:r>
          </a:p>
        </p:txBody>
      </p:sp>
      <p:sp>
        <p:nvSpPr>
          <p:cNvPr id="134" name="TextBox 133">
            <a:extLst>
              <a:ext uri="{FF2B5EF4-FFF2-40B4-BE49-F238E27FC236}">
                <a16:creationId xmlns:a16="http://schemas.microsoft.com/office/drawing/2014/main" id="{B57CF54C-F866-4342-AD81-A97CFE32A525}"/>
              </a:ext>
            </a:extLst>
          </p:cNvPr>
          <p:cNvSpPr txBox="1"/>
          <p:nvPr/>
        </p:nvSpPr>
        <p:spPr>
          <a:xfrm>
            <a:off x="453652" y="3856687"/>
            <a:ext cx="2650379" cy="723087"/>
          </a:xfrm>
          <a:prstGeom prst="rect">
            <a:avLst/>
          </a:prstGeom>
          <a:ln>
            <a:noFill/>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F3F3F"/>
                </a:solidFill>
                <a:effectLst/>
                <a:uLnTx/>
                <a:uFillTx/>
                <a:latin typeface="Metropolis"/>
                <a:ea typeface="+mn-ea"/>
                <a:cs typeface="+mn-cs"/>
              </a:rPr>
              <a:t>Transform </a:t>
            </a:r>
            <a:r>
              <a:rPr kumimoji="0" lang="en-US" sz="1400" b="0" i="0" u="none" strike="noStrike" kern="1200" cap="none" spc="0" normalizeH="0" baseline="0" noProof="0" err="1">
                <a:ln>
                  <a:noFill/>
                </a:ln>
                <a:solidFill>
                  <a:srgbClr val="3F3F3F"/>
                </a:solidFill>
                <a:effectLst/>
                <a:uLnTx/>
                <a:uFillTx/>
                <a:latin typeface="Metropolis"/>
                <a:ea typeface="+mn-ea"/>
                <a:cs typeface="+mn-cs"/>
              </a:rPr>
              <a:t>ITOps</a:t>
            </a:r>
            <a:endParaRPr kumimoji="0" lang="en-US" sz="1400" b="0" i="0" u="none" strike="noStrike" kern="1200" cap="none" spc="0" normalizeH="0" baseline="0" noProof="0">
              <a:ln>
                <a:noFill/>
              </a:ln>
              <a:solidFill>
                <a:srgbClr val="3F3F3F"/>
              </a:solidFill>
              <a:effectLst/>
              <a:uLnTx/>
              <a:uFillTx/>
              <a:latin typeface="Metropolis"/>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F3F3F"/>
                </a:solidFill>
                <a:effectLst/>
                <a:uLnTx/>
                <a:uFillTx/>
                <a:latin typeface="Metropolis"/>
                <a:ea typeface="+mn-ea"/>
                <a:cs typeface="+mn-cs"/>
              </a:rPr>
              <a:t>Cloud experience </a:t>
            </a:r>
            <a:br>
              <a:rPr kumimoji="0" lang="en-US" sz="1400" b="0" i="0" u="none" strike="noStrike" kern="1200" cap="none" spc="0" normalizeH="0" baseline="0" noProof="0">
                <a:ln>
                  <a:noFill/>
                </a:ln>
                <a:solidFill>
                  <a:srgbClr val="3F3F3F"/>
                </a:solidFill>
                <a:effectLst/>
                <a:uLnTx/>
                <a:uFillTx/>
                <a:latin typeface="Metropolis"/>
                <a:ea typeface="+mn-ea"/>
                <a:cs typeface="+mn-cs"/>
              </a:rPr>
            </a:br>
            <a:r>
              <a:rPr kumimoji="0" lang="en-US" sz="1400" b="0" i="0" u="none" strike="noStrike" kern="1200" cap="none" spc="0" normalizeH="0" baseline="0" noProof="0">
                <a:ln>
                  <a:noFill/>
                </a:ln>
                <a:solidFill>
                  <a:srgbClr val="3F3F3F"/>
                </a:solidFill>
                <a:effectLst/>
                <a:uLnTx/>
                <a:uFillTx/>
                <a:latin typeface="Metropolis"/>
                <a:ea typeface="+mn-ea"/>
                <a:cs typeface="+mn-cs"/>
              </a:rPr>
              <a:t>out-of-the-box</a:t>
            </a:r>
          </a:p>
        </p:txBody>
      </p:sp>
      <p:sp>
        <p:nvSpPr>
          <p:cNvPr id="135" name="Rectangle 134">
            <a:extLst>
              <a:ext uri="{FF2B5EF4-FFF2-40B4-BE49-F238E27FC236}">
                <a16:creationId xmlns:a16="http://schemas.microsoft.com/office/drawing/2014/main" id="{7BBB0D50-6EF4-4788-A3C4-05C66D265B6F}"/>
              </a:ext>
            </a:extLst>
          </p:cNvPr>
          <p:cNvSpPr/>
          <p:nvPr/>
        </p:nvSpPr>
        <p:spPr>
          <a:xfrm>
            <a:off x="8404373" y="3216761"/>
            <a:ext cx="3810426" cy="456962"/>
          </a:xfrm>
          <a:prstGeom prst="rect">
            <a:avLst/>
          </a:pr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9775" tIns="99775" rIns="99775" bIns="99775" numCol="1" spcCol="1270" anchor="t" anchorCtr="0">
            <a:noAutofit/>
          </a:bodyPr>
          <a:lstStyle/>
          <a:p>
            <a:pPr marL="0" marR="0" lvl="0" indent="0" algn="ctr" defTabSz="844044"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1D428A"/>
                </a:solidFill>
                <a:effectLst/>
                <a:uLnTx/>
                <a:uFillTx/>
                <a:latin typeface="Metropolis Semi Bold" panose="00000700000000000000" pitchFamily="2" charset="0"/>
                <a:ea typeface="+mn-ea"/>
                <a:cs typeface="+mn-cs"/>
              </a:rPr>
              <a:t>Embrace Multi-Cloud</a:t>
            </a:r>
          </a:p>
        </p:txBody>
      </p:sp>
      <p:sp>
        <p:nvSpPr>
          <p:cNvPr id="136" name="TextBox 135">
            <a:extLst>
              <a:ext uri="{FF2B5EF4-FFF2-40B4-BE49-F238E27FC236}">
                <a16:creationId xmlns:a16="http://schemas.microsoft.com/office/drawing/2014/main" id="{274792D7-D476-4157-B953-FF2B600348BF}"/>
              </a:ext>
            </a:extLst>
          </p:cNvPr>
          <p:cNvSpPr txBox="1"/>
          <p:nvPr/>
        </p:nvSpPr>
        <p:spPr>
          <a:xfrm>
            <a:off x="8984397" y="3856687"/>
            <a:ext cx="2650379" cy="723087"/>
          </a:xfrm>
          <a:prstGeom prst="rect">
            <a:avLst/>
          </a:prstGeom>
          <a:ln>
            <a:noFill/>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F3F3F"/>
                </a:solidFill>
                <a:effectLst/>
                <a:uLnTx/>
                <a:uFillTx/>
                <a:latin typeface="Metropolis"/>
                <a:ea typeface="+mn-ea"/>
                <a:cs typeface="+mn-cs"/>
              </a:rPr>
              <a:t>Align </a:t>
            </a:r>
            <a:r>
              <a:rPr kumimoji="0" lang="en-US" sz="1400" b="0" i="0" u="none" strike="noStrike" kern="1200" cap="none" spc="0" normalizeH="0" baseline="0" noProof="0" err="1">
                <a:ln>
                  <a:noFill/>
                </a:ln>
                <a:solidFill>
                  <a:srgbClr val="3F3F3F"/>
                </a:solidFill>
                <a:effectLst/>
                <a:uLnTx/>
                <a:uFillTx/>
                <a:latin typeface="Metropolis"/>
                <a:ea typeface="+mn-ea"/>
                <a:cs typeface="+mn-cs"/>
              </a:rPr>
              <a:t>CloudOps</a:t>
            </a:r>
            <a:endParaRPr kumimoji="0" lang="en-US" sz="1400" b="0" i="0" u="none" strike="noStrike" kern="1200" cap="none" spc="0" normalizeH="0" baseline="0" noProof="0">
              <a:ln>
                <a:noFill/>
              </a:ln>
              <a:solidFill>
                <a:srgbClr val="3F3F3F"/>
              </a:solidFill>
              <a:effectLst/>
              <a:uLnTx/>
              <a:uFillTx/>
              <a:latin typeface="Metropolis"/>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F3F3F"/>
                </a:solidFill>
                <a:effectLst/>
                <a:uLnTx/>
                <a:uFillTx/>
                <a:latin typeface="Metropolis"/>
                <a:ea typeface="+mn-ea"/>
                <a:cs typeface="+mn-cs"/>
              </a:rPr>
              <a:t>Unified management</a:t>
            </a:r>
            <a:br>
              <a:rPr kumimoji="0" lang="en-US" sz="1400" b="0" i="0" u="none" strike="noStrike" kern="1200" cap="none" spc="0" normalizeH="0" baseline="0" noProof="0">
                <a:ln>
                  <a:noFill/>
                </a:ln>
                <a:solidFill>
                  <a:srgbClr val="3F3F3F"/>
                </a:solidFill>
                <a:effectLst/>
                <a:uLnTx/>
                <a:uFillTx/>
                <a:latin typeface="Metropolis"/>
                <a:ea typeface="+mn-ea"/>
                <a:cs typeface="+mn-cs"/>
              </a:rPr>
            </a:br>
            <a:r>
              <a:rPr kumimoji="0" lang="en-US" sz="1400" b="0" i="0" u="none" strike="noStrike" kern="1200" cap="none" spc="0" normalizeH="0" baseline="0" noProof="0">
                <a:ln>
                  <a:noFill/>
                </a:ln>
                <a:solidFill>
                  <a:srgbClr val="3F3F3F"/>
                </a:solidFill>
                <a:effectLst/>
                <a:uLnTx/>
                <a:uFillTx/>
                <a:latin typeface="Metropolis"/>
                <a:ea typeface="+mn-ea"/>
                <a:cs typeface="+mn-cs"/>
              </a:rPr>
              <a:t>across multiple clouds</a:t>
            </a:r>
          </a:p>
        </p:txBody>
      </p:sp>
      <p:grpSp>
        <p:nvGrpSpPr>
          <p:cNvPr id="137" name="Group 136">
            <a:extLst>
              <a:ext uri="{FF2B5EF4-FFF2-40B4-BE49-F238E27FC236}">
                <a16:creationId xmlns:a16="http://schemas.microsoft.com/office/drawing/2014/main" id="{A0A85349-347B-439C-ADCD-3CE21A054533}"/>
              </a:ext>
              <a:ext uri="{C183D7F6-B498-43B3-948B-1728B52AA6E4}">
                <adec:decorative xmlns:adec="http://schemas.microsoft.com/office/drawing/2017/decorative" val="1"/>
              </a:ext>
            </a:extLst>
          </p:cNvPr>
          <p:cNvGrpSpPr/>
          <p:nvPr/>
        </p:nvGrpSpPr>
        <p:grpSpPr>
          <a:xfrm>
            <a:off x="1253436" y="1980858"/>
            <a:ext cx="1050811" cy="1050811"/>
            <a:chOff x="1252173" y="2154098"/>
            <a:chExt cx="1051085" cy="1051085"/>
          </a:xfrm>
        </p:grpSpPr>
        <p:sp>
          <p:nvSpPr>
            <p:cNvPr id="138" name="Oval 137">
              <a:extLst>
                <a:ext uri="{FF2B5EF4-FFF2-40B4-BE49-F238E27FC236}">
                  <a16:creationId xmlns:a16="http://schemas.microsoft.com/office/drawing/2014/main" id="{4BE49E96-CFD8-4A68-9EC3-79D03E18C497}"/>
                </a:ext>
              </a:extLst>
            </p:cNvPr>
            <p:cNvSpPr/>
            <p:nvPr/>
          </p:nvSpPr>
          <p:spPr>
            <a:xfrm>
              <a:off x="1252173" y="2154098"/>
              <a:ext cx="1051085" cy="1051085"/>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grpSp>
          <p:nvGrpSpPr>
            <p:cNvPr id="139" name="Group 138" descr="VMware Cloud&#10;">
              <a:extLst>
                <a:ext uri="{FF2B5EF4-FFF2-40B4-BE49-F238E27FC236}">
                  <a16:creationId xmlns:a16="http://schemas.microsoft.com/office/drawing/2014/main" id="{9CE51B18-FF95-48E0-8480-D24A67EA3575}"/>
                </a:ext>
              </a:extLst>
            </p:cNvPr>
            <p:cNvGrpSpPr/>
            <p:nvPr/>
          </p:nvGrpSpPr>
          <p:grpSpPr>
            <a:xfrm>
              <a:off x="1477266" y="2400136"/>
              <a:ext cx="600899" cy="559008"/>
              <a:chOff x="1848945" y="3181375"/>
              <a:chExt cx="600899" cy="559008"/>
            </a:xfrm>
          </p:grpSpPr>
          <p:sp>
            <p:nvSpPr>
              <p:cNvPr id="140" name="Picture Placeholder 93">
                <a:extLst>
                  <a:ext uri="{FF2B5EF4-FFF2-40B4-BE49-F238E27FC236}">
                    <a16:creationId xmlns:a16="http://schemas.microsoft.com/office/drawing/2014/main" id="{F55499B8-26B4-4EFE-B630-643BAA83CB86}"/>
                  </a:ext>
                </a:extLst>
              </p:cNvPr>
              <p:cNvSpPr/>
              <p:nvPr/>
            </p:nvSpPr>
            <p:spPr>
              <a:xfrm>
                <a:off x="1848945" y="3181375"/>
                <a:ext cx="600899" cy="343362"/>
              </a:xfrm>
              <a:custGeom>
                <a:avLst/>
                <a:gdLst>
                  <a:gd name="connsiteX0" fmla="*/ 517627 w 600899"/>
                  <a:gd name="connsiteY0" fmla="*/ 128706 h 343362"/>
                  <a:gd name="connsiteX1" fmla="*/ 391135 w 600899"/>
                  <a:gd name="connsiteY1" fmla="*/ 0 h 343362"/>
                  <a:gd name="connsiteX2" fmla="*/ 387909 w 600899"/>
                  <a:gd name="connsiteY2" fmla="*/ 0 h 343362"/>
                  <a:gd name="connsiteX3" fmla="*/ 267742 w 600899"/>
                  <a:gd name="connsiteY3" fmla="*/ 87722 h 343362"/>
                  <a:gd name="connsiteX4" fmla="*/ 222900 w 600899"/>
                  <a:gd name="connsiteY4" fmla="*/ 76970 h 343362"/>
                  <a:gd name="connsiteX5" fmla="*/ 220181 w 600899"/>
                  <a:gd name="connsiteY5" fmla="*/ 76970 h 343362"/>
                  <a:gd name="connsiteX6" fmla="*/ 112030 w 600899"/>
                  <a:gd name="connsiteY6" fmla="*/ 165515 h 343362"/>
                  <a:gd name="connsiteX7" fmla="*/ 90273 w 600899"/>
                  <a:gd name="connsiteY7" fmla="*/ 162416 h 343362"/>
                  <a:gd name="connsiteX8" fmla="*/ 88123 w 600899"/>
                  <a:gd name="connsiteY8" fmla="*/ 162416 h 343362"/>
                  <a:gd name="connsiteX9" fmla="*/ 21 w 600899"/>
                  <a:gd name="connsiteY9" fmla="*/ 248494 h 343362"/>
                  <a:gd name="connsiteX10" fmla="*/ 91981 w 600899"/>
                  <a:gd name="connsiteY10" fmla="*/ 343363 h 343362"/>
                  <a:gd name="connsiteX11" fmla="*/ 142578 w 600899"/>
                  <a:gd name="connsiteY11" fmla="*/ 343363 h 343362"/>
                  <a:gd name="connsiteX12" fmla="*/ 142578 w 600899"/>
                  <a:gd name="connsiteY12" fmla="*/ 327551 h 343362"/>
                  <a:gd name="connsiteX13" fmla="*/ 91981 w 600899"/>
                  <a:gd name="connsiteY13" fmla="*/ 327551 h 343362"/>
                  <a:gd name="connsiteX14" fmla="*/ 15390 w 600899"/>
                  <a:gd name="connsiteY14" fmla="*/ 248873 h 343362"/>
                  <a:gd name="connsiteX15" fmla="*/ 88123 w 600899"/>
                  <a:gd name="connsiteY15" fmla="*/ 177848 h 343362"/>
                  <a:gd name="connsiteX16" fmla="*/ 89957 w 600899"/>
                  <a:gd name="connsiteY16" fmla="*/ 177848 h 343362"/>
                  <a:gd name="connsiteX17" fmla="*/ 107793 w 600899"/>
                  <a:gd name="connsiteY17" fmla="*/ 180378 h 343362"/>
                  <a:gd name="connsiteX18" fmla="*/ 123920 w 600899"/>
                  <a:gd name="connsiteY18" fmla="*/ 184868 h 343362"/>
                  <a:gd name="connsiteX19" fmla="*/ 127462 w 600899"/>
                  <a:gd name="connsiteY19" fmla="*/ 168424 h 343362"/>
                  <a:gd name="connsiteX20" fmla="*/ 220181 w 600899"/>
                  <a:gd name="connsiteY20" fmla="*/ 92529 h 343362"/>
                  <a:gd name="connsiteX21" fmla="*/ 222458 w 600899"/>
                  <a:gd name="connsiteY21" fmla="*/ 92529 h 343362"/>
                  <a:gd name="connsiteX22" fmla="*/ 260848 w 600899"/>
                  <a:gd name="connsiteY22" fmla="*/ 101700 h 343362"/>
                  <a:gd name="connsiteX23" fmla="*/ 276280 w 600899"/>
                  <a:gd name="connsiteY23" fmla="*/ 109352 h 343362"/>
                  <a:gd name="connsiteX24" fmla="*/ 282605 w 600899"/>
                  <a:gd name="connsiteY24" fmla="*/ 93351 h 343362"/>
                  <a:gd name="connsiteX25" fmla="*/ 387972 w 600899"/>
                  <a:gd name="connsiteY25" fmla="*/ 15748 h 343362"/>
                  <a:gd name="connsiteX26" fmla="*/ 390818 w 600899"/>
                  <a:gd name="connsiteY26" fmla="*/ 15748 h 343362"/>
                  <a:gd name="connsiteX27" fmla="*/ 501878 w 600899"/>
                  <a:gd name="connsiteY27" fmla="*/ 130097 h 343362"/>
                  <a:gd name="connsiteX28" fmla="*/ 503017 w 600899"/>
                  <a:gd name="connsiteY28" fmla="*/ 143189 h 343362"/>
                  <a:gd name="connsiteX29" fmla="*/ 516109 w 600899"/>
                  <a:gd name="connsiteY29" fmla="*/ 144454 h 343362"/>
                  <a:gd name="connsiteX30" fmla="*/ 585047 w 600899"/>
                  <a:gd name="connsiteY30" fmla="*/ 237236 h 343362"/>
                  <a:gd name="connsiteX31" fmla="*/ 509152 w 600899"/>
                  <a:gd name="connsiteY31" fmla="*/ 326349 h 343362"/>
                  <a:gd name="connsiteX32" fmla="*/ 487395 w 600899"/>
                  <a:gd name="connsiteY32" fmla="*/ 326349 h 343362"/>
                  <a:gd name="connsiteX33" fmla="*/ 487395 w 600899"/>
                  <a:gd name="connsiteY33" fmla="*/ 342161 h 343362"/>
                  <a:gd name="connsiteX34" fmla="*/ 509152 w 600899"/>
                  <a:gd name="connsiteY34" fmla="*/ 342161 h 343362"/>
                  <a:gd name="connsiteX35" fmla="*/ 600858 w 600899"/>
                  <a:gd name="connsiteY35" fmla="*/ 237552 h 343362"/>
                  <a:gd name="connsiteX36" fmla="*/ 517627 w 600899"/>
                  <a:gd name="connsiteY36" fmla="*/ 128706 h 34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899" h="343362">
                    <a:moveTo>
                      <a:pt x="517627" y="128706"/>
                    </a:moveTo>
                    <a:cubicBezTo>
                      <a:pt x="511302" y="57617"/>
                      <a:pt x="457606" y="1581"/>
                      <a:pt x="391135" y="0"/>
                    </a:cubicBezTo>
                    <a:lnTo>
                      <a:pt x="387909" y="0"/>
                    </a:lnTo>
                    <a:cubicBezTo>
                      <a:pt x="334150" y="0"/>
                      <a:pt x="287727" y="36050"/>
                      <a:pt x="267742" y="87722"/>
                    </a:cubicBezTo>
                    <a:cubicBezTo>
                      <a:pt x="253737" y="80969"/>
                      <a:pt x="238445" y="77303"/>
                      <a:pt x="222900" y="76970"/>
                    </a:cubicBezTo>
                    <a:lnTo>
                      <a:pt x="220181" y="76970"/>
                    </a:lnTo>
                    <a:cubicBezTo>
                      <a:pt x="167731" y="77207"/>
                      <a:pt x="122615" y="114144"/>
                      <a:pt x="112030" y="165515"/>
                    </a:cubicBezTo>
                    <a:cubicBezTo>
                      <a:pt x="104941" y="163552"/>
                      <a:pt x="97629" y="162510"/>
                      <a:pt x="90273" y="162416"/>
                    </a:cubicBezTo>
                    <a:lnTo>
                      <a:pt x="88123" y="162416"/>
                    </a:lnTo>
                    <a:cubicBezTo>
                      <a:pt x="40341" y="162636"/>
                      <a:pt x="1352" y="200729"/>
                      <a:pt x="21" y="248494"/>
                    </a:cubicBezTo>
                    <a:cubicBezTo>
                      <a:pt x="-1117" y="297319"/>
                      <a:pt x="43408" y="342034"/>
                      <a:pt x="91981" y="343363"/>
                    </a:cubicBezTo>
                    <a:lnTo>
                      <a:pt x="142578" y="343363"/>
                    </a:lnTo>
                    <a:lnTo>
                      <a:pt x="142578" y="327551"/>
                    </a:lnTo>
                    <a:lnTo>
                      <a:pt x="91981" y="327551"/>
                    </a:lnTo>
                    <a:cubicBezTo>
                      <a:pt x="51693" y="326413"/>
                      <a:pt x="14505" y="288212"/>
                      <a:pt x="15390" y="248873"/>
                    </a:cubicBezTo>
                    <a:cubicBezTo>
                      <a:pt x="16417" y="209416"/>
                      <a:pt x="48652" y="177937"/>
                      <a:pt x="88123" y="177848"/>
                    </a:cubicBezTo>
                    <a:lnTo>
                      <a:pt x="89957" y="177848"/>
                    </a:lnTo>
                    <a:cubicBezTo>
                      <a:pt x="95986" y="177931"/>
                      <a:pt x="101979" y="178781"/>
                      <a:pt x="107793" y="180378"/>
                    </a:cubicBezTo>
                    <a:lnTo>
                      <a:pt x="123920" y="184868"/>
                    </a:lnTo>
                    <a:lnTo>
                      <a:pt x="127462" y="168424"/>
                    </a:lnTo>
                    <a:cubicBezTo>
                      <a:pt x="136788" y="124538"/>
                      <a:pt x="175318" y="93000"/>
                      <a:pt x="220181" y="92529"/>
                    </a:cubicBezTo>
                    <a:lnTo>
                      <a:pt x="222458" y="92529"/>
                    </a:lnTo>
                    <a:cubicBezTo>
                      <a:pt x="235761" y="92817"/>
                      <a:pt x="248850" y="95943"/>
                      <a:pt x="260848" y="101700"/>
                    </a:cubicBezTo>
                    <a:lnTo>
                      <a:pt x="276280" y="109352"/>
                    </a:lnTo>
                    <a:lnTo>
                      <a:pt x="282605" y="93351"/>
                    </a:lnTo>
                    <a:cubicBezTo>
                      <a:pt x="300819" y="46106"/>
                      <a:pt x="342182" y="15748"/>
                      <a:pt x="387972" y="15748"/>
                    </a:cubicBezTo>
                    <a:lnTo>
                      <a:pt x="390818" y="15748"/>
                    </a:lnTo>
                    <a:cubicBezTo>
                      <a:pt x="448309" y="17203"/>
                      <a:pt x="496060" y="66345"/>
                      <a:pt x="501878" y="130097"/>
                    </a:cubicBezTo>
                    <a:lnTo>
                      <a:pt x="503017" y="143189"/>
                    </a:lnTo>
                    <a:lnTo>
                      <a:pt x="516109" y="144454"/>
                    </a:lnTo>
                    <a:cubicBezTo>
                      <a:pt x="555954" y="148249"/>
                      <a:pt x="586312" y="188726"/>
                      <a:pt x="585047" y="237236"/>
                    </a:cubicBezTo>
                    <a:cubicBezTo>
                      <a:pt x="583782" y="285745"/>
                      <a:pt x="550262" y="326349"/>
                      <a:pt x="509152" y="326349"/>
                    </a:cubicBezTo>
                    <a:lnTo>
                      <a:pt x="487395" y="326349"/>
                    </a:lnTo>
                    <a:lnTo>
                      <a:pt x="487395" y="342161"/>
                    </a:lnTo>
                    <a:lnTo>
                      <a:pt x="509152" y="342161"/>
                    </a:lnTo>
                    <a:cubicBezTo>
                      <a:pt x="558610" y="342161"/>
                      <a:pt x="599593" y="295612"/>
                      <a:pt x="600858" y="237552"/>
                    </a:cubicBezTo>
                    <a:cubicBezTo>
                      <a:pt x="602313" y="180504"/>
                      <a:pt x="565377" y="133259"/>
                      <a:pt x="517627" y="128706"/>
                    </a:cubicBezTo>
                    <a:close/>
                  </a:path>
                </a:pathLst>
              </a:custGeom>
              <a:solidFill>
                <a:schemeClr val="accent2"/>
              </a:solid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150" name="Picture Placeholder 93">
                <a:extLst>
                  <a:ext uri="{FF2B5EF4-FFF2-40B4-BE49-F238E27FC236}">
                    <a16:creationId xmlns:a16="http://schemas.microsoft.com/office/drawing/2014/main" id="{0FCAC2E0-C27B-491F-A6DE-74C1E968AC4E}"/>
                  </a:ext>
                </a:extLst>
              </p:cNvPr>
              <p:cNvSpPr/>
              <p:nvPr/>
            </p:nvSpPr>
            <p:spPr>
              <a:xfrm>
                <a:off x="2007082" y="3351317"/>
                <a:ext cx="315406" cy="389066"/>
              </a:xfrm>
              <a:custGeom>
                <a:avLst/>
                <a:gdLst>
                  <a:gd name="connsiteX0" fmla="*/ 315218 w 315406"/>
                  <a:gd name="connsiteY0" fmla="*/ 52494 h 389066"/>
                  <a:gd name="connsiteX1" fmla="*/ 315218 w 315406"/>
                  <a:gd name="connsiteY1" fmla="*/ 47055 h 389066"/>
                  <a:gd name="connsiteX2" fmla="*/ 158242 w 315406"/>
                  <a:gd name="connsiteY2" fmla="*/ 0 h 389066"/>
                  <a:gd name="connsiteX3" fmla="*/ 158242 w 315406"/>
                  <a:gd name="connsiteY3" fmla="*/ 0 h 389066"/>
                  <a:gd name="connsiteX4" fmla="*/ 126 w 315406"/>
                  <a:gd name="connsiteY4" fmla="*/ 46929 h 389066"/>
                  <a:gd name="connsiteX5" fmla="*/ 158242 w 315406"/>
                  <a:gd name="connsiteY5" fmla="*/ 93920 h 389066"/>
                  <a:gd name="connsiteX6" fmla="*/ 158242 w 315406"/>
                  <a:gd name="connsiteY6" fmla="*/ 93920 h 389066"/>
                  <a:gd name="connsiteX7" fmla="*/ 266266 w 315406"/>
                  <a:gd name="connsiteY7" fmla="*/ 82283 h 389066"/>
                  <a:gd name="connsiteX8" fmla="*/ 299533 w 315406"/>
                  <a:gd name="connsiteY8" fmla="*/ 69634 h 389066"/>
                  <a:gd name="connsiteX9" fmla="*/ 299533 w 315406"/>
                  <a:gd name="connsiteY9" fmla="*/ 148818 h 389066"/>
                  <a:gd name="connsiteX10" fmla="*/ 158305 w 315406"/>
                  <a:gd name="connsiteY10" fmla="*/ 177721 h 389066"/>
                  <a:gd name="connsiteX11" fmla="*/ 158305 w 315406"/>
                  <a:gd name="connsiteY11" fmla="*/ 177721 h 389066"/>
                  <a:gd name="connsiteX12" fmla="*/ 53886 w 315406"/>
                  <a:gd name="connsiteY12" fmla="*/ 166463 h 389066"/>
                  <a:gd name="connsiteX13" fmla="*/ 15938 w 315406"/>
                  <a:gd name="connsiteY13" fmla="*/ 146478 h 389066"/>
                  <a:gd name="connsiteX14" fmla="*/ 15938 w 315406"/>
                  <a:gd name="connsiteY14" fmla="*/ 95375 h 389066"/>
                  <a:gd name="connsiteX15" fmla="*/ 0 w 315406"/>
                  <a:gd name="connsiteY15" fmla="*/ 95375 h 389066"/>
                  <a:gd name="connsiteX16" fmla="*/ 0 w 315406"/>
                  <a:gd name="connsiteY16" fmla="*/ 146478 h 389066"/>
                  <a:gd name="connsiteX17" fmla="*/ 49838 w 315406"/>
                  <a:gd name="connsiteY17" fmla="*/ 181769 h 389066"/>
                  <a:gd name="connsiteX18" fmla="*/ 158115 w 315406"/>
                  <a:gd name="connsiteY18" fmla="*/ 193533 h 389066"/>
                  <a:gd name="connsiteX19" fmla="*/ 158115 w 315406"/>
                  <a:gd name="connsiteY19" fmla="*/ 193533 h 389066"/>
                  <a:gd name="connsiteX20" fmla="*/ 299343 w 315406"/>
                  <a:gd name="connsiteY20" fmla="*/ 169120 h 389066"/>
                  <a:gd name="connsiteX21" fmla="*/ 299343 w 315406"/>
                  <a:gd name="connsiteY21" fmla="*/ 243624 h 389066"/>
                  <a:gd name="connsiteX22" fmla="*/ 158115 w 315406"/>
                  <a:gd name="connsiteY22" fmla="*/ 272464 h 389066"/>
                  <a:gd name="connsiteX23" fmla="*/ 158115 w 315406"/>
                  <a:gd name="connsiteY23" fmla="*/ 272464 h 389066"/>
                  <a:gd name="connsiteX24" fmla="*/ 15938 w 315406"/>
                  <a:gd name="connsiteY24" fmla="*/ 241284 h 389066"/>
                  <a:gd name="connsiteX25" fmla="*/ 15938 w 315406"/>
                  <a:gd name="connsiteY25" fmla="*/ 190117 h 389066"/>
                  <a:gd name="connsiteX26" fmla="*/ 0 w 315406"/>
                  <a:gd name="connsiteY26" fmla="*/ 190117 h 389066"/>
                  <a:gd name="connsiteX27" fmla="*/ 0 w 315406"/>
                  <a:gd name="connsiteY27" fmla="*/ 241284 h 389066"/>
                  <a:gd name="connsiteX28" fmla="*/ 158115 w 315406"/>
                  <a:gd name="connsiteY28" fmla="*/ 288275 h 389066"/>
                  <a:gd name="connsiteX29" fmla="*/ 158115 w 315406"/>
                  <a:gd name="connsiteY29" fmla="*/ 288275 h 389066"/>
                  <a:gd name="connsiteX30" fmla="*/ 299407 w 315406"/>
                  <a:gd name="connsiteY30" fmla="*/ 263926 h 389066"/>
                  <a:gd name="connsiteX31" fmla="*/ 299407 w 315406"/>
                  <a:gd name="connsiteY31" fmla="*/ 344185 h 389066"/>
                  <a:gd name="connsiteX32" fmla="*/ 262028 w 315406"/>
                  <a:gd name="connsiteY32" fmla="*/ 362083 h 389066"/>
                  <a:gd name="connsiteX33" fmla="*/ 158115 w 315406"/>
                  <a:gd name="connsiteY33" fmla="*/ 373151 h 389066"/>
                  <a:gd name="connsiteX34" fmla="*/ 158115 w 315406"/>
                  <a:gd name="connsiteY34" fmla="*/ 373151 h 389066"/>
                  <a:gd name="connsiteX35" fmla="*/ 15938 w 315406"/>
                  <a:gd name="connsiteY35" fmla="*/ 341908 h 389066"/>
                  <a:gd name="connsiteX36" fmla="*/ 15938 w 315406"/>
                  <a:gd name="connsiteY36" fmla="*/ 290805 h 389066"/>
                  <a:gd name="connsiteX37" fmla="*/ 0 w 315406"/>
                  <a:gd name="connsiteY37" fmla="*/ 290805 h 389066"/>
                  <a:gd name="connsiteX38" fmla="*/ 0 w 315406"/>
                  <a:gd name="connsiteY38" fmla="*/ 341971 h 389066"/>
                  <a:gd name="connsiteX39" fmla="*/ 158115 w 315406"/>
                  <a:gd name="connsiteY39" fmla="*/ 389026 h 389066"/>
                  <a:gd name="connsiteX40" fmla="*/ 158115 w 315406"/>
                  <a:gd name="connsiteY40" fmla="*/ 389026 h 389066"/>
                  <a:gd name="connsiteX41" fmla="*/ 265949 w 315406"/>
                  <a:gd name="connsiteY41" fmla="*/ 377326 h 389066"/>
                  <a:gd name="connsiteX42" fmla="*/ 315155 w 315406"/>
                  <a:gd name="connsiteY42" fmla="*/ 342098 h 389066"/>
                  <a:gd name="connsiteX43" fmla="*/ 262281 w 315406"/>
                  <a:gd name="connsiteY43" fmla="*/ 66977 h 389066"/>
                  <a:gd name="connsiteX44" fmla="*/ 158115 w 315406"/>
                  <a:gd name="connsiteY44" fmla="*/ 78109 h 389066"/>
                  <a:gd name="connsiteX45" fmla="*/ 158115 w 315406"/>
                  <a:gd name="connsiteY45" fmla="*/ 78109 h 389066"/>
                  <a:gd name="connsiteX46" fmla="*/ 15875 w 315406"/>
                  <a:gd name="connsiteY46" fmla="*/ 46929 h 389066"/>
                  <a:gd name="connsiteX47" fmla="*/ 158115 w 315406"/>
                  <a:gd name="connsiteY47" fmla="*/ 15812 h 389066"/>
                  <a:gd name="connsiteX48" fmla="*/ 158115 w 315406"/>
                  <a:gd name="connsiteY48" fmla="*/ 15812 h 389066"/>
                  <a:gd name="connsiteX49" fmla="*/ 300355 w 315406"/>
                  <a:gd name="connsiteY49" fmla="*/ 47055 h 389066"/>
                  <a:gd name="connsiteX50" fmla="*/ 262281 w 315406"/>
                  <a:gd name="connsiteY50" fmla="*/ 66977 h 38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15406" h="389066">
                    <a:moveTo>
                      <a:pt x="315218" y="52494"/>
                    </a:moveTo>
                    <a:cubicBezTo>
                      <a:pt x="315470" y="50690"/>
                      <a:pt x="315470" y="48859"/>
                      <a:pt x="315218" y="47055"/>
                    </a:cubicBezTo>
                    <a:cubicBezTo>
                      <a:pt x="315218" y="14800"/>
                      <a:pt x="234390" y="63"/>
                      <a:pt x="158242" y="0"/>
                    </a:cubicBezTo>
                    <a:lnTo>
                      <a:pt x="158242" y="0"/>
                    </a:lnTo>
                    <a:cubicBezTo>
                      <a:pt x="82346" y="0"/>
                      <a:pt x="126" y="14673"/>
                      <a:pt x="126" y="46929"/>
                    </a:cubicBezTo>
                    <a:cubicBezTo>
                      <a:pt x="126" y="79184"/>
                      <a:pt x="82346" y="93920"/>
                      <a:pt x="158242" y="93920"/>
                    </a:cubicBezTo>
                    <a:lnTo>
                      <a:pt x="158242" y="93920"/>
                    </a:lnTo>
                    <a:cubicBezTo>
                      <a:pt x="194588" y="94434"/>
                      <a:pt x="230862" y="90527"/>
                      <a:pt x="266266" y="82283"/>
                    </a:cubicBezTo>
                    <a:cubicBezTo>
                      <a:pt x="277881" y="79608"/>
                      <a:pt x="289075" y="75351"/>
                      <a:pt x="299533" y="69634"/>
                    </a:cubicBezTo>
                    <a:lnTo>
                      <a:pt x="299533" y="148818"/>
                    </a:lnTo>
                    <a:cubicBezTo>
                      <a:pt x="293208" y="159823"/>
                      <a:pt x="244066" y="177721"/>
                      <a:pt x="158305" y="177721"/>
                    </a:cubicBezTo>
                    <a:lnTo>
                      <a:pt x="158305" y="177721"/>
                    </a:lnTo>
                    <a:cubicBezTo>
                      <a:pt x="123172" y="178191"/>
                      <a:pt x="88111" y="174410"/>
                      <a:pt x="53886" y="166463"/>
                    </a:cubicBezTo>
                    <a:cubicBezTo>
                      <a:pt x="25931" y="159190"/>
                      <a:pt x="15938" y="150525"/>
                      <a:pt x="15938" y="146478"/>
                    </a:cubicBezTo>
                    <a:lnTo>
                      <a:pt x="15938" y="95375"/>
                    </a:lnTo>
                    <a:lnTo>
                      <a:pt x="0" y="95375"/>
                    </a:lnTo>
                    <a:lnTo>
                      <a:pt x="0" y="146478"/>
                    </a:lnTo>
                    <a:cubicBezTo>
                      <a:pt x="0" y="161277"/>
                      <a:pt x="16760" y="173104"/>
                      <a:pt x="49838" y="181769"/>
                    </a:cubicBezTo>
                    <a:cubicBezTo>
                      <a:pt x="85326" y="190027"/>
                      <a:pt x="121681" y="193977"/>
                      <a:pt x="158115" y="193533"/>
                    </a:cubicBezTo>
                    <a:lnTo>
                      <a:pt x="158115" y="193533"/>
                    </a:lnTo>
                    <a:cubicBezTo>
                      <a:pt x="213392" y="193533"/>
                      <a:pt x="271642" y="185753"/>
                      <a:pt x="299343" y="169120"/>
                    </a:cubicBezTo>
                    <a:lnTo>
                      <a:pt x="299343" y="243624"/>
                    </a:lnTo>
                    <a:cubicBezTo>
                      <a:pt x="293019" y="254628"/>
                      <a:pt x="243813" y="272464"/>
                      <a:pt x="158115" y="272464"/>
                    </a:cubicBezTo>
                    <a:lnTo>
                      <a:pt x="158115" y="272464"/>
                    </a:lnTo>
                    <a:cubicBezTo>
                      <a:pt x="66155" y="272464"/>
                      <a:pt x="15938" y="251846"/>
                      <a:pt x="15938" y="241284"/>
                    </a:cubicBezTo>
                    <a:lnTo>
                      <a:pt x="15938" y="190117"/>
                    </a:lnTo>
                    <a:lnTo>
                      <a:pt x="0" y="190117"/>
                    </a:lnTo>
                    <a:lnTo>
                      <a:pt x="0" y="241284"/>
                    </a:lnTo>
                    <a:cubicBezTo>
                      <a:pt x="0" y="273539"/>
                      <a:pt x="81904" y="288275"/>
                      <a:pt x="158115" y="288275"/>
                    </a:cubicBezTo>
                    <a:lnTo>
                      <a:pt x="158115" y="288275"/>
                    </a:lnTo>
                    <a:cubicBezTo>
                      <a:pt x="213392" y="288275"/>
                      <a:pt x="271958" y="280559"/>
                      <a:pt x="299407" y="263926"/>
                    </a:cubicBezTo>
                    <a:lnTo>
                      <a:pt x="299407" y="344185"/>
                    </a:lnTo>
                    <a:cubicBezTo>
                      <a:pt x="296750" y="348675"/>
                      <a:pt x="285872" y="355885"/>
                      <a:pt x="262028" y="362083"/>
                    </a:cubicBezTo>
                    <a:cubicBezTo>
                      <a:pt x="227968" y="369976"/>
                      <a:pt x="193074" y="373693"/>
                      <a:pt x="158115" y="373151"/>
                    </a:cubicBezTo>
                    <a:lnTo>
                      <a:pt x="158115" y="373151"/>
                    </a:lnTo>
                    <a:cubicBezTo>
                      <a:pt x="66092" y="373151"/>
                      <a:pt x="15938" y="352470"/>
                      <a:pt x="15938" y="341908"/>
                    </a:cubicBezTo>
                    <a:lnTo>
                      <a:pt x="15938" y="290805"/>
                    </a:lnTo>
                    <a:lnTo>
                      <a:pt x="0" y="290805"/>
                    </a:lnTo>
                    <a:lnTo>
                      <a:pt x="0" y="341971"/>
                    </a:lnTo>
                    <a:cubicBezTo>
                      <a:pt x="0" y="374227"/>
                      <a:pt x="81840" y="388963"/>
                      <a:pt x="158115" y="389026"/>
                    </a:cubicBezTo>
                    <a:lnTo>
                      <a:pt x="158115" y="389026"/>
                    </a:lnTo>
                    <a:cubicBezTo>
                      <a:pt x="194401" y="389513"/>
                      <a:pt x="230612" y="385579"/>
                      <a:pt x="265949" y="377326"/>
                    </a:cubicBezTo>
                    <a:cubicBezTo>
                      <a:pt x="299027" y="368724"/>
                      <a:pt x="315155" y="356897"/>
                      <a:pt x="315155" y="342098"/>
                    </a:cubicBezTo>
                    <a:close/>
                    <a:moveTo>
                      <a:pt x="262281" y="66977"/>
                    </a:moveTo>
                    <a:cubicBezTo>
                      <a:pt x="228139" y="74900"/>
                      <a:pt x="193160" y="78638"/>
                      <a:pt x="158115" y="78109"/>
                    </a:cubicBezTo>
                    <a:lnTo>
                      <a:pt x="158115" y="78109"/>
                    </a:lnTo>
                    <a:cubicBezTo>
                      <a:pt x="66092" y="78109"/>
                      <a:pt x="15875" y="57491"/>
                      <a:pt x="15875" y="46929"/>
                    </a:cubicBezTo>
                    <a:cubicBezTo>
                      <a:pt x="15875" y="36366"/>
                      <a:pt x="65966" y="15812"/>
                      <a:pt x="158115" y="15812"/>
                    </a:cubicBezTo>
                    <a:lnTo>
                      <a:pt x="158115" y="15812"/>
                    </a:lnTo>
                    <a:cubicBezTo>
                      <a:pt x="250138" y="15812"/>
                      <a:pt x="300355" y="36493"/>
                      <a:pt x="300355" y="47055"/>
                    </a:cubicBezTo>
                    <a:cubicBezTo>
                      <a:pt x="300355" y="51103"/>
                      <a:pt x="290173" y="59578"/>
                      <a:pt x="262281" y="66977"/>
                    </a:cubicBezTo>
                    <a:close/>
                  </a:path>
                </a:pathLst>
              </a:custGeom>
              <a:solidFill>
                <a:schemeClr val="accent2"/>
              </a:solid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717074"/>
                  </a:solidFill>
                  <a:effectLst/>
                  <a:uLnTx/>
                  <a:uFillTx/>
                  <a:latin typeface="Metropolis"/>
                  <a:ea typeface="+mn-ea"/>
                  <a:cs typeface="+mn-cs"/>
                </a:endParaRPr>
              </a:p>
            </p:txBody>
          </p:sp>
        </p:grpSp>
      </p:grpSp>
      <p:grpSp>
        <p:nvGrpSpPr>
          <p:cNvPr id="151" name="Group 150">
            <a:extLst>
              <a:ext uri="{FF2B5EF4-FFF2-40B4-BE49-F238E27FC236}">
                <a16:creationId xmlns:a16="http://schemas.microsoft.com/office/drawing/2014/main" id="{F35A6283-2CB6-4D9D-9866-ABD869260161}"/>
              </a:ext>
              <a:ext uri="{C183D7F6-B498-43B3-948B-1728B52AA6E4}">
                <adec:decorative xmlns:adec="http://schemas.microsoft.com/office/drawing/2017/decorative" val="1"/>
              </a:ext>
            </a:extLst>
          </p:cNvPr>
          <p:cNvGrpSpPr/>
          <p:nvPr/>
        </p:nvGrpSpPr>
        <p:grpSpPr>
          <a:xfrm>
            <a:off x="9784181" y="2007680"/>
            <a:ext cx="1050811" cy="1050811"/>
            <a:chOff x="9788969" y="2180927"/>
            <a:chExt cx="1051085" cy="1051085"/>
          </a:xfrm>
        </p:grpSpPr>
        <p:sp>
          <p:nvSpPr>
            <p:cNvPr id="152" name="Oval 151">
              <a:extLst>
                <a:ext uri="{FF2B5EF4-FFF2-40B4-BE49-F238E27FC236}">
                  <a16:creationId xmlns:a16="http://schemas.microsoft.com/office/drawing/2014/main" id="{93145BC8-9ADF-4EDE-AD78-C5DE4C51A086}"/>
                </a:ext>
              </a:extLst>
            </p:cNvPr>
            <p:cNvSpPr/>
            <p:nvPr/>
          </p:nvSpPr>
          <p:spPr>
            <a:xfrm>
              <a:off x="9788969" y="2180927"/>
              <a:ext cx="1051085" cy="1051085"/>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grpSp>
          <p:nvGrpSpPr>
            <p:cNvPr id="153" name="Picture Placeholder 84" descr="Multi-Cloud Ops&#10;">
              <a:extLst>
                <a:ext uri="{FF2B5EF4-FFF2-40B4-BE49-F238E27FC236}">
                  <a16:creationId xmlns:a16="http://schemas.microsoft.com/office/drawing/2014/main" id="{F57ABD3E-CAAB-42E8-B622-1C4B087CFB1F}"/>
                </a:ext>
              </a:extLst>
            </p:cNvPr>
            <p:cNvGrpSpPr/>
            <p:nvPr/>
          </p:nvGrpSpPr>
          <p:grpSpPr>
            <a:xfrm>
              <a:off x="9988059" y="2495611"/>
              <a:ext cx="652904" cy="421716"/>
              <a:chOff x="1845792" y="2075703"/>
              <a:chExt cx="600234" cy="387697"/>
            </a:xfrm>
            <a:solidFill>
              <a:schemeClr val="accent2"/>
            </a:solidFill>
          </p:grpSpPr>
          <p:sp>
            <p:nvSpPr>
              <p:cNvPr id="154" name="Picture Placeholder 84">
                <a:extLst>
                  <a:ext uri="{FF2B5EF4-FFF2-40B4-BE49-F238E27FC236}">
                    <a16:creationId xmlns:a16="http://schemas.microsoft.com/office/drawing/2014/main" id="{95C45BE0-AD1F-4675-9AEE-F79C9FCD2F3B}"/>
                  </a:ext>
                </a:extLst>
              </p:cNvPr>
              <p:cNvSpPr/>
              <p:nvPr/>
            </p:nvSpPr>
            <p:spPr>
              <a:xfrm>
                <a:off x="2278407" y="2129462"/>
                <a:ext cx="167619" cy="152422"/>
              </a:xfrm>
              <a:custGeom>
                <a:avLst/>
                <a:gdLst>
                  <a:gd name="connsiteX0" fmla="*/ 130287 w 167619"/>
                  <a:gd name="connsiteY0" fmla="*/ 57554 h 152422"/>
                  <a:gd name="connsiteX1" fmla="*/ 73998 w 167619"/>
                  <a:gd name="connsiteY1" fmla="*/ 0 h 152422"/>
                  <a:gd name="connsiteX2" fmla="*/ 72733 w 167619"/>
                  <a:gd name="connsiteY2" fmla="*/ 0 h 152422"/>
                  <a:gd name="connsiteX3" fmla="*/ 18974 w 167619"/>
                  <a:gd name="connsiteY3" fmla="*/ 39213 h 152422"/>
                  <a:gd name="connsiteX4" fmla="*/ 0 w 167619"/>
                  <a:gd name="connsiteY4" fmla="*/ 34785 h 152422"/>
                  <a:gd name="connsiteX5" fmla="*/ 7590 w 167619"/>
                  <a:gd name="connsiteY5" fmla="*/ 51862 h 152422"/>
                  <a:gd name="connsiteX6" fmla="*/ 12017 w 167619"/>
                  <a:gd name="connsiteY6" fmla="*/ 53127 h 152422"/>
                  <a:gd name="connsiteX7" fmla="*/ 27196 w 167619"/>
                  <a:gd name="connsiteY7" fmla="*/ 60716 h 152422"/>
                  <a:gd name="connsiteX8" fmla="*/ 33520 w 167619"/>
                  <a:gd name="connsiteY8" fmla="*/ 44905 h 152422"/>
                  <a:gd name="connsiteX9" fmla="*/ 72100 w 167619"/>
                  <a:gd name="connsiteY9" fmla="*/ 15812 h 152422"/>
                  <a:gd name="connsiteX10" fmla="*/ 73365 w 167619"/>
                  <a:gd name="connsiteY10" fmla="*/ 15812 h 152422"/>
                  <a:gd name="connsiteX11" fmla="*/ 114475 w 167619"/>
                  <a:gd name="connsiteY11" fmla="*/ 58819 h 152422"/>
                  <a:gd name="connsiteX12" fmla="*/ 115740 w 167619"/>
                  <a:gd name="connsiteY12" fmla="*/ 72100 h 152422"/>
                  <a:gd name="connsiteX13" fmla="*/ 129022 w 167619"/>
                  <a:gd name="connsiteY13" fmla="*/ 73365 h 152422"/>
                  <a:gd name="connsiteX14" fmla="*/ 151790 w 167619"/>
                  <a:gd name="connsiteY14" fmla="*/ 105621 h 152422"/>
                  <a:gd name="connsiteX15" fmla="*/ 126492 w 167619"/>
                  <a:gd name="connsiteY15" fmla="*/ 136611 h 152422"/>
                  <a:gd name="connsiteX16" fmla="*/ 125860 w 167619"/>
                  <a:gd name="connsiteY16" fmla="*/ 136611 h 152422"/>
                  <a:gd name="connsiteX17" fmla="*/ 120800 w 167619"/>
                  <a:gd name="connsiteY17" fmla="*/ 136611 h 152422"/>
                  <a:gd name="connsiteX18" fmla="*/ 71468 w 167619"/>
                  <a:gd name="connsiteY18" fmla="*/ 136611 h 152422"/>
                  <a:gd name="connsiteX19" fmla="*/ 73998 w 167619"/>
                  <a:gd name="connsiteY19" fmla="*/ 152423 h 152422"/>
                  <a:gd name="connsiteX20" fmla="*/ 121432 w 167619"/>
                  <a:gd name="connsiteY20" fmla="*/ 152423 h 152422"/>
                  <a:gd name="connsiteX21" fmla="*/ 125860 w 167619"/>
                  <a:gd name="connsiteY21" fmla="*/ 152423 h 152422"/>
                  <a:gd name="connsiteX22" fmla="*/ 126492 w 167619"/>
                  <a:gd name="connsiteY22" fmla="*/ 152423 h 152422"/>
                  <a:gd name="connsiteX23" fmla="*/ 167602 w 167619"/>
                  <a:gd name="connsiteY23" fmla="*/ 105621 h 152422"/>
                  <a:gd name="connsiteX24" fmla="*/ 130287 w 167619"/>
                  <a:gd name="connsiteY24" fmla="*/ 57554 h 15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619" h="152422">
                    <a:moveTo>
                      <a:pt x="130287" y="57554"/>
                    </a:moveTo>
                    <a:cubicBezTo>
                      <a:pt x="127124" y="25931"/>
                      <a:pt x="103723" y="1265"/>
                      <a:pt x="73998" y="0"/>
                    </a:cubicBezTo>
                    <a:cubicBezTo>
                      <a:pt x="73365" y="0"/>
                      <a:pt x="72733" y="0"/>
                      <a:pt x="72733" y="0"/>
                    </a:cubicBezTo>
                    <a:cubicBezTo>
                      <a:pt x="48699" y="0"/>
                      <a:pt x="27828" y="15812"/>
                      <a:pt x="18974" y="39213"/>
                    </a:cubicBezTo>
                    <a:cubicBezTo>
                      <a:pt x="13282" y="36683"/>
                      <a:pt x="6957" y="34785"/>
                      <a:pt x="0" y="34785"/>
                    </a:cubicBezTo>
                    <a:cubicBezTo>
                      <a:pt x="3162" y="40477"/>
                      <a:pt x="5692" y="46170"/>
                      <a:pt x="7590" y="51862"/>
                    </a:cubicBezTo>
                    <a:cubicBezTo>
                      <a:pt x="8854" y="52494"/>
                      <a:pt x="10752" y="52494"/>
                      <a:pt x="12017" y="53127"/>
                    </a:cubicBezTo>
                    <a:lnTo>
                      <a:pt x="27196" y="60716"/>
                    </a:lnTo>
                    <a:lnTo>
                      <a:pt x="33520" y="44905"/>
                    </a:lnTo>
                    <a:cubicBezTo>
                      <a:pt x="40477" y="27196"/>
                      <a:pt x="55656" y="15812"/>
                      <a:pt x="72100" y="15812"/>
                    </a:cubicBezTo>
                    <a:lnTo>
                      <a:pt x="73365" y="15812"/>
                    </a:lnTo>
                    <a:cubicBezTo>
                      <a:pt x="94237" y="16444"/>
                      <a:pt x="111945" y="34785"/>
                      <a:pt x="114475" y="58819"/>
                    </a:cubicBezTo>
                    <a:lnTo>
                      <a:pt x="115740" y="72100"/>
                    </a:lnTo>
                    <a:lnTo>
                      <a:pt x="129022" y="73365"/>
                    </a:lnTo>
                    <a:cubicBezTo>
                      <a:pt x="142304" y="74630"/>
                      <a:pt x="152423" y="88544"/>
                      <a:pt x="151790" y="105621"/>
                    </a:cubicBezTo>
                    <a:cubicBezTo>
                      <a:pt x="151158" y="122697"/>
                      <a:pt x="140406" y="136611"/>
                      <a:pt x="126492" y="136611"/>
                    </a:cubicBezTo>
                    <a:lnTo>
                      <a:pt x="125860" y="136611"/>
                    </a:lnTo>
                    <a:cubicBezTo>
                      <a:pt x="125227" y="136611"/>
                      <a:pt x="123962" y="136611"/>
                      <a:pt x="120800" y="136611"/>
                    </a:cubicBezTo>
                    <a:cubicBezTo>
                      <a:pt x="112578" y="136611"/>
                      <a:pt x="93604" y="136611"/>
                      <a:pt x="71468" y="136611"/>
                    </a:cubicBezTo>
                    <a:cubicBezTo>
                      <a:pt x="72733" y="141671"/>
                      <a:pt x="73365" y="146731"/>
                      <a:pt x="73998" y="152423"/>
                    </a:cubicBezTo>
                    <a:cubicBezTo>
                      <a:pt x="95501" y="152423"/>
                      <a:pt x="113210" y="152423"/>
                      <a:pt x="121432" y="152423"/>
                    </a:cubicBezTo>
                    <a:cubicBezTo>
                      <a:pt x="123962" y="152423"/>
                      <a:pt x="125227" y="152423"/>
                      <a:pt x="125860" y="152423"/>
                    </a:cubicBezTo>
                    <a:cubicBezTo>
                      <a:pt x="125860" y="152423"/>
                      <a:pt x="126492" y="152423"/>
                      <a:pt x="126492" y="152423"/>
                    </a:cubicBezTo>
                    <a:cubicBezTo>
                      <a:pt x="148628" y="152423"/>
                      <a:pt x="166969" y="131552"/>
                      <a:pt x="167602" y="105621"/>
                    </a:cubicBezTo>
                    <a:cubicBezTo>
                      <a:pt x="168234" y="80322"/>
                      <a:pt x="151790" y="59451"/>
                      <a:pt x="130287" y="57554"/>
                    </a:cubicBezTo>
                    <a:close/>
                  </a:path>
                </a:pathLst>
              </a:custGeom>
              <a:solidFill>
                <a:schemeClr val="accent2"/>
              </a:solid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155" name="Picture Placeholder 84">
                <a:extLst>
                  <a:ext uri="{FF2B5EF4-FFF2-40B4-BE49-F238E27FC236}">
                    <a16:creationId xmlns:a16="http://schemas.microsoft.com/office/drawing/2014/main" id="{6F72ED1C-0FE0-4BCC-80FE-4623926A718B}"/>
                  </a:ext>
                </a:extLst>
              </p:cNvPr>
              <p:cNvSpPr/>
              <p:nvPr/>
            </p:nvSpPr>
            <p:spPr>
              <a:xfrm>
                <a:off x="1845792" y="2075703"/>
                <a:ext cx="270705" cy="180251"/>
              </a:xfrm>
              <a:custGeom>
                <a:avLst/>
                <a:gdLst>
                  <a:gd name="connsiteX0" fmla="*/ 53772 w 270705"/>
                  <a:gd name="connsiteY0" fmla="*/ 179619 h 180251"/>
                  <a:gd name="connsiteX1" fmla="*/ 61361 w 270705"/>
                  <a:gd name="connsiteY1" fmla="*/ 179619 h 180251"/>
                  <a:gd name="connsiteX2" fmla="*/ 76540 w 270705"/>
                  <a:gd name="connsiteY2" fmla="*/ 163807 h 180251"/>
                  <a:gd name="connsiteX3" fmla="*/ 53772 w 270705"/>
                  <a:gd name="connsiteY3" fmla="*/ 163807 h 180251"/>
                  <a:gd name="connsiteX4" fmla="*/ 48712 w 270705"/>
                  <a:gd name="connsiteY4" fmla="*/ 163807 h 180251"/>
                  <a:gd name="connsiteX5" fmla="*/ 15824 w 270705"/>
                  <a:gd name="connsiteY5" fmla="*/ 130287 h 180251"/>
                  <a:gd name="connsiteX6" fmla="*/ 46182 w 270705"/>
                  <a:gd name="connsiteY6" fmla="*/ 100561 h 180251"/>
                  <a:gd name="connsiteX7" fmla="*/ 46815 w 270705"/>
                  <a:gd name="connsiteY7" fmla="*/ 100561 h 180251"/>
                  <a:gd name="connsiteX8" fmla="*/ 54404 w 270705"/>
                  <a:gd name="connsiteY8" fmla="*/ 101826 h 180251"/>
                  <a:gd name="connsiteX9" fmla="*/ 70848 w 270705"/>
                  <a:gd name="connsiteY9" fmla="*/ 106253 h 180251"/>
                  <a:gd name="connsiteX10" fmla="*/ 74643 w 270705"/>
                  <a:gd name="connsiteY10" fmla="*/ 89809 h 180251"/>
                  <a:gd name="connsiteX11" fmla="*/ 115753 w 270705"/>
                  <a:gd name="connsiteY11" fmla="*/ 55656 h 180251"/>
                  <a:gd name="connsiteX12" fmla="*/ 117018 w 270705"/>
                  <a:gd name="connsiteY12" fmla="*/ 55656 h 180251"/>
                  <a:gd name="connsiteX13" fmla="*/ 134094 w 270705"/>
                  <a:gd name="connsiteY13" fmla="*/ 59451 h 180251"/>
                  <a:gd name="connsiteX14" fmla="*/ 149273 w 270705"/>
                  <a:gd name="connsiteY14" fmla="*/ 67041 h 180251"/>
                  <a:gd name="connsiteX15" fmla="*/ 155598 w 270705"/>
                  <a:gd name="connsiteY15" fmla="*/ 51229 h 180251"/>
                  <a:gd name="connsiteX16" fmla="*/ 203665 w 270705"/>
                  <a:gd name="connsiteY16" fmla="*/ 15179 h 180251"/>
                  <a:gd name="connsiteX17" fmla="*/ 204930 w 270705"/>
                  <a:gd name="connsiteY17" fmla="*/ 15179 h 180251"/>
                  <a:gd name="connsiteX18" fmla="*/ 256159 w 270705"/>
                  <a:gd name="connsiteY18" fmla="*/ 68306 h 180251"/>
                  <a:gd name="connsiteX19" fmla="*/ 256791 w 270705"/>
                  <a:gd name="connsiteY19" fmla="*/ 72733 h 180251"/>
                  <a:gd name="connsiteX20" fmla="*/ 270705 w 270705"/>
                  <a:gd name="connsiteY20" fmla="*/ 58186 h 180251"/>
                  <a:gd name="connsiteX21" fmla="*/ 205562 w 270705"/>
                  <a:gd name="connsiteY21" fmla="*/ 0 h 180251"/>
                  <a:gd name="connsiteX22" fmla="*/ 203665 w 270705"/>
                  <a:gd name="connsiteY22" fmla="*/ 0 h 180251"/>
                  <a:gd name="connsiteX23" fmla="*/ 140419 w 270705"/>
                  <a:gd name="connsiteY23" fmla="*/ 46170 h 180251"/>
                  <a:gd name="connsiteX24" fmla="*/ 117018 w 270705"/>
                  <a:gd name="connsiteY24" fmla="*/ 40477 h 180251"/>
                  <a:gd name="connsiteX25" fmla="*/ 115753 w 270705"/>
                  <a:gd name="connsiteY25" fmla="*/ 40477 h 180251"/>
                  <a:gd name="connsiteX26" fmla="*/ 58831 w 270705"/>
                  <a:gd name="connsiteY26" fmla="*/ 86647 h 180251"/>
                  <a:gd name="connsiteX27" fmla="*/ 47447 w 270705"/>
                  <a:gd name="connsiteY27" fmla="*/ 84750 h 180251"/>
                  <a:gd name="connsiteX28" fmla="*/ 46182 w 270705"/>
                  <a:gd name="connsiteY28" fmla="*/ 84750 h 180251"/>
                  <a:gd name="connsiteX29" fmla="*/ 13 w 270705"/>
                  <a:gd name="connsiteY29" fmla="*/ 130287 h 180251"/>
                  <a:gd name="connsiteX30" fmla="*/ 48079 w 270705"/>
                  <a:gd name="connsiteY30" fmla="*/ 180251 h 180251"/>
                  <a:gd name="connsiteX31" fmla="*/ 53772 w 270705"/>
                  <a:gd name="connsiteY31" fmla="*/ 179619 h 18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0705" h="180251">
                    <a:moveTo>
                      <a:pt x="53772" y="179619"/>
                    </a:moveTo>
                    <a:cubicBezTo>
                      <a:pt x="55669" y="179619"/>
                      <a:pt x="58199" y="179619"/>
                      <a:pt x="61361" y="179619"/>
                    </a:cubicBezTo>
                    <a:cubicBezTo>
                      <a:pt x="65788" y="173927"/>
                      <a:pt x="70848" y="168234"/>
                      <a:pt x="76540" y="163807"/>
                    </a:cubicBezTo>
                    <a:cubicBezTo>
                      <a:pt x="66421" y="163807"/>
                      <a:pt x="58831" y="163807"/>
                      <a:pt x="53772" y="163807"/>
                    </a:cubicBezTo>
                    <a:cubicBezTo>
                      <a:pt x="51242" y="163807"/>
                      <a:pt x="49344" y="163807"/>
                      <a:pt x="48712" y="163807"/>
                    </a:cubicBezTo>
                    <a:cubicBezTo>
                      <a:pt x="31636" y="163175"/>
                      <a:pt x="15192" y="146731"/>
                      <a:pt x="15824" y="130287"/>
                    </a:cubicBezTo>
                    <a:cubicBezTo>
                      <a:pt x="16456" y="113843"/>
                      <a:pt x="29738" y="100561"/>
                      <a:pt x="46182" y="100561"/>
                    </a:cubicBezTo>
                    <a:lnTo>
                      <a:pt x="46815" y="100561"/>
                    </a:lnTo>
                    <a:cubicBezTo>
                      <a:pt x="49344" y="100561"/>
                      <a:pt x="51874" y="101194"/>
                      <a:pt x="54404" y="101826"/>
                    </a:cubicBezTo>
                    <a:lnTo>
                      <a:pt x="70848" y="106253"/>
                    </a:lnTo>
                    <a:lnTo>
                      <a:pt x="74643" y="89809"/>
                    </a:lnTo>
                    <a:cubicBezTo>
                      <a:pt x="79070" y="70203"/>
                      <a:pt x="96146" y="55656"/>
                      <a:pt x="115753" y="55656"/>
                    </a:cubicBezTo>
                    <a:lnTo>
                      <a:pt x="117018" y="55656"/>
                    </a:lnTo>
                    <a:cubicBezTo>
                      <a:pt x="123342" y="55656"/>
                      <a:pt x="129034" y="56921"/>
                      <a:pt x="134094" y="59451"/>
                    </a:cubicBezTo>
                    <a:lnTo>
                      <a:pt x="149273" y="67041"/>
                    </a:lnTo>
                    <a:lnTo>
                      <a:pt x="155598" y="51229"/>
                    </a:lnTo>
                    <a:cubicBezTo>
                      <a:pt x="163820" y="29093"/>
                      <a:pt x="182793" y="15179"/>
                      <a:pt x="203665" y="15179"/>
                    </a:cubicBezTo>
                    <a:cubicBezTo>
                      <a:pt x="204297" y="15179"/>
                      <a:pt x="204297" y="15179"/>
                      <a:pt x="204930" y="15179"/>
                    </a:cubicBezTo>
                    <a:cubicBezTo>
                      <a:pt x="231493" y="15812"/>
                      <a:pt x="252997" y="38580"/>
                      <a:pt x="256159" y="68306"/>
                    </a:cubicBezTo>
                    <a:lnTo>
                      <a:pt x="256791" y="72733"/>
                    </a:lnTo>
                    <a:cubicBezTo>
                      <a:pt x="261219" y="67041"/>
                      <a:pt x="265646" y="62614"/>
                      <a:pt x="270705" y="58186"/>
                    </a:cubicBezTo>
                    <a:cubicBezTo>
                      <a:pt x="263748" y="25298"/>
                      <a:pt x="237817" y="632"/>
                      <a:pt x="205562" y="0"/>
                    </a:cubicBezTo>
                    <a:cubicBezTo>
                      <a:pt x="204930" y="0"/>
                      <a:pt x="204297" y="0"/>
                      <a:pt x="203665" y="0"/>
                    </a:cubicBezTo>
                    <a:cubicBezTo>
                      <a:pt x="175204" y="0"/>
                      <a:pt x="151170" y="18974"/>
                      <a:pt x="140419" y="46170"/>
                    </a:cubicBezTo>
                    <a:cubicBezTo>
                      <a:pt x="133462" y="42375"/>
                      <a:pt x="125240" y="40477"/>
                      <a:pt x="117018" y="40477"/>
                    </a:cubicBezTo>
                    <a:cubicBezTo>
                      <a:pt x="116385" y="40477"/>
                      <a:pt x="115753" y="40477"/>
                      <a:pt x="115753" y="40477"/>
                    </a:cubicBezTo>
                    <a:cubicBezTo>
                      <a:pt x="87924" y="40477"/>
                      <a:pt x="64523" y="60084"/>
                      <a:pt x="58831" y="86647"/>
                    </a:cubicBezTo>
                    <a:cubicBezTo>
                      <a:pt x="55037" y="85382"/>
                      <a:pt x="51242" y="85382"/>
                      <a:pt x="47447" y="84750"/>
                    </a:cubicBezTo>
                    <a:cubicBezTo>
                      <a:pt x="46815" y="84750"/>
                      <a:pt x="46815" y="84750"/>
                      <a:pt x="46182" y="84750"/>
                    </a:cubicBezTo>
                    <a:cubicBezTo>
                      <a:pt x="20884" y="84750"/>
                      <a:pt x="645" y="104988"/>
                      <a:pt x="13" y="130287"/>
                    </a:cubicBezTo>
                    <a:cubicBezTo>
                      <a:pt x="-620" y="156218"/>
                      <a:pt x="22781" y="179619"/>
                      <a:pt x="48079" y="180251"/>
                    </a:cubicBezTo>
                    <a:cubicBezTo>
                      <a:pt x="48712" y="179619"/>
                      <a:pt x="50609" y="179619"/>
                      <a:pt x="53772" y="179619"/>
                    </a:cubicBezTo>
                    <a:close/>
                  </a:path>
                </a:pathLst>
              </a:custGeom>
              <a:solidFill>
                <a:schemeClr val="accent2"/>
              </a:solid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156" name="Picture Placeholder 84">
                <a:extLst>
                  <a:ext uri="{FF2B5EF4-FFF2-40B4-BE49-F238E27FC236}">
                    <a16:creationId xmlns:a16="http://schemas.microsoft.com/office/drawing/2014/main" id="{B7F14E6C-C6B4-4D81-BFB1-08B0C4E53DE6}"/>
                  </a:ext>
                </a:extLst>
              </p:cNvPr>
              <p:cNvSpPr/>
              <p:nvPr/>
            </p:nvSpPr>
            <p:spPr>
              <a:xfrm>
                <a:off x="1907776" y="2122505"/>
                <a:ext cx="428280" cy="245394"/>
              </a:xfrm>
              <a:custGeom>
                <a:avLst/>
                <a:gdLst>
                  <a:gd name="connsiteX0" fmla="*/ 369998 w 428280"/>
                  <a:gd name="connsiteY0" fmla="*/ 91707 h 245394"/>
                  <a:gd name="connsiteX1" fmla="*/ 279557 w 428280"/>
                  <a:gd name="connsiteY1" fmla="*/ 0 h 245394"/>
                  <a:gd name="connsiteX2" fmla="*/ 277027 w 428280"/>
                  <a:gd name="connsiteY2" fmla="*/ 0 h 245394"/>
                  <a:gd name="connsiteX3" fmla="*/ 191012 w 428280"/>
                  <a:gd name="connsiteY3" fmla="*/ 62614 h 245394"/>
                  <a:gd name="connsiteX4" fmla="*/ 158757 w 428280"/>
                  <a:gd name="connsiteY4" fmla="*/ 55024 h 245394"/>
                  <a:gd name="connsiteX5" fmla="*/ 156859 w 428280"/>
                  <a:gd name="connsiteY5" fmla="*/ 55024 h 245394"/>
                  <a:gd name="connsiteX6" fmla="*/ 79699 w 428280"/>
                  <a:gd name="connsiteY6" fmla="*/ 118270 h 245394"/>
                  <a:gd name="connsiteX7" fmla="*/ 63888 w 428280"/>
                  <a:gd name="connsiteY7" fmla="*/ 116373 h 245394"/>
                  <a:gd name="connsiteX8" fmla="*/ 62623 w 428280"/>
                  <a:gd name="connsiteY8" fmla="*/ 116373 h 245394"/>
                  <a:gd name="connsiteX9" fmla="*/ 9 w 428280"/>
                  <a:gd name="connsiteY9" fmla="*/ 177721 h 245394"/>
                  <a:gd name="connsiteX10" fmla="*/ 65785 w 428280"/>
                  <a:gd name="connsiteY10" fmla="*/ 245394 h 245394"/>
                  <a:gd name="connsiteX11" fmla="*/ 73375 w 428280"/>
                  <a:gd name="connsiteY11" fmla="*/ 245394 h 245394"/>
                  <a:gd name="connsiteX12" fmla="*/ 87921 w 428280"/>
                  <a:gd name="connsiteY12" fmla="*/ 245394 h 245394"/>
                  <a:gd name="connsiteX13" fmla="*/ 87921 w 428280"/>
                  <a:gd name="connsiteY13" fmla="*/ 228951 h 245394"/>
                  <a:gd name="connsiteX14" fmla="*/ 73375 w 428280"/>
                  <a:gd name="connsiteY14" fmla="*/ 228951 h 245394"/>
                  <a:gd name="connsiteX15" fmla="*/ 66418 w 428280"/>
                  <a:gd name="connsiteY15" fmla="*/ 228951 h 245394"/>
                  <a:gd name="connsiteX16" fmla="*/ 16453 w 428280"/>
                  <a:gd name="connsiteY16" fmla="*/ 177721 h 245394"/>
                  <a:gd name="connsiteX17" fmla="*/ 63255 w 428280"/>
                  <a:gd name="connsiteY17" fmla="*/ 131552 h 245394"/>
                  <a:gd name="connsiteX18" fmla="*/ 64520 w 428280"/>
                  <a:gd name="connsiteY18" fmla="*/ 131552 h 245394"/>
                  <a:gd name="connsiteX19" fmla="*/ 75905 w 428280"/>
                  <a:gd name="connsiteY19" fmla="*/ 133449 h 245394"/>
                  <a:gd name="connsiteX20" fmla="*/ 92349 w 428280"/>
                  <a:gd name="connsiteY20" fmla="*/ 137876 h 245394"/>
                  <a:gd name="connsiteX21" fmla="*/ 96143 w 428280"/>
                  <a:gd name="connsiteY21" fmla="*/ 121432 h 245394"/>
                  <a:gd name="connsiteX22" fmla="*/ 158124 w 428280"/>
                  <a:gd name="connsiteY22" fmla="*/ 70836 h 245394"/>
                  <a:gd name="connsiteX23" fmla="*/ 159389 w 428280"/>
                  <a:gd name="connsiteY23" fmla="*/ 70836 h 245394"/>
                  <a:gd name="connsiteX24" fmla="*/ 184688 w 428280"/>
                  <a:gd name="connsiteY24" fmla="*/ 77160 h 245394"/>
                  <a:gd name="connsiteX25" fmla="*/ 199867 w 428280"/>
                  <a:gd name="connsiteY25" fmla="*/ 84750 h 245394"/>
                  <a:gd name="connsiteX26" fmla="*/ 206191 w 428280"/>
                  <a:gd name="connsiteY26" fmla="*/ 68938 h 245394"/>
                  <a:gd name="connsiteX27" fmla="*/ 277027 w 428280"/>
                  <a:gd name="connsiteY27" fmla="*/ 16444 h 245394"/>
                  <a:gd name="connsiteX28" fmla="*/ 278924 w 428280"/>
                  <a:gd name="connsiteY28" fmla="*/ 16444 h 245394"/>
                  <a:gd name="connsiteX29" fmla="*/ 353554 w 428280"/>
                  <a:gd name="connsiteY29" fmla="*/ 94237 h 245394"/>
                  <a:gd name="connsiteX30" fmla="*/ 354819 w 428280"/>
                  <a:gd name="connsiteY30" fmla="*/ 107518 h 245394"/>
                  <a:gd name="connsiteX31" fmla="*/ 368101 w 428280"/>
                  <a:gd name="connsiteY31" fmla="*/ 108783 h 245394"/>
                  <a:gd name="connsiteX32" fmla="*/ 413006 w 428280"/>
                  <a:gd name="connsiteY32" fmla="*/ 170132 h 245394"/>
                  <a:gd name="connsiteX33" fmla="*/ 363674 w 428280"/>
                  <a:gd name="connsiteY33" fmla="*/ 229583 h 245394"/>
                  <a:gd name="connsiteX34" fmla="*/ 362409 w 428280"/>
                  <a:gd name="connsiteY34" fmla="*/ 229583 h 245394"/>
                  <a:gd name="connsiteX35" fmla="*/ 359247 w 428280"/>
                  <a:gd name="connsiteY35" fmla="*/ 229583 h 245394"/>
                  <a:gd name="connsiteX36" fmla="*/ 359247 w 428280"/>
                  <a:gd name="connsiteY36" fmla="*/ 245394 h 245394"/>
                  <a:gd name="connsiteX37" fmla="*/ 361776 w 428280"/>
                  <a:gd name="connsiteY37" fmla="*/ 245394 h 245394"/>
                  <a:gd name="connsiteX38" fmla="*/ 363041 w 428280"/>
                  <a:gd name="connsiteY38" fmla="*/ 245394 h 245394"/>
                  <a:gd name="connsiteX39" fmla="*/ 428185 w 428280"/>
                  <a:gd name="connsiteY39" fmla="*/ 170764 h 245394"/>
                  <a:gd name="connsiteX40" fmla="*/ 369998 w 428280"/>
                  <a:gd name="connsiteY40" fmla="*/ 91707 h 24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280" h="245394">
                    <a:moveTo>
                      <a:pt x="369998" y="91707"/>
                    </a:moveTo>
                    <a:cubicBezTo>
                      <a:pt x="364939" y="41110"/>
                      <a:pt x="326991" y="1265"/>
                      <a:pt x="279557" y="0"/>
                    </a:cubicBezTo>
                    <a:cubicBezTo>
                      <a:pt x="278924" y="0"/>
                      <a:pt x="278292" y="0"/>
                      <a:pt x="277027" y="0"/>
                    </a:cubicBezTo>
                    <a:cubicBezTo>
                      <a:pt x="238447" y="0"/>
                      <a:pt x="205559" y="25931"/>
                      <a:pt x="191012" y="62614"/>
                    </a:cubicBezTo>
                    <a:cubicBezTo>
                      <a:pt x="181525" y="58186"/>
                      <a:pt x="170774" y="55024"/>
                      <a:pt x="158757" y="55024"/>
                    </a:cubicBezTo>
                    <a:cubicBezTo>
                      <a:pt x="158124" y="55024"/>
                      <a:pt x="157492" y="55024"/>
                      <a:pt x="156859" y="55024"/>
                    </a:cubicBezTo>
                    <a:cubicBezTo>
                      <a:pt x="118912" y="55024"/>
                      <a:pt x="87289" y="81587"/>
                      <a:pt x="79699" y="118270"/>
                    </a:cubicBezTo>
                    <a:cubicBezTo>
                      <a:pt x="74640" y="117005"/>
                      <a:pt x="69580" y="116373"/>
                      <a:pt x="63888" y="116373"/>
                    </a:cubicBezTo>
                    <a:cubicBezTo>
                      <a:pt x="63255" y="116373"/>
                      <a:pt x="62623" y="116373"/>
                      <a:pt x="62623" y="116373"/>
                    </a:cubicBezTo>
                    <a:cubicBezTo>
                      <a:pt x="28470" y="116373"/>
                      <a:pt x="642" y="143568"/>
                      <a:pt x="9" y="177721"/>
                    </a:cubicBezTo>
                    <a:cubicBezTo>
                      <a:pt x="-623" y="212507"/>
                      <a:pt x="31000" y="244762"/>
                      <a:pt x="65785" y="245394"/>
                    </a:cubicBezTo>
                    <a:cubicBezTo>
                      <a:pt x="66418" y="245394"/>
                      <a:pt x="68947" y="245394"/>
                      <a:pt x="73375" y="245394"/>
                    </a:cubicBezTo>
                    <a:cubicBezTo>
                      <a:pt x="77169" y="245394"/>
                      <a:pt x="81597" y="245394"/>
                      <a:pt x="87921" y="245394"/>
                    </a:cubicBezTo>
                    <a:lnTo>
                      <a:pt x="87921" y="228951"/>
                    </a:lnTo>
                    <a:cubicBezTo>
                      <a:pt x="82229" y="228951"/>
                      <a:pt x="77169" y="228951"/>
                      <a:pt x="73375" y="228951"/>
                    </a:cubicBezTo>
                    <a:cubicBezTo>
                      <a:pt x="69580" y="228951"/>
                      <a:pt x="67050" y="228951"/>
                      <a:pt x="66418" y="228951"/>
                    </a:cubicBezTo>
                    <a:cubicBezTo>
                      <a:pt x="39854" y="228318"/>
                      <a:pt x="15821" y="203020"/>
                      <a:pt x="16453" y="177721"/>
                    </a:cubicBezTo>
                    <a:cubicBezTo>
                      <a:pt x="17086" y="152423"/>
                      <a:pt x="37957" y="131552"/>
                      <a:pt x="63255" y="131552"/>
                    </a:cubicBezTo>
                    <a:lnTo>
                      <a:pt x="64520" y="131552"/>
                    </a:lnTo>
                    <a:cubicBezTo>
                      <a:pt x="68315" y="131552"/>
                      <a:pt x="72742" y="132184"/>
                      <a:pt x="75905" y="133449"/>
                    </a:cubicBezTo>
                    <a:lnTo>
                      <a:pt x="92349" y="137876"/>
                    </a:lnTo>
                    <a:lnTo>
                      <a:pt x="96143" y="121432"/>
                    </a:lnTo>
                    <a:cubicBezTo>
                      <a:pt x="102468" y="92339"/>
                      <a:pt x="128399" y="70836"/>
                      <a:pt x="158124" y="70836"/>
                    </a:cubicBezTo>
                    <a:cubicBezTo>
                      <a:pt x="158757" y="70836"/>
                      <a:pt x="159389" y="70836"/>
                      <a:pt x="159389" y="70836"/>
                    </a:cubicBezTo>
                    <a:cubicBezTo>
                      <a:pt x="168244" y="70836"/>
                      <a:pt x="177098" y="73365"/>
                      <a:pt x="184688" y="77160"/>
                    </a:cubicBezTo>
                    <a:lnTo>
                      <a:pt x="199867" y="84750"/>
                    </a:lnTo>
                    <a:lnTo>
                      <a:pt x="206191" y="68938"/>
                    </a:lnTo>
                    <a:cubicBezTo>
                      <a:pt x="218841" y="37315"/>
                      <a:pt x="246669" y="16444"/>
                      <a:pt x="277027" y="16444"/>
                    </a:cubicBezTo>
                    <a:cubicBezTo>
                      <a:pt x="277659" y="16444"/>
                      <a:pt x="278292" y="16444"/>
                      <a:pt x="278924" y="16444"/>
                    </a:cubicBezTo>
                    <a:cubicBezTo>
                      <a:pt x="317504" y="17076"/>
                      <a:pt x="349760" y="50597"/>
                      <a:pt x="353554" y="94237"/>
                    </a:cubicBezTo>
                    <a:lnTo>
                      <a:pt x="354819" y="107518"/>
                    </a:lnTo>
                    <a:lnTo>
                      <a:pt x="368101" y="108783"/>
                    </a:lnTo>
                    <a:cubicBezTo>
                      <a:pt x="394032" y="111313"/>
                      <a:pt x="414271" y="138509"/>
                      <a:pt x="413006" y="170132"/>
                    </a:cubicBezTo>
                    <a:cubicBezTo>
                      <a:pt x="412373" y="203020"/>
                      <a:pt x="390237" y="229583"/>
                      <a:pt x="363674" y="229583"/>
                    </a:cubicBezTo>
                    <a:lnTo>
                      <a:pt x="362409" y="229583"/>
                    </a:lnTo>
                    <a:cubicBezTo>
                      <a:pt x="361776" y="229583"/>
                      <a:pt x="361144" y="229583"/>
                      <a:pt x="359247" y="229583"/>
                    </a:cubicBezTo>
                    <a:lnTo>
                      <a:pt x="359247" y="245394"/>
                    </a:lnTo>
                    <a:cubicBezTo>
                      <a:pt x="360512" y="245394"/>
                      <a:pt x="361144" y="245394"/>
                      <a:pt x="361776" y="245394"/>
                    </a:cubicBezTo>
                    <a:cubicBezTo>
                      <a:pt x="362409" y="245394"/>
                      <a:pt x="363041" y="245394"/>
                      <a:pt x="363041" y="245394"/>
                    </a:cubicBezTo>
                    <a:cubicBezTo>
                      <a:pt x="398459" y="245394"/>
                      <a:pt x="427552" y="211874"/>
                      <a:pt x="428185" y="170764"/>
                    </a:cubicBezTo>
                    <a:cubicBezTo>
                      <a:pt x="430082" y="128389"/>
                      <a:pt x="403519" y="94869"/>
                      <a:pt x="369998" y="91707"/>
                    </a:cubicBezTo>
                    <a:close/>
                  </a:path>
                </a:pathLst>
              </a:custGeom>
              <a:solidFill>
                <a:schemeClr val="accent2"/>
              </a:solid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717074"/>
                  </a:solidFill>
                  <a:effectLst/>
                  <a:uLnTx/>
                  <a:uFillTx/>
                  <a:latin typeface="Metropolis"/>
                  <a:ea typeface="+mn-ea"/>
                  <a:cs typeface="+mn-cs"/>
                </a:endParaRPr>
              </a:p>
            </p:txBody>
          </p:sp>
          <p:grpSp>
            <p:nvGrpSpPr>
              <p:cNvPr id="157" name="Picture Placeholder 84">
                <a:extLst>
                  <a:ext uri="{FF2B5EF4-FFF2-40B4-BE49-F238E27FC236}">
                    <a16:creationId xmlns:a16="http://schemas.microsoft.com/office/drawing/2014/main" id="{DF0AD3C5-EAC5-4EFA-975B-31F4B7B82EF0}"/>
                  </a:ext>
                </a:extLst>
              </p:cNvPr>
              <p:cNvGrpSpPr/>
              <p:nvPr/>
            </p:nvGrpSpPr>
            <p:grpSpPr>
              <a:xfrm>
                <a:off x="2023526" y="2245202"/>
                <a:ext cx="218198" cy="218198"/>
                <a:chOff x="2023526" y="2245202"/>
                <a:chExt cx="218198" cy="218198"/>
              </a:xfrm>
              <a:solidFill>
                <a:schemeClr val="accent2"/>
              </a:solidFill>
            </p:grpSpPr>
            <p:sp>
              <p:nvSpPr>
                <p:cNvPr id="158" name="Picture Placeholder 84">
                  <a:extLst>
                    <a:ext uri="{FF2B5EF4-FFF2-40B4-BE49-F238E27FC236}">
                      <a16:creationId xmlns:a16="http://schemas.microsoft.com/office/drawing/2014/main" id="{A218B3F9-B2A5-4F38-BDA7-0A83B3684C0A}"/>
                    </a:ext>
                  </a:extLst>
                </p:cNvPr>
                <p:cNvSpPr/>
                <p:nvPr/>
              </p:nvSpPr>
              <p:spPr>
                <a:xfrm>
                  <a:off x="2072858" y="2296431"/>
                  <a:ext cx="118902" cy="118270"/>
                </a:xfrm>
                <a:custGeom>
                  <a:avLst/>
                  <a:gdLst>
                    <a:gd name="connsiteX0" fmla="*/ 58819 w 118902"/>
                    <a:gd name="connsiteY0" fmla="*/ 118270 h 118270"/>
                    <a:gd name="connsiteX1" fmla="*/ 51229 w 118902"/>
                    <a:gd name="connsiteY1" fmla="*/ 110681 h 118270"/>
                    <a:gd name="connsiteX2" fmla="*/ 58819 w 118902"/>
                    <a:gd name="connsiteY2" fmla="*/ 103091 h 118270"/>
                    <a:gd name="connsiteX3" fmla="*/ 102459 w 118902"/>
                    <a:gd name="connsiteY3" fmla="*/ 59451 h 118270"/>
                    <a:gd name="connsiteX4" fmla="*/ 58819 w 118902"/>
                    <a:gd name="connsiteY4" fmla="*/ 15812 h 118270"/>
                    <a:gd name="connsiteX5" fmla="*/ 15179 w 118902"/>
                    <a:gd name="connsiteY5" fmla="*/ 59451 h 118270"/>
                    <a:gd name="connsiteX6" fmla="*/ 7590 w 118902"/>
                    <a:gd name="connsiteY6" fmla="*/ 67041 h 118270"/>
                    <a:gd name="connsiteX7" fmla="*/ 0 w 118902"/>
                    <a:gd name="connsiteY7" fmla="*/ 59451 h 118270"/>
                    <a:gd name="connsiteX8" fmla="*/ 59451 w 118902"/>
                    <a:gd name="connsiteY8" fmla="*/ 0 h 118270"/>
                    <a:gd name="connsiteX9" fmla="*/ 118902 w 118902"/>
                    <a:gd name="connsiteY9" fmla="*/ 59451 h 118270"/>
                    <a:gd name="connsiteX10" fmla="*/ 58819 w 118902"/>
                    <a:gd name="connsiteY10" fmla="*/ 118270 h 11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902" h="118270">
                      <a:moveTo>
                        <a:pt x="58819" y="118270"/>
                      </a:moveTo>
                      <a:cubicBezTo>
                        <a:pt x="54392" y="118270"/>
                        <a:pt x="51229" y="114475"/>
                        <a:pt x="51229" y="110681"/>
                      </a:cubicBezTo>
                      <a:cubicBezTo>
                        <a:pt x="51229" y="106886"/>
                        <a:pt x="55024" y="103091"/>
                        <a:pt x="58819" y="103091"/>
                      </a:cubicBezTo>
                      <a:cubicBezTo>
                        <a:pt x="82852" y="103091"/>
                        <a:pt x="102459" y="83485"/>
                        <a:pt x="102459" y="59451"/>
                      </a:cubicBezTo>
                      <a:cubicBezTo>
                        <a:pt x="102459" y="35418"/>
                        <a:pt x="82852" y="15812"/>
                        <a:pt x="58819" y="15812"/>
                      </a:cubicBezTo>
                      <a:cubicBezTo>
                        <a:pt x="34785" y="15812"/>
                        <a:pt x="15179" y="35418"/>
                        <a:pt x="15179" y="59451"/>
                      </a:cubicBezTo>
                      <a:cubicBezTo>
                        <a:pt x="15179" y="63878"/>
                        <a:pt x="11384" y="67041"/>
                        <a:pt x="7590" y="67041"/>
                      </a:cubicBezTo>
                      <a:cubicBezTo>
                        <a:pt x="3795" y="67041"/>
                        <a:pt x="0" y="63246"/>
                        <a:pt x="0" y="59451"/>
                      </a:cubicBezTo>
                      <a:cubicBezTo>
                        <a:pt x="0" y="26563"/>
                        <a:pt x="26563" y="0"/>
                        <a:pt x="59451" y="0"/>
                      </a:cubicBezTo>
                      <a:cubicBezTo>
                        <a:pt x="92339" y="0"/>
                        <a:pt x="118902" y="26563"/>
                        <a:pt x="118902" y="59451"/>
                      </a:cubicBezTo>
                      <a:cubicBezTo>
                        <a:pt x="118270" y="91074"/>
                        <a:pt x="91707" y="118270"/>
                        <a:pt x="58819" y="118270"/>
                      </a:cubicBezTo>
                      <a:close/>
                    </a:path>
                  </a:pathLst>
                </a:custGeom>
                <a:solidFill>
                  <a:schemeClr val="accent2"/>
                </a:solid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717074"/>
                    </a:solidFill>
                    <a:effectLst/>
                    <a:uLnTx/>
                    <a:uFillTx/>
                    <a:latin typeface="Metropolis"/>
                    <a:ea typeface="+mn-ea"/>
                    <a:cs typeface="+mn-cs"/>
                  </a:endParaRPr>
                </a:p>
              </p:txBody>
            </p:sp>
            <p:sp>
              <p:nvSpPr>
                <p:cNvPr id="159" name="Picture Placeholder 84">
                  <a:extLst>
                    <a:ext uri="{FF2B5EF4-FFF2-40B4-BE49-F238E27FC236}">
                      <a16:creationId xmlns:a16="http://schemas.microsoft.com/office/drawing/2014/main" id="{DE071C8A-39F7-4592-A26B-8BAC59DA8E5B}"/>
                    </a:ext>
                  </a:extLst>
                </p:cNvPr>
                <p:cNvSpPr/>
                <p:nvPr/>
              </p:nvSpPr>
              <p:spPr>
                <a:xfrm>
                  <a:off x="2023526" y="2245202"/>
                  <a:ext cx="218198" cy="218198"/>
                </a:xfrm>
                <a:custGeom>
                  <a:avLst/>
                  <a:gdLst>
                    <a:gd name="connsiteX0" fmla="*/ 118903 w 218198"/>
                    <a:gd name="connsiteY0" fmla="*/ 218199 h 218198"/>
                    <a:gd name="connsiteX1" fmla="*/ 115740 w 218198"/>
                    <a:gd name="connsiteY1" fmla="*/ 214404 h 218198"/>
                    <a:gd name="connsiteX2" fmla="*/ 108783 w 218198"/>
                    <a:gd name="connsiteY2" fmla="*/ 204285 h 218198"/>
                    <a:gd name="connsiteX3" fmla="*/ 105621 w 218198"/>
                    <a:gd name="connsiteY3" fmla="*/ 199225 h 218198"/>
                    <a:gd name="connsiteX4" fmla="*/ 91707 w 218198"/>
                    <a:gd name="connsiteY4" fmla="*/ 197328 h 218198"/>
                    <a:gd name="connsiteX5" fmla="*/ 87912 w 218198"/>
                    <a:gd name="connsiteY5" fmla="*/ 201122 h 218198"/>
                    <a:gd name="connsiteX6" fmla="*/ 80322 w 218198"/>
                    <a:gd name="connsiteY6" fmla="*/ 209344 h 218198"/>
                    <a:gd name="connsiteX7" fmla="*/ 77160 w 218198"/>
                    <a:gd name="connsiteY7" fmla="*/ 211874 h 218198"/>
                    <a:gd name="connsiteX8" fmla="*/ 72100 w 218198"/>
                    <a:gd name="connsiteY8" fmla="*/ 210609 h 218198"/>
                    <a:gd name="connsiteX9" fmla="*/ 43640 w 218198"/>
                    <a:gd name="connsiteY9" fmla="*/ 196063 h 218198"/>
                    <a:gd name="connsiteX10" fmla="*/ 39845 w 218198"/>
                    <a:gd name="connsiteY10" fmla="*/ 194165 h 218198"/>
                    <a:gd name="connsiteX11" fmla="*/ 39845 w 218198"/>
                    <a:gd name="connsiteY11" fmla="*/ 189738 h 218198"/>
                    <a:gd name="connsiteX12" fmla="*/ 43007 w 218198"/>
                    <a:gd name="connsiteY12" fmla="*/ 171397 h 218198"/>
                    <a:gd name="connsiteX13" fmla="*/ 38580 w 218198"/>
                    <a:gd name="connsiteY13" fmla="*/ 166337 h 218198"/>
                    <a:gd name="connsiteX14" fmla="*/ 34153 w 218198"/>
                    <a:gd name="connsiteY14" fmla="*/ 160012 h 218198"/>
                    <a:gd name="connsiteX15" fmla="*/ 28461 w 218198"/>
                    <a:gd name="connsiteY15" fmla="*/ 160012 h 218198"/>
                    <a:gd name="connsiteX16" fmla="*/ 18974 w 218198"/>
                    <a:gd name="connsiteY16" fmla="*/ 160012 h 218198"/>
                    <a:gd name="connsiteX17" fmla="*/ 12649 w 218198"/>
                    <a:gd name="connsiteY17" fmla="*/ 160645 h 218198"/>
                    <a:gd name="connsiteX18" fmla="*/ 0 w 218198"/>
                    <a:gd name="connsiteY18" fmla="*/ 118270 h 218198"/>
                    <a:gd name="connsiteX19" fmla="*/ 5692 w 218198"/>
                    <a:gd name="connsiteY19" fmla="*/ 115108 h 218198"/>
                    <a:gd name="connsiteX20" fmla="*/ 13282 w 218198"/>
                    <a:gd name="connsiteY20" fmla="*/ 110048 h 218198"/>
                    <a:gd name="connsiteX21" fmla="*/ 18974 w 218198"/>
                    <a:gd name="connsiteY21" fmla="*/ 106253 h 218198"/>
                    <a:gd name="connsiteX22" fmla="*/ 19606 w 218198"/>
                    <a:gd name="connsiteY22" fmla="*/ 99929 h 218198"/>
                    <a:gd name="connsiteX23" fmla="*/ 20871 w 218198"/>
                    <a:gd name="connsiteY23" fmla="*/ 92339 h 218198"/>
                    <a:gd name="connsiteX24" fmla="*/ 10119 w 218198"/>
                    <a:gd name="connsiteY24" fmla="*/ 82852 h 218198"/>
                    <a:gd name="connsiteX25" fmla="*/ 5060 w 218198"/>
                    <a:gd name="connsiteY25" fmla="*/ 79690 h 218198"/>
                    <a:gd name="connsiteX26" fmla="*/ 6957 w 218198"/>
                    <a:gd name="connsiteY26" fmla="*/ 73998 h 218198"/>
                    <a:gd name="connsiteX27" fmla="*/ 22136 w 218198"/>
                    <a:gd name="connsiteY27" fmla="*/ 44272 h 218198"/>
                    <a:gd name="connsiteX28" fmla="*/ 24666 w 218198"/>
                    <a:gd name="connsiteY28" fmla="*/ 39213 h 218198"/>
                    <a:gd name="connsiteX29" fmla="*/ 30358 w 218198"/>
                    <a:gd name="connsiteY29" fmla="*/ 39845 h 218198"/>
                    <a:gd name="connsiteX30" fmla="*/ 48067 w 218198"/>
                    <a:gd name="connsiteY30" fmla="*/ 43640 h 218198"/>
                    <a:gd name="connsiteX31" fmla="*/ 58819 w 218198"/>
                    <a:gd name="connsiteY31" fmla="*/ 35418 h 218198"/>
                    <a:gd name="connsiteX32" fmla="*/ 58819 w 218198"/>
                    <a:gd name="connsiteY32" fmla="*/ 29093 h 218198"/>
                    <a:gd name="connsiteX33" fmla="*/ 58819 w 218198"/>
                    <a:gd name="connsiteY33" fmla="*/ 17709 h 218198"/>
                    <a:gd name="connsiteX34" fmla="*/ 58819 w 218198"/>
                    <a:gd name="connsiteY34" fmla="*/ 12017 h 218198"/>
                    <a:gd name="connsiteX35" fmla="*/ 98664 w 218198"/>
                    <a:gd name="connsiteY35" fmla="*/ 0 h 218198"/>
                    <a:gd name="connsiteX36" fmla="*/ 101826 w 218198"/>
                    <a:gd name="connsiteY36" fmla="*/ 4427 h 218198"/>
                    <a:gd name="connsiteX37" fmla="*/ 111945 w 218198"/>
                    <a:gd name="connsiteY37" fmla="*/ 19606 h 218198"/>
                    <a:gd name="connsiteX38" fmla="*/ 118270 w 218198"/>
                    <a:gd name="connsiteY38" fmla="*/ 20239 h 218198"/>
                    <a:gd name="connsiteX39" fmla="*/ 126492 w 218198"/>
                    <a:gd name="connsiteY39" fmla="*/ 21504 h 218198"/>
                    <a:gd name="connsiteX40" fmla="*/ 129654 w 218198"/>
                    <a:gd name="connsiteY40" fmla="*/ 18341 h 218198"/>
                    <a:gd name="connsiteX41" fmla="*/ 137876 w 218198"/>
                    <a:gd name="connsiteY41" fmla="*/ 10119 h 218198"/>
                    <a:gd name="connsiteX42" fmla="*/ 141039 w 218198"/>
                    <a:gd name="connsiteY42" fmla="*/ 7590 h 218198"/>
                    <a:gd name="connsiteX43" fmla="*/ 144833 w 218198"/>
                    <a:gd name="connsiteY43" fmla="*/ 8854 h 218198"/>
                    <a:gd name="connsiteX44" fmla="*/ 160645 w 218198"/>
                    <a:gd name="connsiteY44" fmla="*/ 16444 h 218198"/>
                    <a:gd name="connsiteX45" fmla="*/ 173294 w 218198"/>
                    <a:gd name="connsiteY45" fmla="*/ 22769 h 218198"/>
                    <a:gd name="connsiteX46" fmla="*/ 179619 w 218198"/>
                    <a:gd name="connsiteY46" fmla="*/ 25298 h 218198"/>
                    <a:gd name="connsiteX47" fmla="*/ 178354 w 218198"/>
                    <a:gd name="connsiteY47" fmla="*/ 31623 h 218198"/>
                    <a:gd name="connsiteX48" fmla="*/ 174559 w 218198"/>
                    <a:gd name="connsiteY48" fmla="*/ 48699 h 218198"/>
                    <a:gd name="connsiteX49" fmla="*/ 182781 w 218198"/>
                    <a:gd name="connsiteY49" fmla="*/ 59451 h 218198"/>
                    <a:gd name="connsiteX50" fmla="*/ 189738 w 218198"/>
                    <a:gd name="connsiteY50" fmla="*/ 59451 h 218198"/>
                    <a:gd name="connsiteX51" fmla="*/ 199225 w 218198"/>
                    <a:gd name="connsiteY51" fmla="*/ 59451 h 218198"/>
                    <a:gd name="connsiteX52" fmla="*/ 205550 w 218198"/>
                    <a:gd name="connsiteY52" fmla="*/ 58819 h 218198"/>
                    <a:gd name="connsiteX53" fmla="*/ 218199 w 218198"/>
                    <a:gd name="connsiteY53" fmla="*/ 101194 h 218198"/>
                    <a:gd name="connsiteX54" fmla="*/ 211242 w 218198"/>
                    <a:gd name="connsiteY54" fmla="*/ 103723 h 218198"/>
                    <a:gd name="connsiteX55" fmla="*/ 203020 w 218198"/>
                    <a:gd name="connsiteY55" fmla="*/ 108783 h 218198"/>
                    <a:gd name="connsiteX56" fmla="*/ 197328 w 218198"/>
                    <a:gd name="connsiteY56" fmla="*/ 112578 h 218198"/>
                    <a:gd name="connsiteX57" fmla="*/ 196695 w 218198"/>
                    <a:gd name="connsiteY57" fmla="*/ 118902 h 218198"/>
                    <a:gd name="connsiteX58" fmla="*/ 195430 w 218198"/>
                    <a:gd name="connsiteY58" fmla="*/ 126492 h 218198"/>
                    <a:gd name="connsiteX59" fmla="*/ 199225 w 218198"/>
                    <a:gd name="connsiteY59" fmla="*/ 130287 h 218198"/>
                    <a:gd name="connsiteX60" fmla="*/ 206182 w 218198"/>
                    <a:gd name="connsiteY60" fmla="*/ 135979 h 218198"/>
                    <a:gd name="connsiteX61" fmla="*/ 210609 w 218198"/>
                    <a:gd name="connsiteY61" fmla="*/ 139141 h 218198"/>
                    <a:gd name="connsiteX62" fmla="*/ 208712 w 218198"/>
                    <a:gd name="connsiteY62" fmla="*/ 144833 h 218198"/>
                    <a:gd name="connsiteX63" fmla="*/ 193533 w 218198"/>
                    <a:gd name="connsiteY63" fmla="*/ 174559 h 218198"/>
                    <a:gd name="connsiteX64" fmla="*/ 191003 w 218198"/>
                    <a:gd name="connsiteY64" fmla="*/ 179619 h 218198"/>
                    <a:gd name="connsiteX65" fmla="*/ 185311 w 218198"/>
                    <a:gd name="connsiteY65" fmla="*/ 178986 h 218198"/>
                    <a:gd name="connsiteX66" fmla="*/ 168234 w 218198"/>
                    <a:gd name="connsiteY66" fmla="*/ 175191 h 218198"/>
                    <a:gd name="connsiteX67" fmla="*/ 156850 w 218198"/>
                    <a:gd name="connsiteY67" fmla="*/ 184046 h 218198"/>
                    <a:gd name="connsiteX68" fmla="*/ 156850 w 218198"/>
                    <a:gd name="connsiteY68" fmla="*/ 189738 h 218198"/>
                    <a:gd name="connsiteX69" fmla="*/ 156850 w 218198"/>
                    <a:gd name="connsiteY69" fmla="*/ 202387 h 218198"/>
                    <a:gd name="connsiteX70" fmla="*/ 156218 w 218198"/>
                    <a:gd name="connsiteY70" fmla="*/ 207447 h 218198"/>
                    <a:gd name="connsiteX71" fmla="*/ 118903 w 218198"/>
                    <a:gd name="connsiteY71" fmla="*/ 218199 h 218198"/>
                    <a:gd name="connsiteX72" fmla="*/ 91707 w 218198"/>
                    <a:gd name="connsiteY72" fmla="*/ 180884 h 218198"/>
                    <a:gd name="connsiteX73" fmla="*/ 110681 w 218198"/>
                    <a:gd name="connsiteY73" fmla="*/ 183413 h 218198"/>
                    <a:gd name="connsiteX74" fmla="*/ 113843 w 218198"/>
                    <a:gd name="connsiteY74" fmla="*/ 184046 h 218198"/>
                    <a:gd name="connsiteX75" fmla="*/ 115740 w 218198"/>
                    <a:gd name="connsiteY75" fmla="*/ 186576 h 218198"/>
                    <a:gd name="connsiteX76" fmla="*/ 122065 w 218198"/>
                    <a:gd name="connsiteY76" fmla="*/ 196063 h 218198"/>
                    <a:gd name="connsiteX77" fmla="*/ 123962 w 218198"/>
                    <a:gd name="connsiteY77" fmla="*/ 199225 h 218198"/>
                    <a:gd name="connsiteX78" fmla="*/ 142304 w 218198"/>
                    <a:gd name="connsiteY78" fmla="*/ 193533 h 218198"/>
                    <a:gd name="connsiteX79" fmla="*/ 142304 w 218198"/>
                    <a:gd name="connsiteY79" fmla="*/ 189106 h 218198"/>
                    <a:gd name="connsiteX80" fmla="*/ 142936 w 218198"/>
                    <a:gd name="connsiteY80" fmla="*/ 175824 h 218198"/>
                    <a:gd name="connsiteX81" fmla="*/ 143568 w 218198"/>
                    <a:gd name="connsiteY81" fmla="*/ 172662 h 218198"/>
                    <a:gd name="connsiteX82" fmla="*/ 146731 w 218198"/>
                    <a:gd name="connsiteY82" fmla="*/ 170764 h 218198"/>
                    <a:gd name="connsiteX83" fmla="*/ 160645 w 218198"/>
                    <a:gd name="connsiteY83" fmla="*/ 159380 h 218198"/>
                    <a:gd name="connsiteX84" fmla="*/ 163807 w 218198"/>
                    <a:gd name="connsiteY84" fmla="*/ 155585 h 218198"/>
                    <a:gd name="connsiteX85" fmla="*/ 168867 w 218198"/>
                    <a:gd name="connsiteY85" fmla="*/ 156850 h 218198"/>
                    <a:gd name="connsiteX86" fmla="*/ 182781 w 218198"/>
                    <a:gd name="connsiteY86" fmla="*/ 160645 h 218198"/>
                    <a:gd name="connsiteX87" fmla="*/ 191635 w 218198"/>
                    <a:gd name="connsiteY87" fmla="*/ 143568 h 218198"/>
                    <a:gd name="connsiteX88" fmla="*/ 188473 w 218198"/>
                    <a:gd name="connsiteY88" fmla="*/ 140406 h 218198"/>
                    <a:gd name="connsiteX89" fmla="*/ 181516 w 218198"/>
                    <a:gd name="connsiteY89" fmla="*/ 133449 h 218198"/>
                    <a:gd name="connsiteX90" fmla="*/ 177089 w 218198"/>
                    <a:gd name="connsiteY90" fmla="*/ 129654 h 218198"/>
                    <a:gd name="connsiteX91" fmla="*/ 179619 w 218198"/>
                    <a:gd name="connsiteY91" fmla="*/ 125227 h 218198"/>
                    <a:gd name="connsiteX92" fmla="*/ 180884 w 218198"/>
                    <a:gd name="connsiteY92" fmla="*/ 117638 h 218198"/>
                    <a:gd name="connsiteX93" fmla="*/ 182781 w 218198"/>
                    <a:gd name="connsiteY93" fmla="*/ 104988 h 218198"/>
                    <a:gd name="connsiteX94" fmla="*/ 184046 w 218198"/>
                    <a:gd name="connsiteY94" fmla="*/ 101194 h 218198"/>
                    <a:gd name="connsiteX95" fmla="*/ 187208 w 218198"/>
                    <a:gd name="connsiteY95" fmla="*/ 99929 h 218198"/>
                    <a:gd name="connsiteX96" fmla="*/ 194798 w 218198"/>
                    <a:gd name="connsiteY96" fmla="*/ 95501 h 218198"/>
                    <a:gd name="connsiteX97" fmla="*/ 197960 w 218198"/>
                    <a:gd name="connsiteY97" fmla="*/ 93604 h 218198"/>
                    <a:gd name="connsiteX98" fmla="*/ 192268 w 218198"/>
                    <a:gd name="connsiteY98" fmla="*/ 75263 h 218198"/>
                    <a:gd name="connsiteX99" fmla="*/ 187841 w 218198"/>
                    <a:gd name="connsiteY99" fmla="*/ 75263 h 218198"/>
                    <a:gd name="connsiteX100" fmla="*/ 180251 w 218198"/>
                    <a:gd name="connsiteY100" fmla="*/ 75895 h 218198"/>
                    <a:gd name="connsiteX101" fmla="*/ 167602 w 218198"/>
                    <a:gd name="connsiteY101" fmla="*/ 68938 h 218198"/>
                    <a:gd name="connsiteX102" fmla="*/ 157483 w 218198"/>
                    <a:gd name="connsiteY102" fmla="*/ 55024 h 218198"/>
                    <a:gd name="connsiteX103" fmla="*/ 154953 w 218198"/>
                    <a:gd name="connsiteY103" fmla="*/ 51862 h 218198"/>
                    <a:gd name="connsiteX104" fmla="*/ 156218 w 218198"/>
                    <a:gd name="connsiteY104" fmla="*/ 48067 h 218198"/>
                    <a:gd name="connsiteX105" fmla="*/ 159380 w 218198"/>
                    <a:gd name="connsiteY105" fmla="*/ 34785 h 218198"/>
                    <a:gd name="connsiteX106" fmla="*/ 150526 w 218198"/>
                    <a:gd name="connsiteY106" fmla="*/ 30358 h 218198"/>
                    <a:gd name="connsiteX107" fmla="*/ 142304 w 218198"/>
                    <a:gd name="connsiteY107" fmla="*/ 25931 h 218198"/>
                    <a:gd name="connsiteX108" fmla="*/ 139141 w 218198"/>
                    <a:gd name="connsiteY108" fmla="*/ 29726 h 218198"/>
                    <a:gd name="connsiteX109" fmla="*/ 129654 w 218198"/>
                    <a:gd name="connsiteY109" fmla="*/ 37948 h 218198"/>
                    <a:gd name="connsiteX110" fmla="*/ 126492 w 218198"/>
                    <a:gd name="connsiteY110" fmla="*/ 39845 h 218198"/>
                    <a:gd name="connsiteX111" fmla="*/ 122697 w 218198"/>
                    <a:gd name="connsiteY111" fmla="*/ 38580 h 218198"/>
                    <a:gd name="connsiteX112" fmla="*/ 114475 w 218198"/>
                    <a:gd name="connsiteY112" fmla="*/ 37315 h 218198"/>
                    <a:gd name="connsiteX113" fmla="*/ 103091 w 218198"/>
                    <a:gd name="connsiteY113" fmla="*/ 36050 h 218198"/>
                    <a:gd name="connsiteX114" fmla="*/ 99296 w 218198"/>
                    <a:gd name="connsiteY114" fmla="*/ 35418 h 218198"/>
                    <a:gd name="connsiteX115" fmla="*/ 97399 w 218198"/>
                    <a:gd name="connsiteY115" fmla="*/ 32255 h 218198"/>
                    <a:gd name="connsiteX116" fmla="*/ 89809 w 218198"/>
                    <a:gd name="connsiteY116" fmla="*/ 19606 h 218198"/>
                    <a:gd name="connsiteX117" fmla="*/ 71468 w 218198"/>
                    <a:gd name="connsiteY117" fmla="*/ 25298 h 218198"/>
                    <a:gd name="connsiteX118" fmla="*/ 71468 w 218198"/>
                    <a:gd name="connsiteY118" fmla="*/ 29726 h 218198"/>
                    <a:gd name="connsiteX119" fmla="*/ 71468 w 218198"/>
                    <a:gd name="connsiteY119" fmla="*/ 41110 h 218198"/>
                    <a:gd name="connsiteX120" fmla="*/ 71468 w 218198"/>
                    <a:gd name="connsiteY120" fmla="*/ 46802 h 218198"/>
                    <a:gd name="connsiteX121" fmla="*/ 66408 w 218198"/>
                    <a:gd name="connsiteY121" fmla="*/ 48699 h 218198"/>
                    <a:gd name="connsiteX122" fmla="*/ 51862 w 218198"/>
                    <a:gd name="connsiteY122" fmla="*/ 60084 h 218198"/>
                    <a:gd name="connsiteX123" fmla="*/ 48067 w 218198"/>
                    <a:gd name="connsiteY123" fmla="*/ 63246 h 218198"/>
                    <a:gd name="connsiteX124" fmla="*/ 43640 w 218198"/>
                    <a:gd name="connsiteY124" fmla="*/ 61349 h 218198"/>
                    <a:gd name="connsiteX125" fmla="*/ 30358 w 218198"/>
                    <a:gd name="connsiteY125" fmla="*/ 57554 h 218198"/>
                    <a:gd name="connsiteX126" fmla="*/ 21504 w 218198"/>
                    <a:gd name="connsiteY126" fmla="*/ 74630 h 218198"/>
                    <a:gd name="connsiteX127" fmla="*/ 32255 w 218198"/>
                    <a:gd name="connsiteY127" fmla="*/ 84750 h 218198"/>
                    <a:gd name="connsiteX128" fmla="*/ 35418 w 218198"/>
                    <a:gd name="connsiteY128" fmla="*/ 87912 h 218198"/>
                    <a:gd name="connsiteX129" fmla="*/ 34153 w 218198"/>
                    <a:gd name="connsiteY129" fmla="*/ 92339 h 218198"/>
                    <a:gd name="connsiteX130" fmla="*/ 32255 w 218198"/>
                    <a:gd name="connsiteY130" fmla="*/ 101826 h 218198"/>
                    <a:gd name="connsiteX131" fmla="*/ 30358 w 218198"/>
                    <a:gd name="connsiteY131" fmla="*/ 113843 h 218198"/>
                    <a:gd name="connsiteX132" fmla="*/ 29726 w 218198"/>
                    <a:gd name="connsiteY132" fmla="*/ 117638 h 218198"/>
                    <a:gd name="connsiteX133" fmla="*/ 25931 w 218198"/>
                    <a:gd name="connsiteY133" fmla="*/ 119535 h 218198"/>
                    <a:gd name="connsiteX134" fmla="*/ 18341 w 218198"/>
                    <a:gd name="connsiteY134" fmla="*/ 123962 h 218198"/>
                    <a:gd name="connsiteX135" fmla="*/ 15179 w 218198"/>
                    <a:gd name="connsiteY135" fmla="*/ 125860 h 218198"/>
                    <a:gd name="connsiteX136" fmla="*/ 20871 w 218198"/>
                    <a:gd name="connsiteY136" fmla="*/ 144201 h 218198"/>
                    <a:gd name="connsiteX137" fmla="*/ 25298 w 218198"/>
                    <a:gd name="connsiteY137" fmla="*/ 144201 h 218198"/>
                    <a:gd name="connsiteX138" fmla="*/ 34785 w 218198"/>
                    <a:gd name="connsiteY138" fmla="*/ 143568 h 218198"/>
                    <a:gd name="connsiteX139" fmla="*/ 40477 w 218198"/>
                    <a:gd name="connsiteY139" fmla="*/ 142303 h 218198"/>
                    <a:gd name="connsiteX140" fmla="*/ 43007 w 218198"/>
                    <a:gd name="connsiteY140" fmla="*/ 147996 h 218198"/>
                    <a:gd name="connsiteX141" fmla="*/ 48067 w 218198"/>
                    <a:gd name="connsiteY141" fmla="*/ 155585 h 218198"/>
                    <a:gd name="connsiteX142" fmla="*/ 55657 w 218198"/>
                    <a:gd name="connsiteY142" fmla="*/ 164440 h 218198"/>
                    <a:gd name="connsiteX143" fmla="*/ 57554 w 218198"/>
                    <a:gd name="connsiteY143" fmla="*/ 167602 h 218198"/>
                    <a:gd name="connsiteX144" fmla="*/ 56921 w 218198"/>
                    <a:gd name="connsiteY144" fmla="*/ 170764 h 218198"/>
                    <a:gd name="connsiteX145" fmla="*/ 53759 w 218198"/>
                    <a:gd name="connsiteY145" fmla="*/ 184678 h 218198"/>
                    <a:gd name="connsiteX146" fmla="*/ 70203 w 218198"/>
                    <a:gd name="connsiteY146" fmla="*/ 193533 h 218198"/>
                    <a:gd name="connsiteX147" fmla="*/ 73365 w 218198"/>
                    <a:gd name="connsiteY147" fmla="*/ 190370 h 218198"/>
                    <a:gd name="connsiteX148" fmla="*/ 82852 w 218198"/>
                    <a:gd name="connsiteY148" fmla="*/ 182148 h 218198"/>
                    <a:gd name="connsiteX149" fmla="*/ 86015 w 218198"/>
                    <a:gd name="connsiteY149" fmla="*/ 180251 h 218198"/>
                    <a:gd name="connsiteX150" fmla="*/ 91707 w 218198"/>
                    <a:gd name="connsiteY150" fmla="*/ 180884 h 218198"/>
                    <a:gd name="connsiteX151" fmla="*/ 91707 w 218198"/>
                    <a:gd name="connsiteY151" fmla="*/ 180884 h 2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218198" h="218198">
                      <a:moveTo>
                        <a:pt x="118903" y="218199"/>
                      </a:moveTo>
                      <a:lnTo>
                        <a:pt x="115740" y="214404"/>
                      </a:lnTo>
                      <a:cubicBezTo>
                        <a:pt x="113843" y="212507"/>
                        <a:pt x="111313" y="208712"/>
                        <a:pt x="108783" y="204285"/>
                      </a:cubicBezTo>
                      <a:cubicBezTo>
                        <a:pt x="107518" y="201755"/>
                        <a:pt x="106253" y="200490"/>
                        <a:pt x="105621" y="199225"/>
                      </a:cubicBezTo>
                      <a:cubicBezTo>
                        <a:pt x="98664" y="198592"/>
                        <a:pt x="94237" y="197960"/>
                        <a:pt x="91707" y="197328"/>
                      </a:cubicBezTo>
                      <a:cubicBezTo>
                        <a:pt x="90442" y="198592"/>
                        <a:pt x="89177" y="199857"/>
                        <a:pt x="87912" y="201122"/>
                      </a:cubicBezTo>
                      <a:cubicBezTo>
                        <a:pt x="84117" y="204917"/>
                        <a:pt x="81587" y="207447"/>
                        <a:pt x="80322" y="209344"/>
                      </a:cubicBezTo>
                      <a:lnTo>
                        <a:pt x="77160" y="211874"/>
                      </a:lnTo>
                      <a:lnTo>
                        <a:pt x="72100" y="210609"/>
                      </a:lnTo>
                      <a:cubicBezTo>
                        <a:pt x="69571" y="209977"/>
                        <a:pt x="63878" y="207447"/>
                        <a:pt x="43640" y="196063"/>
                      </a:cubicBezTo>
                      <a:lnTo>
                        <a:pt x="39845" y="194165"/>
                      </a:lnTo>
                      <a:lnTo>
                        <a:pt x="39845" y="189738"/>
                      </a:lnTo>
                      <a:cubicBezTo>
                        <a:pt x="39845" y="187841"/>
                        <a:pt x="40477" y="184046"/>
                        <a:pt x="43007" y="171397"/>
                      </a:cubicBezTo>
                      <a:cubicBezTo>
                        <a:pt x="41742" y="170132"/>
                        <a:pt x="40477" y="168867"/>
                        <a:pt x="38580" y="166337"/>
                      </a:cubicBezTo>
                      <a:cubicBezTo>
                        <a:pt x="36683" y="164440"/>
                        <a:pt x="35418" y="161910"/>
                        <a:pt x="34153" y="160012"/>
                      </a:cubicBezTo>
                      <a:cubicBezTo>
                        <a:pt x="32255" y="160012"/>
                        <a:pt x="30358" y="160012"/>
                        <a:pt x="28461" y="160012"/>
                      </a:cubicBezTo>
                      <a:cubicBezTo>
                        <a:pt x="22769" y="160012"/>
                        <a:pt x="20239" y="160012"/>
                        <a:pt x="18974" y="160012"/>
                      </a:cubicBezTo>
                      <a:lnTo>
                        <a:pt x="12649" y="160645"/>
                      </a:lnTo>
                      <a:lnTo>
                        <a:pt x="0" y="118270"/>
                      </a:lnTo>
                      <a:lnTo>
                        <a:pt x="5692" y="115108"/>
                      </a:lnTo>
                      <a:cubicBezTo>
                        <a:pt x="6957" y="114475"/>
                        <a:pt x="9487" y="112578"/>
                        <a:pt x="13282" y="110048"/>
                      </a:cubicBezTo>
                      <a:cubicBezTo>
                        <a:pt x="15179" y="108783"/>
                        <a:pt x="17076" y="107518"/>
                        <a:pt x="18974" y="106253"/>
                      </a:cubicBezTo>
                      <a:cubicBezTo>
                        <a:pt x="18974" y="104988"/>
                        <a:pt x="19606" y="102459"/>
                        <a:pt x="19606" y="99929"/>
                      </a:cubicBezTo>
                      <a:cubicBezTo>
                        <a:pt x="19606" y="96766"/>
                        <a:pt x="20239" y="94869"/>
                        <a:pt x="20871" y="92339"/>
                      </a:cubicBezTo>
                      <a:cubicBezTo>
                        <a:pt x="13914" y="85382"/>
                        <a:pt x="11384" y="83485"/>
                        <a:pt x="10119" y="82852"/>
                      </a:cubicBezTo>
                      <a:lnTo>
                        <a:pt x="5060" y="79690"/>
                      </a:lnTo>
                      <a:lnTo>
                        <a:pt x="6957" y="73998"/>
                      </a:lnTo>
                      <a:cubicBezTo>
                        <a:pt x="7590" y="71468"/>
                        <a:pt x="10119" y="65776"/>
                        <a:pt x="22136" y="44272"/>
                      </a:cubicBezTo>
                      <a:lnTo>
                        <a:pt x="24666" y="39213"/>
                      </a:lnTo>
                      <a:lnTo>
                        <a:pt x="30358" y="39845"/>
                      </a:lnTo>
                      <a:cubicBezTo>
                        <a:pt x="37315" y="41110"/>
                        <a:pt x="43007" y="42375"/>
                        <a:pt x="48067" y="43640"/>
                      </a:cubicBezTo>
                      <a:cubicBezTo>
                        <a:pt x="53127" y="39213"/>
                        <a:pt x="56289" y="36683"/>
                        <a:pt x="58819" y="35418"/>
                      </a:cubicBezTo>
                      <a:cubicBezTo>
                        <a:pt x="58819" y="33520"/>
                        <a:pt x="58819" y="31623"/>
                        <a:pt x="58819" y="29093"/>
                      </a:cubicBezTo>
                      <a:cubicBezTo>
                        <a:pt x="58819" y="24666"/>
                        <a:pt x="58819" y="20871"/>
                        <a:pt x="58819" y="17709"/>
                      </a:cubicBezTo>
                      <a:lnTo>
                        <a:pt x="58819" y="12017"/>
                      </a:lnTo>
                      <a:lnTo>
                        <a:pt x="98664" y="0"/>
                      </a:lnTo>
                      <a:lnTo>
                        <a:pt x="101826" y="4427"/>
                      </a:lnTo>
                      <a:cubicBezTo>
                        <a:pt x="103091" y="5692"/>
                        <a:pt x="105621" y="8854"/>
                        <a:pt x="111945" y="19606"/>
                      </a:cubicBezTo>
                      <a:cubicBezTo>
                        <a:pt x="113843" y="19606"/>
                        <a:pt x="115740" y="19606"/>
                        <a:pt x="118270" y="20239"/>
                      </a:cubicBezTo>
                      <a:cubicBezTo>
                        <a:pt x="121432" y="20239"/>
                        <a:pt x="123962" y="20871"/>
                        <a:pt x="126492" y="21504"/>
                      </a:cubicBezTo>
                      <a:cubicBezTo>
                        <a:pt x="127124" y="20871"/>
                        <a:pt x="128389" y="19606"/>
                        <a:pt x="129654" y="18341"/>
                      </a:cubicBezTo>
                      <a:cubicBezTo>
                        <a:pt x="133449" y="13914"/>
                        <a:pt x="135979" y="11384"/>
                        <a:pt x="137876" y="10119"/>
                      </a:cubicBezTo>
                      <a:lnTo>
                        <a:pt x="141039" y="7590"/>
                      </a:lnTo>
                      <a:lnTo>
                        <a:pt x="144833" y="8854"/>
                      </a:lnTo>
                      <a:cubicBezTo>
                        <a:pt x="149261" y="10119"/>
                        <a:pt x="154320" y="12649"/>
                        <a:pt x="160645" y="16444"/>
                      </a:cubicBezTo>
                      <a:cubicBezTo>
                        <a:pt x="168234" y="20871"/>
                        <a:pt x="172029" y="22136"/>
                        <a:pt x="173294" y="22769"/>
                      </a:cubicBezTo>
                      <a:lnTo>
                        <a:pt x="179619" y="25298"/>
                      </a:lnTo>
                      <a:lnTo>
                        <a:pt x="178354" y="31623"/>
                      </a:lnTo>
                      <a:cubicBezTo>
                        <a:pt x="177089" y="38580"/>
                        <a:pt x="175824" y="44272"/>
                        <a:pt x="174559" y="48699"/>
                      </a:cubicBezTo>
                      <a:cubicBezTo>
                        <a:pt x="178354" y="54392"/>
                        <a:pt x="180884" y="57554"/>
                        <a:pt x="182781" y="59451"/>
                      </a:cubicBezTo>
                      <a:cubicBezTo>
                        <a:pt x="184678" y="59451"/>
                        <a:pt x="187208" y="58819"/>
                        <a:pt x="189738" y="59451"/>
                      </a:cubicBezTo>
                      <a:cubicBezTo>
                        <a:pt x="195430" y="59451"/>
                        <a:pt x="197960" y="59451"/>
                        <a:pt x="199225" y="59451"/>
                      </a:cubicBezTo>
                      <a:lnTo>
                        <a:pt x="205550" y="58819"/>
                      </a:lnTo>
                      <a:lnTo>
                        <a:pt x="218199" y="101194"/>
                      </a:lnTo>
                      <a:lnTo>
                        <a:pt x="211242" y="103723"/>
                      </a:lnTo>
                      <a:cubicBezTo>
                        <a:pt x="209977" y="104356"/>
                        <a:pt x="207447" y="106253"/>
                        <a:pt x="203020" y="108783"/>
                      </a:cubicBezTo>
                      <a:cubicBezTo>
                        <a:pt x="201122" y="110048"/>
                        <a:pt x="199225" y="111313"/>
                        <a:pt x="197328" y="112578"/>
                      </a:cubicBezTo>
                      <a:cubicBezTo>
                        <a:pt x="197328" y="113843"/>
                        <a:pt x="196695" y="116373"/>
                        <a:pt x="196695" y="118902"/>
                      </a:cubicBezTo>
                      <a:cubicBezTo>
                        <a:pt x="196695" y="122065"/>
                        <a:pt x="196063" y="124595"/>
                        <a:pt x="195430" y="126492"/>
                      </a:cubicBezTo>
                      <a:cubicBezTo>
                        <a:pt x="196695" y="127757"/>
                        <a:pt x="197960" y="129022"/>
                        <a:pt x="199225" y="130287"/>
                      </a:cubicBezTo>
                      <a:cubicBezTo>
                        <a:pt x="201755" y="132817"/>
                        <a:pt x="204285" y="134714"/>
                        <a:pt x="206182" y="135979"/>
                      </a:cubicBezTo>
                      <a:lnTo>
                        <a:pt x="210609" y="139141"/>
                      </a:lnTo>
                      <a:lnTo>
                        <a:pt x="208712" y="144833"/>
                      </a:lnTo>
                      <a:cubicBezTo>
                        <a:pt x="208079" y="147363"/>
                        <a:pt x="205550" y="153055"/>
                        <a:pt x="193533" y="174559"/>
                      </a:cubicBezTo>
                      <a:lnTo>
                        <a:pt x="191003" y="179619"/>
                      </a:lnTo>
                      <a:lnTo>
                        <a:pt x="185311" y="178986"/>
                      </a:lnTo>
                      <a:cubicBezTo>
                        <a:pt x="179619" y="178354"/>
                        <a:pt x="173927" y="177089"/>
                        <a:pt x="168234" y="175191"/>
                      </a:cubicBezTo>
                      <a:cubicBezTo>
                        <a:pt x="164440" y="178986"/>
                        <a:pt x="160645" y="181516"/>
                        <a:pt x="156850" y="184046"/>
                      </a:cubicBezTo>
                      <a:cubicBezTo>
                        <a:pt x="156850" y="185311"/>
                        <a:pt x="156850" y="187208"/>
                        <a:pt x="156850" y="189738"/>
                      </a:cubicBezTo>
                      <a:cubicBezTo>
                        <a:pt x="157483" y="197960"/>
                        <a:pt x="156850" y="201122"/>
                        <a:pt x="156850" y="202387"/>
                      </a:cubicBezTo>
                      <a:lnTo>
                        <a:pt x="156218" y="207447"/>
                      </a:lnTo>
                      <a:lnTo>
                        <a:pt x="118903" y="218199"/>
                      </a:lnTo>
                      <a:close/>
                      <a:moveTo>
                        <a:pt x="91707" y="180884"/>
                      </a:moveTo>
                      <a:cubicBezTo>
                        <a:pt x="91707" y="180884"/>
                        <a:pt x="95501" y="181516"/>
                        <a:pt x="110681" y="183413"/>
                      </a:cubicBezTo>
                      <a:lnTo>
                        <a:pt x="113843" y="184046"/>
                      </a:lnTo>
                      <a:lnTo>
                        <a:pt x="115740" y="186576"/>
                      </a:lnTo>
                      <a:cubicBezTo>
                        <a:pt x="117005" y="188473"/>
                        <a:pt x="119535" y="191635"/>
                        <a:pt x="122065" y="196063"/>
                      </a:cubicBezTo>
                      <a:cubicBezTo>
                        <a:pt x="122697" y="197328"/>
                        <a:pt x="123330" y="198592"/>
                        <a:pt x="123962" y="199225"/>
                      </a:cubicBezTo>
                      <a:lnTo>
                        <a:pt x="142304" y="193533"/>
                      </a:lnTo>
                      <a:cubicBezTo>
                        <a:pt x="142304" y="192268"/>
                        <a:pt x="142304" y="191003"/>
                        <a:pt x="142304" y="189106"/>
                      </a:cubicBezTo>
                      <a:cubicBezTo>
                        <a:pt x="141671" y="183413"/>
                        <a:pt x="142304" y="178986"/>
                        <a:pt x="142936" y="175824"/>
                      </a:cubicBezTo>
                      <a:lnTo>
                        <a:pt x="143568" y="172662"/>
                      </a:lnTo>
                      <a:lnTo>
                        <a:pt x="146731" y="170764"/>
                      </a:lnTo>
                      <a:cubicBezTo>
                        <a:pt x="151158" y="168234"/>
                        <a:pt x="156218" y="164440"/>
                        <a:pt x="160645" y="159380"/>
                      </a:cubicBezTo>
                      <a:lnTo>
                        <a:pt x="163807" y="155585"/>
                      </a:lnTo>
                      <a:lnTo>
                        <a:pt x="168867" y="156850"/>
                      </a:lnTo>
                      <a:cubicBezTo>
                        <a:pt x="173294" y="158115"/>
                        <a:pt x="178354" y="159380"/>
                        <a:pt x="182781" y="160645"/>
                      </a:cubicBezTo>
                      <a:cubicBezTo>
                        <a:pt x="187208" y="152423"/>
                        <a:pt x="190370" y="146731"/>
                        <a:pt x="191635" y="143568"/>
                      </a:cubicBezTo>
                      <a:cubicBezTo>
                        <a:pt x="190370" y="142936"/>
                        <a:pt x="189738" y="141671"/>
                        <a:pt x="188473" y="140406"/>
                      </a:cubicBezTo>
                      <a:cubicBezTo>
                        <a:pt x="184678" y="136611"/>
                        <a:pt x="182149" y="134714"/>
                        <a:pt x="181516" y="133449"/>
                      </a:cubicBezTo>
                      <a:lnTo>
                        <a:pt x="177089" y="129654"/>
                      </a:lnTo>
                      <a:lnTo>
                        <a:pt x="179619" y="125227"/>
                      </a:lnTo>
                      <a:cubicBezTo>
                        <a:pt x="179619" y="124595"/>
                        <a:pt x="180884" y="123330"/>
                        <a:pt x="180884" y="117638"/>
                      </a:cubicBezTo>
                      <a:cubicBezTo>
                        <a:pt x="181516" y="109416"/>
                        <a:pt x="182149" y="106253"/>
                        <a:pt x="182781" y="104988"/>
                      </a:cubicBezTo>
                      <a:lnTo>
                        <a:pt x="184046" y="101194"/>
                      </a:lnTo>
                      <a:lnTo>
                        <a:pt x="187208" y="99929"/>
                      </a:lnTo>
                      <a:cubicBezTo>
                        <a:pt x="189106" y="98664"/>
                        <a:pt x="191635" y="97399"/>
                        <a:pt x="194798" y="95501"/>
                      </a:cubicBezTo>
                      <a:cubicBezTo>
                        <a:pt x="196063" y="94869"/>
                        <a:pt x="197328" y="94237"/>
                        <a:pt x="197960" y="93604"/>
                      </a:cubicBezTo>
                      <a:lnTo>
                        <a:pt x="192268" y="75263"/>
                      </a:lnTo>
                      <a:cubicBezTo>
                        <a:pt x="191003" y="75263"/>
                        <a:pt x="189738" y="75263"/>
                        <a:pt x="187841" y="75263"/>
                      </a:cubicBezTo>
                      <a:cubicBezTo>
                        <a:pt x="184678" y="75263"/>
                        <a:pt x="182149" y="75263"/>
                        <a:pt x="180251" y="75895"/>
                      </a:cubicBezTo>
                      <a:cubicBezTo>
                        <a:pt x="174559" y="78425"/>
                        <a:pt x="170764" y="73365"/>
                        <a:pt x="167602" y="68938"/>
                      </a:cubicBezTo>
                      <a:cubicBezTo>
                        <a:pt x="165072" y="65776"/>
                        <a:pt x="161910" y="61349"/>
                        <a:pt x="157483" y="55024"/>
                      </a:cubicBezTo>
                      <a:lnTo>
                        <a:pt x="154953" y="51862"/>
                      </a:lnTo>
                      <a:lnTo>
                        <a:pt x="156218" y="48067"/>
                      </a:lnTo>
                      <a:cubicBezTo>
                        <a:pt x="157483" y="44905"/>
                        <a:pt x="158115" y="40477"/>
                        <a:pt x="159380" y="34785"/>
                      </a:cubicBezTo>
                      <a:cubicBezTo>
                        <a:pt x="156850" y="33520"/>
                        <a:pt x="154320" y="32255"/>
                        <a:pt x="150526" y="30358"/>
                      </a:cubicBezTo>
                      <a:cubicBezTo>
                        <a:pt x="147363" y="28461"/>
                        <a:pt x="144833" y="27196"/>
                        <a:pt x="142304" y="25931"/>
                      </a:cubicBezTo>
                      <a:cubicBezTo>
                        <a:pt x="141671" y="26563"/>
                        <a:pt x="140406" y="27828"/>
                        <a:pt x="139141" y="29726"/>
                      </a:cubicBezTo>
                      <a:cubicBezTo>
                        <a:pt x="135979" y="33520"/>
                        <a:pt x="132817" y="36050"/>
                        <a:pt x="129654" y="37948"/>
                      </a:cubicBezTo>
                      <a:lnTo>
                        <a:pt x="126492" y="39845"/>
                      </a:lnTo>
                      <a:lnTo>
                        <a:pt x="122697" y="38580"/>
                      </a:lnTo>
                      <a:cubicBezTo>
                        <a:pt x="122065" y="37948"/>
                        <a:pt x="119535" y="37315"/>
                        <a:pt x="114475" y="37315"/>
                      </a:cubicBezTo>
                      <a:cubicBezTo>
                        <a:pt x="108151" y="36683"/>
                        <a:pt x="104988" y="36683"/>
                        <a:pt x="103091" y="36050"/>
                      </a:cubicBezTo>
                      <a:lnTo>
                        <a:pt x="99296" y="35418"/>
                      </a:lnTo>
                      <a:lnTo>
                        <a:pt x="97399" y="32255"/>
                      </a:lnTo>
                      <a:cubicBezTo>
                        <a:pt x="93604" y="26563"/>
                        <a:pt x="91074" y="22136"/>
                        <a:pt x="89809" y="19606"/>
                      </a:cubicBezTo>
                      <a:lnTo>
                        <a:pt x="71468" y="25298"/>
                      </a:lnTo>
                      <a:cubicBezTo>
                        <a:pt x="71468" y="26563"/>
                        <a:pt x="71468" y="28461"/>
                        <a:pt x="71468" y="29726"/>
                      </a:cubicBezTo>
                      <a:cubicBezTo>
                        <a:pt x="71468" y="36050"/>
                        <a:pt x="71468" y="39845"/>
                        <a:pt x="71468" y="41110"/>
                      </a:cubicBezTo>
                      <a:lnTo>
                        <a:pt x="71468" y="46802"/>
                      </a:lnTo>
                      <a:lnTo>
                        <a:pt x="66408" y="48699"/>
                      </a:lnTo>
                      <a:cubicBezTo>
                        <a:pt x="66408" y="48699"/>
                        <a:pt x="63878" y="50597"/>
                        <a:pt x="51862" y="60084"/>
                      </a:cubicBezTo>
                      <a:lnTo>
                        <a:pt x="48067" y="63246"/>
                      </a:lnTo>
                      <a:lnTo>
                        <a:pt x="43640" y="61349"/>
                      </a:lnTo>
                      <a:cubicBezTo>
                        <a:pt x="40477" y="60084"/>
                        <a:pt x="36050" y="58819"/>
                        <a:pt x="30358" y="57554"/>
                      </a:cubicBezTo>
                      <a:cubicBezTo>
                        <a:pt x="25931" y="65776"/>
                        <a:pt x="22769" y="71468"/>
                        <a:pt x="21504" y="74630"/>
                      </a:cubicBezTo>
                      <a:cubicBezTo>
                        <a:pt x="24034" y="76528"/>
                        <a:pt x="27828" y="80322"/>
                        <a:pt x="32255" y="84750"/>
                      </a:cubicBezTo>
                      <a:lnTo>
                        <a:pt x="35418" y="87912"/>
                      </a:lnTo>
                      <a:lnTo>
                        <a:pt x="34153" y="92339"/>
                      </a:lnTo>
                      <a:cubicBezTo>
                        <a:pt x="33520" y="93604"/>
                        <a:pt x="32888" y="96134"/>
                        <a:pt x="32255" y="101826"/>
                      </a:cubicBezTo>
                      <a:cubicBezTo>
                        <a:pt x="31623" y="107518"/>
                        <a:pt x="30991" y="111313"/>
                        <a:pt x="30358" y="113843"/>
                      </a:cubicBezTo>
                      <a:lnTo>
                        <a:pt x="29726" y="117638"/>
                      </a:lnTo>
                      <a:lnTo>
                        <a:pt x="25931" y="119535"/>
                      </a:lnTo>
                      <a:cubicBezTo>
                        <a:pt x="24034" y="120167"/>
                        <a:pt x="21504" y="122065"/>
                        <a:pt x="18341" y="123962"/>
                      </a:cubicBezTo>
                      <a:cubicBezTo>
                        <a:pt x="17076" y="124595"/>
                        <a:pt x="15812" y="125227"/>
                        <a:pt x="15179" y="125860"/>
                      </a:cubicBezTo>
                      <a:lnTo>
                        <a:pt x="20871" y="144201"/>
                      </a:lnTo>
                      <a:cubicBezTo>
                        <a:pt x="22136" y="144201"/>
                        <a:pt x="23401" y="144201"/>
                        <a:pt x="25298" y="144201"/>
                      </a:cubicBezTo>
                      <a:cubicBezTo>
                        <a:pt x="29093" y="144201"/>
                        <a:pt x="32255" y="143568"/>
                        <a:pt x="34785" y="143568"/>
                      </a:cubicBezTo>
                      <a:lnTo>
                        <a:pt x="40477" y="142303"/>
                      </a:lnTo>
                      <a:lnTo>
                        <a:pt x="43007" y="147996"/>
                      </a:lnTo>
                      <a:cubicBezTo>
                        <a:pt x="44272" y="150525"/>
                        <a:pt x="45537" y="153055"/>
                        <a:pt x="48067" y="155585"/>
                      </a:cubicBezTo>
                      <a:cubicBezTo>
                        <a:pt x="53759" y="161910"/>
                        <a:pt x="55024" y="163807"/>
                        <a:pt x="55657" y="164440"/>
                      </a:cubicBezTo>
                      <a:lnTo>
                        <a:pt x="57554" y="167602"/>
                      </a:lnTo>
                      <a:lnTo>
                        <a:pt x="56921" y="170764"/>
                      </a:lnTo>
                      <a:cubicBezTo>
                        <a:pt x="55024" y="177721"/>
                        <a:pt x="54392" y="182148"/>
                        <a:pt x="53759" y="184678"/>
                      </a:cubicBezTo>
                      <a:cubicBezTo>
                        <a:pt x="62614" y="189106"/>
                        <a:pt x="67673" y="192268"/>
                        <a:pt x="70203" y="193533"/>
                      </a:cubicBezTo>
                      <a:cubicBezTo>
                        <a:pt x="70836" y="192900"/>
                        <a:pt x="72100" y="191635"/>
                        <a:pt x="73365" y="190370"/>
                      </a:cubicBezTo>
                      <a:cubicBezTo>
                        <a:pt x="76528" y="186576"/>
                        <a:pt x="79690" y="184046"/>
                        <a:pt x="82852" y="182148"/>
                      </a:cubicBezTo>
                      <a:lnTo>
                        <a:pt x="86015" y="180251"/>
                      </a:lnTo>
                      <a:lnTo>
                        <a:pt x="91707" y="180884"/>
                      </a:lnTo>
                      <a:cubicBezTo>
                        <a:pt x="91707" y="180884"/>
                        <a:pt x="91707" y="180884"/>
                        <a:pt x="91707" y="180884"/>
                      </a:cubicBezTo>
                      <a:close/>
                    </a:path>
                  </a:pathLst>
                </a:custGeom>
                <a:solidFill>
                  <a:schemeClr val="accent2"/>
                </a:solid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717074"/>
                    </a:solidFill>
                    <a:effectLst/>
                    <a:uLnTx/>
                    <a:uFillTx/>
                    <a:latin typeface="Metropolis"/>
                    <a:ea typeface="+mn-ea"/>
                    <a:cs typeface="+mn-cs"/>
                  </a:endParaRPr>
                </a:p>
              </p:txBody>
            </p:sp>
          </p:grpSp>
        </p:grpSp>
      </p:grpSp>
    </p:spTree>
    <p:extLst>
      <p:ext uri="{BB962C8B-B14F-4D97-AF65-F5344CB8AC3E}">
        <p14:creationId xmlns:p14="http://schemas.microsoft.com/office/powerpoint/2010/main" val="1772134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p:tgtEl>
                                          <p:spTgt spid="50"/>
                                        </p:tgtEl>
                                        <p:attrNameLst>
                                          <p:attrName>ppt_y</p:attrName>
                                        </p:attrNameLst>
                                      </p:cBhvr>
                                      <p:tavLst>
                                        <p:tav tm="0">
                                          <p:val>
                                            <p:strVal val="#ppt_y+#ppt_h*1.125000"/>
                                          </p:val>
                                        </p:tav>
                                        <p:tav tm="100000">
                                          <p:val>
                                            <p:strVal val="#ppt_y"/>
                                          </p:val>
                                        </p:tav>
                                      </p:tavLst>
                                    </p:anim>
                                    <p:animEffect transition="in" filter="wipe(up)">
                                      <p:cBhvr>
                                        <p:cTn id="8" dur="500"/>
                                        <p:tgtEl>
                                          <p:spTgt spid="50"/>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p:tgtEl>
                                          <p:spTgt spid="53"/>
                                        </p:tgtEl>
                                        <p:attrNameLst>
                                          <p:attrName>ppt_y</p:attrName>
                                        </p:attrNameLst>
                                      </p:cBhvr>
                                      <p:tavLst>
                                        <p:tav tm="0">
                                          <p:val>
                                            <p:strVal val="#ppt_y+#ppt_h*1.125000"/>
                                          </p:val>
                                        </p:tav>
                                        <p:tav tm="100000">
                                          <p:val>
                                            <p:strVal val="#ppt_y"/>
                                          </p:val>
                                        </p:tav>
                                      </p:tavLst>
                                    </p:anim>
                                    <p:animEffect transition="in" filter="wipe(up)">
                                      <p:cBhvr>
                                        <p:cTn id="13" dur="500"/>
                                        <p:tgtEl>
                                          <p:spTgt spid="53"/>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p:tgtEl>
                                          <p:spTgt spid="56"/>
                                        </p:tgtEl>
                                        <p:attrNameLst>
                                          <p:attrName>ppt_y</p:attrName>
                                        </p:attrNameLst>
                                      </p:cBhvr>
                                      <p:tavLst>
                                        <p:tav tm="0">
                                          <p:val>
                                            <p:strVal val="#ppt_y+#ppt_h*1.125000"/>
                                          </p:val>
                                        </p:tav>
                                        <p:tav tm="100000">
                                          <p:val>
                                            <p:strVal val="#ppt_y"/>
                                          </p:val>
                                        </p:tav>
                                      </p:tavLst>
                                    </p:anim>
                                    <p:animEffect transition="in" filter="wipe(up)">
                                      <p:cBhvr>
                                        <p:cTn id="18" dur="500"/>
                                        <p:tgtEl>
                                          <p:spTgt spid="56"/>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p:tgtEl>
                                          <p:spTgt spid="47"/>
                                        </p:tgtEl>
                                        <p:attrNameLst>
                                          <p:attrName>ppt_y</p:attrName>
                                        </p:attrNameLst>
                                      </p:cBhvr>
                                      <p:tavLst>
                                        <p:tav tm="0">
                                          <p:val>
                                            <p:strVal val="#ppt_y+#ppt_h*1.125000"/>
                                          </p:val>
                                        </p:tav>
                                        <p:tav tm="100000">
                                          <p:val>
                                            <p:strVal val="#ppt_y"/>
                                          </p:val>
                                        </p:tav>
                                      </p:tavLst>
                                    </p:anim>
                                    <p:animEffect transition="in" filter="wipe(up)">
                                      <p:cBhvr>
                                        <p:cTn id="2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Challenges with Operations Management</a:t>
            </a:r>
          </a:p>
        </p:txBody>
      </p:sp>
      <p:sp>
        <p:nvSpPr>
          <p:cNvPr id="8" name="Subtitle 7">
            <a:extLst>
              <a:ext uri="{FF2B5EF4-FFF2-40B4-BE49-F238E27FC236}">
                <a16:creationId xmlns:a16="http://schemas.microsoft.com/office/drawing/2014/main" id="{BDC651BB-9AD8-4263-B67C-BDA646E3F3C5}"/>
              </a:ext>
            </a:extLst>
          </p:cNvPr>
          <p:cNvSpPr>
            <a:spLocks noGrp="1"/>
          </p:cNvSpPr>
          <p:nvPr>
            <p:ph type="subTitle" idx="10"/>
          </p:nvPr>
        </p:nvSpPr>
        <p:spPr/>
        <p:txBody>
          <a:bodyPr/>
          <a:lstStyle/>
          <a:p>
            <a:r>
              <a:rPr lang="en-US"/>
              <a:t>Includes optimizing processes and ensuring staff availability &amp; skills</a:t>
            </a:r>
          </a:p>
        </p:txBody>
      </p:sp>
      <p:sp>
        <p:nvSpPr>
          <p:cNvPr id="19" name="Text Placeholder 18">
            <a:extLst>
              <a:ext uri="{FF2B5EF4-FFF2-40B4-BE49-F238E27FC236}">
                <a16:creationId xmlns:a16="http://schemas.microsoft.com/office/drawing/2014/main" id="{A30BA126-2CC1-5410-0EA4-2183B88CA814}"/>
              </a:ext>
            </a:extLst>
          </p:cNvPr>
          <p:cNvSpPr>
            <a:spLocks noGrp="1"/>
          </p:cNvSpPr>
          <p:nvPr>
            <p:ph type="body" sz="quarter" idx="24"/>
          </p:nvPr>
        </p:nvSpPr>
        <p:spPr/>
        <p:txBody>
          <a:bodyPr/>
          <a:lstStyle/>
          <a:p>
            <a:r>
              <a:rPr lang="en-US" dirty="0"/>
              <a:t>Meet SLAs</a:t>
            </a:r>
          </a:p>
        </p:txBody>
      </p:sp>
      <p:sp>
        <p:nvSpPr>
          <p:cNvPr id="14" name="Text Placeholder 13">
            <a:extLst>
              <a:ext uri="{FF2B5EF4-FFF2-40B4-BE49-F238E27FC236}">
                <a16:creationId xmlns:a16="http://schemas.microsoft.com/office/drawing/2014/main" id="{73BC442C-C2B4-D2CA-39EE-04219FD0895E}"/>
              </a:ext>
            </a:extLst>
          </p:cNvPr>
          <p:cNvSpPr>
            <a:spLocks noGrp="1"/>
          </p:cNvSpPr>
          <p:nvPr>
            <p:ph type="body" sz="quarter" idx="19"/>
          </p:nvPr>
        </p:nvSpPr>
        <p:spPr>
          <a:xfrm>
            <a:off x="531535" y="4282873"/>
            <a:ext cx="1974695" cy="1458912"/>
          </a:xfrm>
        </p:spPr>
        <p:txBody>
          <a:bodyPr/>
          <a:lstStyle/>
          <a:p>
            <a:r>
              <a:rPr lang="en-US" dirty="0"/>
              <a:t>Deliver performance to meet business needs</a:t>
            </a:r>
          </a:p>
        </p:txBody>
      </p:sp>
      <p:sp>
        <p:nvSpPr>
          <p:cNvPr id="23" name="Text Placeholder 22">
            <a:extLst>
              <a:ext uri="{FF2B5EF4-FFF2-40B4-BE49-F238E27FC236}">
                <a16:creationId xmlns:a16="http://schemas.microsoft.com/office/drawing/2014/main" id="{268D72BB-FFBB-1CD6-CBD1-C79A0123F6DE}"/>
              </a:ext>
            </a:extLst>
          </p:cNvPr>
          <p:cNvSpPr>
            <a:spLocks noGrp="1"/>
          </p:cNvSpPr>
          <p:nvPr>
            <p:ph type="body" sz="quarter" idx="25"/>
          </p:nvPr>
        </p:nvSpPr>
        <p:spPr/>
        <p:txBody>
          <a:bodyPr/>
          <a:lstStyle/>
          <a:p>
            <a:r>
              <a:rPr lang="en-US" dirty="0"/>
              <a:t>Modernize</a:t>
            </a:r>
          </a:p>
        </p:txBody>
      </p:sp>
      <p:sp>
        <p:nvSpPr>
          <p:cNvPr id="15" name="Text Placeholder 14">
            <a:extLst>
              <a:ext uri="{FF2B5EF4-FFF2-40B4-BE49-F238E27FC236}">
                <a16:creationId xmlns:a16="http://schemas.microsoft.com/office/drawing/2014/main" id="{AD910B63-2097-1DE8-1382-2EA2B27B48E7}"/>
              </a:ext>
            </a:extLst>
          </p:cNvPr>
          <p:cNvSpPr>
            <a:spLocks noGrp="1"/>
          </p:cNvSpPr>
          <p:nvPr>
            <p:ph type="body" sz="quarter" idx="20"/>
          </p:nvPr>
        </p:nvSpPr>
        <p:spPr/>
        <p:txBody>
          <a:bodyPr/>
          <a:lstStyle/>
          <a:p>
            <a:r>
              <a:rPr lang="en-US" dirty="0"/>
              <a:t>Better use existing resources</a:t>
            </a:r>
          </a:p>
        </p:txBody>
      </p:sp>
      <p:sp>
        <p:nvSpPr>
          <p:cNvPr id="24" name="Text Placeholder 23">
            <a:extLst>
              <a:ext uri="{FF2B5EF4-FFF2-40B4-BE49-F238E27FC236}">
                <a16:creationId xmlns:a16="http://schemas.microsoft.com/office/drawing/2014/main" id="{D189C707-5840-1AD7-1D6D-D4D97C3D42B4}"/>
              </a:ext>
            </a:extLst>
          </p:cNvPr>
          <p:cNvSpPr>
            <a:spLocks noGrp="1"/>
          </p:cNvSpPr>
          <p:nvPr>
            <p:ph type="body" sz="quarter" idx="26"/>
          </p:nvPr>
        </p:nvSpPr>
        <p:spPr/>
        <p:txBody>
          <a:bodyPr/>
          <a:lstStyle/>
          <a:p>
            <a:r>
              <a:rPr lang="en-US" dirty="0"/>
              <a:t>Visibility</a:t>
            </a:r>
          </a:p>
        </p:txBody>
      </p:sp>
      <p:sp>
        <p:nvSpPr>
          <p:cNvPr id="16" name="Text Placeholder 15">
            <a:extLst>
              <a:ext uri="{FF2B5EF4-FFF2-40B4-BE49-F238E27FC236}">
                <a16:creationId xmlns:a16="http://schemas.microsoft.com/office/drawing/2014/main" id="{C3444731-D13F-4F44-12AD-9E73DD79A564}"/>
              </a:ext>
            </a:extLst>
          </p:cNvPr>
          <p:cNvSpPr>
            <a:spLocks noGrp="1"/>
          </p:cNvSpPr>
          <p:nvPr>
            <p:ph type="body" sz="quarter" idx="21"/>
          </p:nvPr>
        </p:nvSpPr>
        <p:spPr/>
        <p:txBody>
          <a:bodyPr/>
          <a:lstStyle/>
          <a:p>
            <a:r>
              <a:rPr lang="en-US" dirty="0"/>
              <a:t>Troubleshoot to make quick decisions</a:t>
            </a:r>
          </a:p>
        </p:txBody>
      </p:sp>
      <p:sp>
        <p:nvSpPr>
          <p:cNvPr id="32" name="Text Placeholder 31">
            <a:extLst>
              <a:ext uri="{FF2B5EF4-FFF2-40B4-BE49-F238E27FC236}">
                <a16:creationId xmlns:a16="http://schemas.microsoft.com/office/drawing/2014/main" id="{B52BE04E-8FE4-6D56-FB7B-264898D9B11D}"/>
              </a:ext>
            </a:extLst>
          </p:cNvPr>
          <p:cNvSpPr>
            <a:spLocks noGrp="1"/>
          </p:cNvSpPr>
          <p:nvPr>
            <p:ph type="body" sz="quarter" idx="27"/>
          </p:nvPr>
        </p:nvSpPr>
        <p:spPr/>
        <p:txBody>
          <a:bodyPr/>
          <a:lstStyle/>
          <a:p>
            <a:r>
              <a:rPr lang="en-US" dirty="0"/>
              <a:t>Manage Costs</a:t>
            </a:r>
          </a:p>
        </p:txBody>
      </p:sp>
      <p:sp>
        <p:nvSpPr>
          <p:cNvPr id="17" name="Text Placeholder 16">
            <a:extLst>
              <a:ext uri="{FF2B5EF4-FFF2-40B4-BE49-F238E27FC236}">
                <a16:creationId xmlns:a16="http://schemas.microsoft.com/office/drawing/2014/main" id="{E0759F87-3982-965B-DEAB-5D7DAE78B143}"/>
              </a:ext>
            </a:extLst>
          </p:cNvPr>
          <p:cNvSpPr>
            <a:spLocks noGrp="1"/>
          </p:cNvSpPr>
          <p:nvPr>
            <p:ph type="body" sz="quarter" idx="22"/>
          </p:nvPr>
        </p:nvSpPr>
        <p:spPr/>
        <p:txBody>
          <a:bodyPr/>
          <a:lstStyle/>
          <a:p>
            <a:r>
              <a:rPr lang="en-US" dirty="0"/>
              <a:t>Licensing, CAPEX, OPEX</a:t>
            </a:r>
          </a:p>
        </p:txBody>
      </p:sp>
      <p:sp>
        <p:nvSpPr>
          <p:cNvPr id="33" name="Text Placeholder 32">
            <a:extLst>
              <a:ext uri="{FF2B5EF4-FFF2-40B4-BE49-F238E27FC236}">
                <a16:creationId xmlns:a16="http://schemas.microsoft.com/office/drawing/2014/main" id="{7CFCE403-0FD4-099F-260D-4F989CED8317}"/>
              </a:ext>
            </a:extLst>
          </p:cNvPr>
          <p:cNvSpPr>
            <a:spLocks noGrp="1"/>
          </p:cNvSpPr>
          <p:nvPr>
            <p:ph type="body" sz="quarter" idx="28"/>
          </p:nvPr>
        </p:nvSpPr>
        <p:spPr/>
        <p:txBody>
          <a:bodyPr/>
          <a:lstStyle/>
          <a:p>
            <a:r>
              <a:rPr lang="en-US" dirty="0"/>
              <a:t>Manage Risk</a:t>
            </a:r>
          </a:p>
        </p:txBody>
      </p:sp>
      <p:sp>
        <p:nvSpPr>
          <p:cNvPr id="18" name="Text Placeholder 17">
            <a:extLst>
              <a:ext uri="{FF2B5EF4-FFF2-40B4-BE49-F238E27FC236}">
                <a16:creationId xmlns:a16="http://schemas.microsoft.com/office/drawing/2014/main" id="{874184CC-7650-90F5-9C76-864D3FDC169C}"/>
              </a:ext>
            </a:extLst>
          </p:cNvPr>
          <p:cNvSpPr>
            <a:spLocks noGrp="1"/>
          </p:cNvSpPr>
          <p:nvPr>
            <p:ph type="body" sz="quarter" idx="23"/>
          </p:nvPr>
        </p:nvSpPr>
        <p:spPr/>
        <p:txBody>
          <a:bodyPr/>
          <a:lstStyle/>
          <a:p>
            <a:r>
              <a:rPr lang="en-US" dirty="0"/>
              <a:t>Stay compliant and secure</a:t>
            </a:r>
          </a:p>
        </p:txBody>
      </p:sp>
    </p:spTree>
    <p:extLst>
      <p:ext uri="{BB962C8B-B14F-4D97-AF65-F5344CB8AC3E}">
        <p14:creationId xmlns:p14="http://schemas.microsoft.com/office/powerpoint/2010/main" val="13209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E0EB8326-15CC-484A-3ACE-C0F2F19B1CEF}"/>
              </a:ext>
            </a:extLst>
          </p:cNvPr>
          <p:cNvSpPr>
            <a:spLocks noGrp="1"/>
          </p:cNvSpPr>
          <p:nvPr>
            <p:ph type="title"/>
          </p:nvPr>
        </p:nvSpPr>
        <p:spPr>
          <a:xfrm>
            <a:off x="579809" y="242063"/>
            <a:ext cx="11001004" cy="381000"/>
          </a:xfrm>
        </p:spPr>
        <p:txBody>
          <a:bodyPr/>
          <a:lstStyle/>
          <a:p>
            <a:r>
              <a:rPr lang="en-US"/>
              <a:t>What does good look like?</a:t>
            </a:r>
          </a:p>
        </p:txBody>
      </p:sp>
      <p:sp>
        <p:nvSpPr>
          <p:cNvPr id="102" name="Subtitle 101">
            <a:extLst>
              <a:ext uri="{FF2B5EF4-FFF2-40B4-BE49-F238E27FC236}">
                <a16:creationId xmlns:a16="http://schemas.microsoft.com/office/drawing/2014/main" id="{65A1C52D-6D1D-6FBC-945B-39C65AE2C12B}"/>
              </a:ext>
            </a:extLst>
          </p:cNvPr>
          <p:cNvSpPr>
            <a:spLocks noGrp="1"/>
          </p:cNvSpPr>
          <p:nvPr>
            <p:ph type="subTitle" idx="10"/>
          </p:nvPr>
        </p:nvSpPr>
        <p:spPr>
          <a:xfrm>
            <a:off x="592866" y="641142"/>
            <a:ext cx="10962687" cy="247743"/>
          </a:xfrm>
        </p:spPr>
        <p:txBody>
          <a:bodyPr/>
          <a:lstStyle/>
          <a:p>
            <a:r>
              <a:rPr lang="en-US"/>
              <a:t>The Cloud Operating Model</a:t>
            </a:r>
          </a:p>
        </p:txBody>
      </p:sp>
      <p:grpSp>
        <p:nvGrpSpPr>
          <p:cNvPr id="100" name="Group 99">
            <a:extLst>
              <a:ext uri="{FF2B5EF4-FFF2-40B4-BE49-F238E27FC236}">
                <a16:creationId xmlns:a16="http://schemas.microsoft.com/office/drawing/2014/main" id="{7E6F5C9B-8D03-699C-9B95-F66A41C96530}"/>
              </a:ext>
            </a:extLst>
          </p:cNvPr>
          <p:cNvGrpSpPr>
            <a:grpSpLocks noChangeAspect="1"/>
          </p:cNvGrpSpPr>
          <p:nvPr/>
        </p:nvGrpSpPr>
        <p:grpSpPr>
          <a:xfrm>
            <a:off x="453889" y="815813"/>
            <a:ext cx="10823712" cy="5926710"/>
            <a:chOff x="353202" y="357153"/>
            <a:chExt cx="11620290" cy="6362890"/>
          </a:xfrm>
        </p:grpSpPr>
        <p:sp>
          <p:nvSpPr>
            <p:cNvPr id="4" name="Rectangle 3">
              <a:extLst>
                <a:ext uri="{FF2B5EF4-FFF2-40B4-BE49-F238E27FC236}">
                  <a16:creationId xmlns:a16="http://schemas.microsoft.com/office/drawing/2014/main" id="{2EAF192D-C084-7056-6A5D-4943249040FB}"/>
                </a:ext>
              </a:extLst>
            </p:cNvPr>
            <p:cNvSpPr/>
            <p:nvPr/>
          </p:nvSpPr>
          <p:spPr>
            <a:xfrm>
              <a:off x="353202" y="6186823"/>
              <a:ext cx="3638798" cy="4847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280" name="Group 1279">
              <a:extLst>
                <a:ext uri="{FF2B5EF4-FFF2-40B4-BE49-F238E27FC236}">
                  <a16:creationId xmlns:a16="http://schemas.microsoft.com/office/drawing/2014/main" id="{681C4332-DF49-26B5-C41C-969C6E558467}"/>
                </a:ext>
              </a:extLst>
            </p:cNvPr>
            <p:cNvGrpSpPr/>
            <p:nvPr/>
          </p:nvGrpSpPr>
          <p:grpSpPr>
            <a:xfrm>
              <a:off x="6586231" y="3759227"/>
              <a:ext cx="4865664" cy="2667780"/>
              <a:chOff x="6586231" y="3528980"/>
              <a:chExt cx="4865664" cy="2667780"/>
            </a:xfrm>
          </p:grpSpPr>
          <p:sp>
            <p:nvSpPr>
              <p:cNvPr id="1256" name="!! silo 2">
                <a:extLst>
                  <a:ext uri="{FF2B5EF4-FFF2-40B4-BE49-F238E27FC236}">
                    <a16:creationId xmlns:a16="http://schemas.microsoft.com/office/drawing/2014/main" id="{04CCA27A-6952-D864-86E7-87BBB79686FF}"/>
                  </a:ext>
                </a:extLst>
              </p:cNvPr>
              <p:cNvSpPr/>
              <p:nvPr/>
            </p:nvSpPr>
            <p:spPr>
              <a:xfrm>
                <a:off x="6586231"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260" name="!! Private Cloud">
                <a:extLst>
                  <a:ext uri="{FF2B5EF4-FFF2-40B4-BE49-F238E27FC236}">
                    <a16:creationId xmlns:a16="http://schemas.microsoft.com/office/drawing/2014/main" id="{2D18809F-757F-6008-74B6-514857B0A24D}"/>
                  </a:ext>
                </a:extLst>
              </p:cNvPr>
              <p:cNvSpPr/>
              <p:nvPr/>
            </p:nvSpPr>
            <p:spPr>
              <a:xfrm>
                <a:off x="6730167" y="5692686"/>
                <a:ext cx="662847"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EC7700">
                  <a:alpha val="69804"/>
                </a:srgbClr>
              </a:solidFill>
              <a:ln w="12700" cap="flat">
                <a:solidFill>
                  <a:srgbClr val="F9981D"/>
                </a:solidFill>
                <a:prstDash val="solid"/>
                <a:miter/>
              </a:ln>
            </p:spPr>
            <p:txBody>
              <a:bodyPr rtlCol="0" anchor="ctr"/>
              <a:lstStyle/>
              <a:p>
                <a:pPr defTabSz="792313">
                  <a:defRPr/>
                </a:pPr>
                <a:endParaRPr lang="en-US" sz="1560">
                  <a:solidFill>
                    <a:srgbClr val="F2F2F2"/>
                  </a:solidFill>
                  <a:latin typeface="Metropolis"/>
                </a:endParaRPr>
              </a:p>
            </p:txBody>
          </p:sp>
          <p:pic>
            <p:nvPicPr>
              <p:cNvPr id="1261" name="!!aws">
                <a:extLst>
                  <a:ext uri="{FF2B5EF4-FFF2-40B4-BE49-F238E27FC236}">
                    <a16:creationId xmlns:a16="http://schemas.microsoft.com/office/drawing/2014/main" id="{15361E61-A70A-5367-5B52-FB57AEDA6E6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57603" y="5870071"/>
                <a:ext cx="209748" cy="125932"/>
              </a:xfrm>
              <a:prstGeom prst="rect">
                <a:avLst/>
              </a:prstGeom>
            </p:spPr>
          </p:pic>
          <p:sp>
            <p:nvSpPr>
              <p:cNvPr id="1146" name="!! silo 3">
                <a:extLst>
                  <a:ext uri="{FF2B5EF4-FFF2-40B4-BE49-F238E27FC236}">
                    <a16:creationId xmlns:a16="http://schemas.microsoft.com/office/drawing/2014/main" id="{194DD7DA-B6B2-0CC2-1873-28C4D07B22AB}"/>
                  </a:ext>
                </a:extLst>
              </p:cNvPr>
              <p:cNvSpPr/>
              <p:nvPr/>
            </p:nvSpPr>
            <p:spPr>
              <a:xfrm>
                <a:off x="7563769" y="3530233"/>
                <a:ext cx="955515" cy="2663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50" name="!! Private Cloud">
                <a:extLst>
                  <a:ext uri="{FF2B5EF4-FFF2-40B4-BE49-F238E27FC236}">
                    <a16:creationId xmlns:a16="http://schemas.microsoft.com/office/drawing/2014/main" id="{6C71A79D-FB74-F4E2-51BE-DB30052A5CED}"/>
                  </a:ext>
                </a:extLst>
              </p:cNvPr>
              <p:cNvSpPr/>
              <p:nvPr/>
            </p:nvSpPr>
            <p:spPr>
              <a:xfrm>
                <a:off x="7701683" y="5692678"/>
                <a:ext cx="662852"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A">
                  <a:alpha val="69804"/>
                </a:srgbClr>
              </a:solidFill>
              <a:ln w="12700" cap="flat">
                <a:solidFill>
                  <a:srgbClr val="0060EA"/>
                </a:solidFill>
                <a:prstDash val="solid"/>
                <a:miter/>
              </a:ln>
            </p:spPr>
            <p:txBody>
              <a:bodyPr rtlCol="0" anchor="ctr"/>
              <a:lstStyle/>
              <a:p>
                <a:pPr defTabSz="792313">
                  <a:defRPr/>
                </a:pPr>
                <a:endParaRPr lang="en-US" sz="1560">
                  <a:solidFill>
                    <a:srgbClr val="F2F2F2"/>
                  </a:solidFill>
                  <a:latin typeface="Metropolis"/>
                </a:endParaRPr>
              </a:p>
            </p:txBody>
          </p:sp>
          <p:pic>
            <p:nvPicPr>
              <p:cNvPr id="1151" name="!!azure">
                <a:extLst>
                  <a:ext uri="{FF2B5EF4-FFF2-40B4-BE49-F238E27FC236}">
                    <a16:creationId xmlns:a16="http://schemas.microsoft.com/office/drawing/2014/main" id="{8D4615CD-8824-E32C-4EA6-DA70B852B699}"/>
                  </a:ext>
                </a:extLst>
              </p:cNvPr>
              <p:cNvPicPr>
                <a:picLocks noChangeAspect="1"/>
              </p:cNvPicPr>
              <p:nvPr/>
            </p:nvPicPr>
            <p:blipFill>
              <a:blip r:embed="rId5"/>
              <a:srcRect/>
              <a:stretch/>
            </p:blipFill>
            <p:spPr>
              <a:xfrm>
                <a:off x="7895874" y="5890500"/>
                <a:ext cx="348998" cy="100537"/>
              </a:xfrm>
              <a:prstGeom prst="rect">
                <a:avLst/>
              </a:prstGeom>
            </p:spPr>
          </p:pic>
          <p:sp>
            <p:nvSpPr>
              <p:cNvPr id="1126" name="!! silo 4">
                <a:extLst>
                  <a:ext uri="{FF2B5EF4-FFF2-40B4-BE49-F238E27FC236}">
                    <a16:creationId xmlns:a16="http://schemas.microsoft.com/office/drawing/2014/main" id="{2C8ADF2C-44D4-29C5-A274-DC44A737138F}"/>
                  </a:ext>
                </a:extLst>
              </p:cNvPr>
              <p:cNvSpPr/>
              <p:nvPr/>
            </p:nvSpPr>
            <p:spPr>
              <a:xfrm>
                <a:off x="8541306" y="3530233"/>
                <a:ext cx="955515" cy="266652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30" name="!! Private Cloud">
                <a:extLst>
                  <a:ext uri="{FF2B5EF4-FFF2-40B4-BE49-F238E27FC236}">
                    <a16:creationId xmlns:a16="http://schemas.microsoft.com/office/drawing/2014/main" id="{559D9928-D58E-27A3-925D-31B8C0048FC8}"/>
                  </a:ext>
                </a:extLst>
              </p:cNvPr>
              <p:cNvSpPr/>
              <p:nvPr/>
            </p:nvSpPr>
            <p:spPr>
              <a:xfrm>
                <a:off x="8689010" y="5695791"/>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34AD4F">
                  <a:alpha val="69804"/>
                </a:srgbClr>
              </a:solidFill>
              <a:ln w="12700" cap="flat">
                <a:solidFill>
                  <a:srgbClr val="34AD4F"/>
                </a:solidFill>
                <a:prstDash val="solid"/>
                <a:miter/>
              </a:ln>
            </p:spPr>
            <p:txBody>
              <a:bodyPr rtlCol="0" anchor="ctr"/>
              <a:lstStyle/>
              <a:p>
                <a:pPr defTabSz="792313">
                  <a:defRPr/>
                </a:pPr>
                <a:endParaRPr lang="en-US" sz="1560">
                  <a:solidFill>
                    <a:srgbClr val="F2F2F2"/>
                  </a:solidFill>
                  <a:latin typeface="Metropolis"/>
                </a:endParaRPr>
              </a:p>
            </p:txBody>
          </p:sp>
          <p:pic>
            <p:nvPicPr>
              <p:cNvPr id="1131" name="Picture 142">
                <a:extLst>
                  <a:ext uri="{FF2B5EF4-FFF2-40B4-BE49-F238E27FC236}">
                    <a16:creationId xmlns:a16="http://schemas.microsoft.com/office/drawing/2014/main" id="{0C8CBAA9-2AE8-4291-D237-D1ADCEE5781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819461" y="5915578"/>
                <a:ext cx="442095" cy="90138"/>
              </a:xfrm>
              <a:prstGeom prst="rect">
                <a:avLst/>
              </a:prstGeom>
            </p:spPr>
          </p:pic>
          <p:sp>
            <p:nvSpPr>
              <p:cNvPr id="187" name="!! silo 5">
                <a:extLst>
                  <a:ext uri="{FF2B5EF4-FFF2-40B4-BE49-F238E27FC236}">
                    <a16:creationId xmlns:a16="http://schemas.microsoft.com/office/drawing/2014/main" id="{D5D2D443-3A06-17A3-38FD-372862D3999D}"/>
                  </a:ext>
                </a:extLst>
              </p:cNvPr>
              <p:cNvSpPr/>
              <p:nvPr/>
            </p:nvSpPr>
            <p:spPr>
              <a:xfrm>
                <a:off x="9518843"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93" name="!! Private Cloud">
                <a:extLst>
                  <a:ext uri="{FF2B5EF4-FFF2-40B4-BE49-F238E27FC236}">
                    <a16:creationId xmlns:a16="http://schemas.microsoft.com/office/drawing/2014/main" id="{19BE8728-FDD1-474D-259D-9B5DA74EC7B4}"/>
                  </a:ext>
                </a:extLst>
              </p:cNvPr>
              <p:cNvSpPr/>
              <p:nvPr/>
            </p:nvSpPr>
            <p:spPr>
              <a:xfrm>
                <a:off x="9665176" y="5692686"/>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34AD4F">
                  <a:alpha val="69412"/>
                </a:srgbClr>
              </a:solidFill>
              <a:ln w="12700" cap="flat">
                <a:solidFill>
                  <a:srgbClr val="347DE8"/>
                </a:solidFill>
                <a:prstDash val="solid"/>
                <a:miter/>
              </a:ln>
            </p:spPr>
            <p:txBody>
              <a:bodyPr rtlCol="0" anchor="ctr"/>
              <a:lstStyle/>
              <a:p>
                <a:pPr defTabSz="792313">
                  <a:defRPr/>
                </a:pPr>
                <a:endParaRPr lang="en-US" sz="1560">
                  <a:solidFill>
                    <a:srgbClr val="F2F2F2"/>
                  </a:solidFill>
                  <a:latin typeface="Metropolis"/>
                </a:endParaRPr>
              </a:p>
            </p:txBody>
          </p:sp>
          <p:pic>
            <p:nvPicPr>
              <p:cNvPr id="194" name="Picture 138">
                <a:extLst>
                  <a:ext uri="{FF2B5EF4-FFF2-40B4-BE49-F238E27FC236}">
                    <a16:creationId xmlns:a16="http://schemas.microsoft.com/office/drawing/2014/main" id="{B65FBBFF-5A6E-95D0-455E-70576D7E135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9444" t="16688" r="-2562" b="1688"/>
              <a:stretch/>
            </p:blipFill>
            <p:spPr>
              <a:xfrm>
                <a:off x="9813805" y="5904164"/>
                <a:ext cx="405446" cy="104824"/>
              </a:xfrm>
              <a:prstGeom prst="rect">
                <a:avLst/>
              </a:prstGeom>
            </p:spPr>
          </p:pic>
          <p:sp>
            <p:nvSpPr>
              <p:cNvPr id="1075" name="!! silo 6">
                <a:extLst>
                  <a:ext uri="{FF2B5EF4-FFF2-40B4-BE49-F238E27FC236}">
                    <a16:creationId xmlns:a16="http://schemas.microsoft.com/office/drawing/2014/main" id="{72B37061-A49A-FC58-A2EA-2E04ED6A27B1}"/>
                  </a:ext>
                </a:extLst>
              </p:cNvPr>
              <p:cNvSpPr/>
              <p:nvPr/>
            </p:nvSpPr>
            <p:spPr>
              <a:xfrm>
                <a:off x="10496380" y="3528980"/>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073" name="!! Private Cloud">
                <a:extLst>
                  <a:ext uri="{FF2B5EF4-FFF2-40B4-BE49-F238E27FC236}">
                    <a16:creationId xmlns:a16="http://schemas.microsoft.com/office/drawing/2014/main" id="{32F811C4-ACA4-4490-ACC0-8479D86757FC}"/>
                  </a:ext>
                </a:extLst>
              </p:cNvPr>
              <p:cNvSpPr/>
              <p:nvPr/>
            </p:nvSpPr>
            <p:spPr>
              <a:xfrm>
                <a:off x="10642713" y="5692686"/>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E84F48">
                  <a:alpha val="69412"/>
                </a:srgbClr>
              </a:solidFill>
              <a:ln w="12700" cap="flat">
                <a:solidFill>
                  <a:srgbClr val="E84F48"/>
                </a:solidFill>
                <a:prstDash val="solid"/>
                <a:miter/>
              </a:ln>
            </p:spPr>
            <p:txBody>
              <a:bodyPr rtlCol="0" anchor="ctr"/>
              <a:lstStyle/>
              <a:p>
                <a:pPr defTabSz="792313">
                  <a:defRPr/>
                </a:pPr>
                <a:endParaRPr lang="en-US" sz="1560">
                  <a:solidFill>
                    <a:srgbClr val="F2F2F2"/>
                  </a:solidFill>
                  <a:latin typeface="Metropolis"/>
                </a:endParaRPr>
              </a:p>
            </p:txBody>
          </p:sp>
          <p:pic>
            <p:nvPicPr>
              <p:cNvPr id="1074" name="Picture 1073">
                <a:extLst>
                  <a:ext uri="{FF2B5EF4-FFF2-40B4-BE49-F238E27FC236}">
                    <a16:creationId xmlns:a16="http://schemas.microsoft.com/office/drawing/2014/main" id="{3E06914D-CCE1-BCFA-60AF-297BE6A5040D}"/>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rcRect/>
              <a:stretch/>
            </p:blipFill>
            <p:spPr>
              <a:xfrm>
                <a:off x="10822112" y="5887493"/>
                <a:ext cx="351425" cy="119848"/>
              </a:xfrm>
              <a:prstGeom prst="rect">
                <a:avLst/>
              </a:prstGeom>
            </p:spPr>
          </p:pic>
        </p:grpSp>
        <p:grpSp>
          <p:nvGrpSpPr>
            <p:cNvPr id="1281" name="Group 1280">
              <a:extLst>
                <a:ext uri="{FF2B5EF4-FFF2-40B4-BE49-F238E27FC236}">
                  <a16:creationId xmlns:a16="http://schemas.microsoft.com/office/drawing/2014/main" id="{9E0A6893-F2CF-C8D2-15BB-F9B2859E6DCF}"/>
                </a:ext>
              </a:extLst>
            </p:cNvPr>
            <p:cNvGrpSpPr/>
            <p:nvPr/>
          </p:nvGrpSpPr>
          <p:grpSpPr>
            <a:xfrm>
              <a:off x="1222897" y="3753090"/>
              <a:ext cx="4865663" cy="2677006"/>
              <a:chOff x="1222897" y="3535893"/>
              <a:chExt cx="4865663" cy="2677006"/>
            </a:xfrm>
          </p:grpSpPr>
          <p:sp>
            <p:nvSpPr>
              <p:cNvPr id="1233" name="!! on prem bkg">
                <a:extLst>
                  <a:ext uri="{FF2B5EF4-FFF2-40B4-BE49-F238E27FC236}">
                    <a16:creationId xmlns:a16="http://schemas.microsoft.com/office/drawing/2014/main" id="{BC2DDED8-1BA8-DCE5-20E9-B686CFDF079E}"/>
                  </a:ext>
                </a:extLst>
              </p:cNvPr>
              <p:cNvSpPr/>
              <p:nvPr/>
            </p:nvSpPr>
            <p:spPr>
              <a:xfrm>
                <a:off x="1222897" y="3548228"/>
                <a:ext cx="955515" cy="2664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defRPr/>
                </a:pPr>
                <a:endParaRPr lang="en-US" sz="1040">
                  <a:solidFill>
                    <a:prstClr val="white"/>
                  </a:solidFill>
                  <a:latin typeface="Metropolis"/>
                </a:endParaRPr>
              </a:p>
            </p:txBody>
          </p:sp>
          <p:sp>
            <p:nvSpPr>
              <p:cNvPr id="1236" name="!! Private Cloud">
                <a:extLst>
                  <a:ext uri="{FF2B5EF4-FFF2-40B4-BE49-F238E27FC236}">
                    <a16:creationId xmlns:a16="http://schemas.microsoft.com/office/drawing/2014/main" id="{57C9C85A-749F-9C2B-DB73-D63CD583171D}"/>
                  </a:ext>
                </a:extLst>
              </p:cNvPr>
              <p:cNvSpPr/>
              <p:nvPr/>
            </p:nvSpPr>
            <p:spPr>
              <a:xfrm>
                <a:off x="1374292" y="5717144"/>
                <a:ext cx="662849" cy="362021"/>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chemeClr val="accent3">
                  <a:alpha val="20000"/>
                </a:schemeClr>
              </a:solidFill>
              <a:ln w="12700" cap="flat">
                <a:solidFill>
                  <a:schemeClr val="accent3"/>
                </a:solidFill>
                <a:prstDash val="solid"/>
                <a:miter/>
              </a:ln>
            </p:spPr>
            <p:txBody>
              <a:bodyPr rtlCol="0" anchor="ctr"/>
              <a:lstStyle/>
              <a:p>
                <a:pPr defTabSz="792313">
                  <a:defRPr/>
                </a:pPr>
                <a:endParaRPr lang="en-US" sz="1560">
                  <a:solidFill>
                    <a:schemeClr val="tx2"/>
                  </a:solidFill>
                  <a:latin typeface="Metropolis"/>
                </a:endParaRPr>
              </a:p>
            </p:txBody>
          </p:sp>
          <p:sp>
            <p:nvSpPr>
              <p:cNvPr id="1237" name="TextBox 1236">
                <a:extLst>
                  <a:ext uri="{FF2B5EF4-FFF2-40B4-BE49-F238E27FC236}">
                    <a16:creationId xmlns:a16="http://schemas.microsoft.com/office/drawing/2014/main" id="{C658B1DF-8806-218C-0A01-739FE7FFF8A9}"/>
                  </a:ext>
                </a:extLst>
              </p:cNvPr>
              <p:cNvSpPr txBox="1"/>
              <p:nvPr/>
            </p:nvSpPr>
            <p:spPr>
              <a:xfrm>
                <a:off x="1400740" y="5880185"/>
                <a:ext cx="640685" cy="164532"/>
              </a:xfrm>
              <a:prstGeom prst="rect">
                <a:avLst/>
              </a:prstGeom>
              <a:noFill/>
            </p:spPr>
            <p:txBody>
              <a:bodyPr wrap="square" lIns="0" tIns="0" rIns="0" bIns="0" rtlCol="0">
                <a:spAutoFit/>
              </a:bodyPr>
              <a:lstStyle/>
              <a:p>
                <a:pPr algn="ctr" defTabSz="792075">
                  <a:lnSpc>
                    <a:spcPct val="95000"/>
                  </a:lnSpc>
                  <a:defRPr/>
                </a:pPr>
                <a:r>
                  <a:rPr lang="en-US" sz="563" spc="-17">
                    <a:solidFill>
                      <a:schemeClr val="tx2"/>
                    </a:solidFill>
                    <a:latin typeface="Metropolis"/>
                  </a:rPr>
                  <a:t>PRIVATE </a:t>
                </a:r>
                <a:br>
                  <a:rPr lang="en-US" sz="563" spc="-17">
                    <a:solidFill>
                      <a:schemeClr val="tx2"/>
                    </a:solidFill>
                    <a:latin typeface="Metropolis"/>
                  </a:rPr>
                </a:br>
                <a:r>
                  <a:rPr lang="en-US" sz="563" spc="-17">
                    <a:solidFill>
                      <a:schemeClr val="tx2"/>
                    </a:solidFill>
                    <a:latin typeface="Metropolis"/>
                  </a:rPr>
                  <a:t>CLOUDS</a:t>
                </a:r>
              </a:p>
            </p:txBody>
          </p:sp>
          <p:sp>
            <p:nvSpPr>
              <p:cNvPr id="1181" name="!! silo 4">
                <a:extLst>
                  <a:ext uri="{FF2B5EF4-FFF2-40B4-BE49-F238E27FC236}">
                    <a16:creationId xmlns:a16="http://schemas.microsoft.com/office/drawing/2014/main" id="{FF534DDB-C32E-9E3E-8861-7473BCF2AD9A}"/>
                  </a:ext>
                </a:extLst>
              </p:cNvPr>
              <p:cNvSpPr/>
              <p:nvPr/>
            </p:nvSpPr>
            <p:spPr>
              <a:xfrm>
                <a:off x="5133045" y="3546373"/>
                <a:ext cx="955515" cy="26665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84" name="TextBox 1183">
                <a:extLst>
                  <a:ext uri="{FF2B5EF4-FFF2-40B4-BE49-F238E27FC236}">
                    <a16:creationId xmlns:a16="http://schemas.microsoft.com/office/drawing/2014/main" id="{83A99E14-55C6-DBAB-9467-B4E2C60A8CE7}"/>
                  </a:ext>
                </a:extLst>
              </p:cNvPr>
              <p:cNvSpPr txBox="1"/>
              <p:nvPr/>
            </p:nvSpPr>
            <p:spPr>
              <a:xfrm>
                <a:off x="5355715" y="5914369"/>
                <a:ext cx="501909" cy="101310"/>
              </a:xfrm>
              <a:prstGeom prst="rect">
                <a:avLst/>
              </a:prstGeom>
              <a:noFill/>
              <a:ln w="8652" cap="flat">
                <a:noFill/>
                <a:prstDash val="solid"/>
                <a:miter/>
              </a:ln>
              <a:effectLst/>
            </p:spPr>
            <p:txBody>
              <a:bodyPr wrap="square" lIns="0" tIns="0" rIns="0" bIns="0" rtlCol="0">
                <a:spAutoFit/>
              </a:bodyPr>
              <a:lstStyle/>
              <a:p>
                <a:pPr algn="ctr" defTabSz="792075">
                  <a:lnSpc>
                    <a:spcPct val="95000"/>
                  </a:lnSpc>
                  <a:defRPr/>
                </a:pPr>
                <a:r>
                  <a:rPr lang="en-US" sz="693" spc="-17">
                    <a:solidFill>
                      <a:srgbClr val="FFFFFF"/>
                    </a:solidFill>
                    <a:latin typeface="Metropolis"/>
                  </a:rPr>
                  <a:t>EDGE</a:t>
                </a:r>
              </a:p>
            </p:txBody>
          </p:sp>
          <p:sp>
            <p:nvSpPr>
              <p:cNvPr id="1164" name="!! silo 3">
                <a:extLst>
                  <a:ext uri="{FF2B5EF4-FFF2-40B4-BE49-F238E27FC236}">
                    <a16:creationId xmlns:a16="http://schemas.microsoft.com/office/drawing/2014/main" id="{BF7A93F3-6EAD-B936-FF1E-694783F09D44}"/>
                  </a:ext>
                </a:extLst>
              </p:cNvPr>
              <p:cNvSpPr/>
              <p:nvPr/>
            </p:nvSpPr>
            <p:spPr>
              <a:xfrm>
                <a:off x="4150432" y="3549481"/>
                <a:ext cx="955515" cy="2663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167" name="!! Private Cloud">
                <a:extLst>
                  <a:ext uri="{FF2B5EF4-FFF2-40B4-BE49-F238E27FC236}">
                    <a16:creationId xmlns:a16="http://schemas.microsoft.com/office/drawing/2014/main" id="{A5902FB3-4A93-F2DA-F33E-55D8CB1235C7}"/>
                  </a:ext>
                </a:extLst>
              </p:cNvPr>
              <p:cNvSpPr/>
              <p:nvPr/>
            </p:nvSpPr>
            <p:spPr>
              <a:xfrm>
                <a:off x="4300342"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A">
                  <a:alpha val="30196"/>
                </a:srgbClr>
              </a:solidFill>
              <a:ln w="12700" cap="flat">
                <a:solidFill>
                  <a:srgbClr val="0060EA"/>
                </a:solidFill>
                <a:prstDash val="solid"/>
                <a:miter/>
              </a:ln>
            </p:spPr>
            <p:txBody>
              <a:bodyPr rtlCol="0" anchor="ctr"/>
              <a:lstStyle/>
              <a:p>
                <a:pPr defTabSz="792313">
                  <a:defRPr/>
                </a:pPr>
                <a:endParaRPr lang="en-US" sz="1560">
                  <a:solidFill>
                    <a:schemeClr val="tx2"/>
                  </a:solidFill>
                  <a:latin typeface="Metropolis"/>
                </a:endParaRPr>
              </a:p>
            </p:txBody>
          </p:sp>
          <p:sp>
            <p:nvSpPr>
              <p:cNvPr id="1168" name="TextBox 1167">
                <a:extLst>
                  <a:ext uri="{FF2B5EF4-FFF2-40B4-BE49-F238E27FC236}">
                    <a16:creationId xmlns:a16="http://schemas.microsoft.com/office/drawing/2014/main" id="{73EBAB94-9CA6-8641-6756-25CB51631225}"/>
                  </a:ext>
                </a:extLst>
              </p:cNvPr>
              <p:cNvSpPr txBox="1"/>
              <p:nvPr/>
            </p:nvSpPr>
            <p:spPr>
              <a:xfrm>
                <a:off x="4355763" y="5880187"/>
                <a:ext cx="550291" cy="163762"/>
              </a:xfrm>
              <a:prstGeom prst="rect">
                <a:avLst/>
              </a:prstGeom>
              <a:noFill/>
              <a:ln>
                <a:noFill/>
              </a:ln>
            </p:spPr>
            <p:txBody>
              <a:bodyPr wrap="square" lIns="0" tIns="0" rIns="0" bIns="0" rtlCol="0">
                <a:spAutoFit/>
              </a:bodyPr>
              <a:lstStyle/>
              <a:p>
                <a:pPr algn="ctr" defTabSz="792075">
                  <a:lnSpc>
                    <a:spcPct val="95000"/>
                  </a:lnSpc>
                  <a:defRPr/>
                </a:pPr>
                <a:r>
                  <a:rPr lang="en-US" sz="560" spc="-17">
                    <a:solidFill>
                      <a:schemeClr val="tx2"/>
                    </a:solidFill>
                    <a:latin typeface="Metropolis"/>
                  </a:rPr>
                  <a:t>TELCO </a:t>
                </a:r>
                <a:br>
                  <a:rPr lang="en-US" sz="560" spc="-17">
                    <a:solidFill>
                      <a:schemeClr val="tx2"/>
                    </a:solidFill>
                    <a:latin typeface="Metropolis"/>
                  </a:rPr>
                </a:br>
                <a:r>
                  <a:rPr lang="en-US" sz="560" spc="-17">
                    <a:solidFill>
                      <a:schemeClr val="tx2"/>
                    </a:solidFill>
                    <a:latin typeface="Metropolis"/>
                  </a:rPr>
                  <a:t>CLOUDS</a:t>
                </a:r>
              </a:p>
            </p:txBody>
          </p:sp>
          <p:sp>
            <p:nvSpPr>
              <p:cNvPr id="1026" name="!! silo 10">
                <a:extLst>
                  <a:ext uri="{FF2B5EF4-FFF2-40B4-BE49-F238E27FC236}">
                    <a16:creationId xmlns:a16="http://schemas.microsoft.com/office/drawing/2014/main" id="{DBA37F4E-0DF0-FDC9-8DA4-33654F91D403}"/>
                  </a:ext>
                </a:extLst>
              </p:cNvPr>
              <p:cNvSpPr/>
              <p:nvPr/>
            </p:nvSpPr>
            <p:spPr>
              <a:xfrm>
                <a:off x="3177971" y="3538627"/>
                <a:ext cx="955515" cy="26742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1031" name="!! Private Cloud">
                <a:extLst>
                  <a:ext uri="{FF2B5EF4-FFF2-40B4-BE49-F238E27FC236}">
                    <a16:creationId xmlns:a16="http://schemas.microsoft.com/office/drawing/2014/main" id="{74F9CC1D-1541-9BB9-1708-7DB33AFF1AA9}"/>
                  </a:ext>
                </a:extLst>
              </p:cNvPr>
              <p:cNvSpPr/>
              <p:nvPr/>
            </p:nvSpPr>
            <p:spPr>
              <a:xfrm>
                <a:off x="3328145"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D96981">
                  <a:alpha val="29804"/>
                </a:srgbClr>
              </a:solidFill>
              <a:ln w="12700" cap="flat">
                <a:solidFill>
                  <a:srgbClr val="D96981"/>
                </a:solidFill>
                <a:prstDash val="solid"/>
                <a:miter/>
              </a:ln>
            </p:spPr>
            <p:txBody>
              <a:bodyPr rtlCol="0" anchor="ctr"/>
              <a:lstStyle/>
              <a:p>
                <a:pPr defTabSz="792313">
                  <a:defRPr/>
                </a:pPr>
                <a:endParaRPr lang="en-US" sz="1560">
                  <a:solidFill>
                    <a:srgbClr val="F2F2F2"/>
                  </a:solidFill>
                  <a:latin typeface="Metropolis"/>
                </a:endParaRPr>
              </a:p>
            </p:txBody>
          </p:sp>
          <p:sp>
            <p:nvSpPr>
              <p:cNvPr id="1037" name="TextBox 1036">
                <a:extLst>
                  <a:ext uri="{FF2B5EF4-FFF2-40B4-BE49-F238E27FC236}">
                    <a16:creationId xmlns:a16="http://schemas.microsoft.com/office/drawing/2014/main" id="{7617477C-FD7E-0E91-1B7D-F77D364181F5}"/>
                  </a:ext>
                </a:extLst>
              </p:cNvPr>
              <p:cNvSpPr txBox="1"/>
              <p:nvPr/>
            </p:nvSpPr>
            <p:spPr>
              <a:xfrm>
                <a:off x="3409147" y="5880187"/>
                <a:ext cx="550291" cy="163762"/>
              </a:xfrm>
              <a:prstGeom prst="rect">
                <a:avLst/>
              </a:prstGeom>
              <a:noFill/>
            </p:spPr>
            <p:txBody>
              <a:bodyPr wrap="square" lIns="0" tIns="0" rIns="0" bIns="0" rtlCol="0">
                <a:spAutoFit/>
              </a:bodyPr>
              <a:lstStyle/>
              <a:p>
                <a:pPr algn="ctr" defTabSz="792075">
                  <a:lnSpc>
                    <a:spcPct val="95000"/>
                  </a:lnSpc>
                  <a:defRPr/>
                </a:pPr>
                <a:r>
                  <a:rPr lang="en-US" sz="560" spc="-17">
                    <a:solidFill>
                      <a:schemeClr val="tx2"/>
                    </a:solidFill>
                    <a:latin typeface="Metropolis"/>
                  </a:rPr>
                  <a:t>SOVEREIGN</a:t>
                </a:r>
                <a:br>
                  <a:rPr lang="en-US" sz="560" spc="-17">
                    <a:solidFill>
                      <a:schemeClr val="tx2"/>
                    </a:solidFill>
                    <a:latin typeface="Metropolis"/>
                  </a:rPr>
                </a:br>
                <a:r>
                  <a:rPr lang="en-US" sz="560" spc="-17">
                    <a:solidFill>
                      <a:schemeClr val="tx2"/>
                    </a:solidFill>
                    <a:latin typeface="Metropolis"/>
                  </a:rPr>
                  <a:t>CLOUDS</a:t>
                </a:r>
              </a:p>
            </p:txBody>
          </p:sp>
          <p:sp>
            <p:nvSpPr>
              <p:cNvPr id="92" name="!! silo 8">
                <a:extLst>
                  <a:ext uri="{FF2B5EF4-FFF2-40B4-BE49-F238E27FC236}">
                    <a16:creationId xmlns:a16="http://schemas.microsoft.com/office/drawing/2014/main" id="{7D73CF81-4171-169A-46C3-27082CA22265}"/>
                  </a:ext>
                </a:extLst>
              </p:cNvPr>
              <p:cNvSpPr/>
              <p:nvPr/>
            </p:nvSpPr>
            <p:spPr>
              <a:xfrm>
                <a:off x="2200434" y="3535893"/>
                <a:ext cx="955515" cy="267700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9186" tIns="39592" rIns="79186" bIns="39592" numCol="1" spcCol="0" rtlCol="0" fromWordArt="0" anchor="ctr" anchorCtr="0" forceAA="0" compatLnSpc="1">
                <a:prstTxWarp prst="textNoShape">
                  <a:avLst/>
                </a:prstTxWarp>
                <a:noAutofit/>
              </a:bodyPr>
              <a:lstStyle/>
              <a:p>
                <a:pPr algn="ctr" defTabSz="792313">
                  <a:spcAft>
                    <a:spcPts val="520"/>
                  </a:spcAft>
                </a:pPr>
                <a:endParaRPr lang="en-US" sz="1040">
                  <a:solidFill>
                    <a:prstClr val="white"/>
                  </a:solidFill>
                  <a:latin typeface="Metropolis"/>
                </a:endParaRPr>
              </a:p>
            </p:txBody>
          </p:sp>
          <p:sp>
            <p:nvSpPr>
              <p:cNvPr id="95" name="!! Private Cloud">
                <a:extLst>
                  <a:ext uri="{FF2B5EF4-FFF2-40B4-BE49-F238E27FC236}">
                    <a16:creationId xmlns:a16="http://schemas.microsoft.com/office/drawing/2014/main" id="{C83C43CF-C42D-14D4-CDA7-841E9731C9B1}"/>
                  </a:ext>
                </a:extLst>
              </p:cNvPr>
              <p:cNvSpPr/>
              <p:nvPr/>
            </p:nvSpPr>
            <p:spPr>
              <a:xfrm>
                <a:off x="2332048" y="5711932"/>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rgbClr val="0060E9">
                  <a:alpha val="29804"/>
                </a:srgbClr>
              </a:solidFill>
              <a:ln w="12700" cap="flat">
                <a:solidFill>
                  <a:srgbClr val="0060E9"/>
                </a:solidFill>
                <a:prstDash val="solid"/>
                <a:miter/>
              </a:ln>
            </p:spPr>
            <p:txBody>
              <a:bodyPr rtlCol="0" anchor="ctr"/>
              <a:lstStyle/>
              <a:p>
                <a:pPr defTabSz="792313">
                  <a:defRPr/>
                </a:pPr>
                <a:endParaRPr lang="en-US" sz="1560">
                  <a:solidFill>
                    <a:schemeClr val="tx2"/>
                  </a:solidFill>
                  <a:latin typeface="Metropolis"/>
                </a:endParaRPr>
              </a:p>
            </p:txBody>
          </p:sp>
          <p:sp>
            <p:nvSpPr>
              <p:cNvPr id="96" name="TextBox 95">
                <a:extLst>
                  <a:ext uri="{FF2B5EF4-FFF2-40B4-BE49-F238E27FC236}">
                    <a16:creationId xmlns:a16="http://schemas.microsoft.com/office/drawing/2014/main" id="{6AB4F1FE-424C-F326-E4FB-1893127D3833}"/>
                  </a:ext>
                </a:extLst>
              </p:cNvPr>
              <p:cNvSpPr txBox="1"/>
              <p:nvPr/>
            </p:nvSpPr>
            <p:spPr>
              <a:xfrm>
                <a:off x="2385558" y="5880185"/>
                <a:ext cx="640685" cy="164532"/>
              </a:xfrm>
              <a:prstGeom prst="rect">
                <a:avLst/>
              </a:prstGeom>
              <a:noFill/>
            </p:spPr>
            <p:txBody>
              <a:bodyPr wrap="square" lIns="0" tIns="0" rIns="0" bIns="0" rtlCol="0">
                <a:spAutoFit/>
              </a:bodyPr>
              <a:lstStyle/>
              <a:p>
                <a:pPr algn="ctr" defTabSz="792075">
                  <a:lnSpc>
                    <a:spcPct val="95000"/>
                  </a:lnSpc>
                  <a:defRPr/>
                </a:pPr>
                <a:r>
                  <a:rPr lang="en-US" sz="563" spc="-17">
                    <a:solidFill>
                      <a:schemeClr val="tx2"/>
                    </a:solidFill>
                    <a:latin typeface="Metropolis"/>
                  </a:rPr>
                  <a:t>PARTNER </a:t>
                </a:r>
                <a:br>
                  <a:rPr lang="en-US" sz="563" spc="-17">
                    <a:solidFill>
                      <a:schemeClr val="tx2"/>
                    </a:solidFill>
                    <a:latin typeface="Metropolis"/>
                  </a:rPr>
                </a:br>
                <a:r>
                  <a:rPr lang="en-US" sz="563" spc="-17">
                    <a:solidFill>
                      <a:schemeClr val="tx2"/>
                    </a:solidFill>
                    <a:latin typeface="Metropolis"/>
                  </a:rPr>
                  <a:t>CLOUDS</a:t>
                </a:r>
              </a:p>
            </p:txBody>
          </p:sp>
          <p:sp>
            <p:nvSpPr>
              <p:cNvPr id="73" name="TextBox 72">
                <a:extLst>
                  <a:ext uri="{FF2B5EF4-FFF2-40B4-BE49-F238E27FC236}">
                    <a16:creationId xmlns:a16="http://schemas.microsoft.com/office/drawing/2014/main" id="{B4AC3F05-CF42-C005-9154-4B233EF92AE0}"/>
                  </a:ext>
                </a:extLst>
              </p:cNvPr>
              <p:cNvSpPr txBox="1"/>
              <p:nvPr/>
            </p:nvSpPr>
            <p:spPr>
              <a:xfrm>
                <a:off x="5342991" y="5880187"/>
                <a:ext cx="550291" cy="163763"/>
              </a:xfrm>
              <a:prstGeom prst="rect">
                <a:avLst/>
              </a:prstGeom>
              <a:noFill/>
              <a:ln>
                <a:noFill/>
              </a:ln>
            </p:spPr>
            <p:txBody>
              <a:bodyPr wrap="square" lIns="0" tIns="0" rIns="0" bIns="0" rtlCol="0">
                <a:spAutoFit/>
              </a:bodyPr>
              <a:lstStyle/>
              <a:p>
                <a:pPr algn="ctr" defTabSz="792075">
                  <a:lnSpc>
                    <a:spcPct val="95000"/>
                  </a:lnSpc>
                  <a:defRPr/>
                </a:pPr>
                <a:r>
                  <a:rPr lang="en-US" sz="560" spc="-17">
                    <a:solidFill>
                      <a:schemeClr val="tx2"/>
                    </a:solidFill>
                    <a:latin typeface="Metropolis"/>
                  </a:rPr>
                  <a:t>EDGE</a:t>
                </a:r>
                <a:br>
                  <a:rPr lang="en-US" sz="560" spc="-17">
                    <a:solidFill>
                      <a:schemeClr val="tx2"/>
                    </a:solidFill>
                    <a:latin typeface="Metropolis"/>
                  </a:rPr>
                </a:br>
                <a:r>
                  <a:rPr lang="en-US" sz="560" spc="-17">
                    <a:solidFill>
                      <a:schemeClr val="tx2"/>
                    </a:solidFill>
                    <a:latin typeface="Metropolis"/>
                  </a:rPr>
                  <a:t>CLOUDS</a:t>
                </a:r>
              </a:p>
            </p:txBody>
          </p:sp>
          <p:sp>
            <p:nvSpPr>
              <p:cNvPr id="3" name="!! Private Cloud">
                <a:extLst>
                  <a:ext uri="{FF2B5EF4-FFF2-40B4-BE49-F238E27FC236}">
                    <a16:creationId xmlns:a16="http://schemas.microsoft.com/office/drawing/2014/main" id="{D5E39A2A-3379-E236-C704-D5357D28E9AE}"/>
                  </a:ext>
                </a:extLst>
              </p:cNvPr>
              <p:cNvSpPr/>
              <p:nvPr/>
            </p:nvSpPr>
            <p:spPr>
              <a:xfrm>
                <a:off x="5264169" y="5711934"/>
                <a:ext cx="662849" cy="362022"/>
              </a:xfrm>
              <a:custGeom>
                <a:avLst/>
                <a:gdLst>
                  <a:gd name="connsiteX0" fmla="*/ 2195683 w 3358913"/>
                  <a:gd name="connsiteY0" fmla="*/ -300 h 1834514"/>
                  <a:gd name="connsiteX1" fmla="*/ 2212542 w 3358913"/>
                  <a:gd name="connsiteY1" fmla="*/ -300 h 1834514"/>
                  <a:gd name="connsiteX2" fmla="*/ 2867958 w 3358913"/>
                  <a:gd name="connsiteY2" fmla="*/ 672451 h 1834514"/>
                  <a:gd name="connsiteX3" fmla="*/ 2875006 w 3358913"/>
                  <a:gd name="connsiteY3" fmla="*/ 749127 h 1834514"/>
                  <a:gd name="connsiteX4" fmla="*/ 2951968 w 3358913"/>
                  <a:gd name="connsiteY4" fmla="*/ 756557 h 1834514"/>
                  <a:gd name="connsiteX5" fmla="*/ 3359162 w 3358913"/>
                  <a:gd name="connsiteY5" fmla="*/ 1302435 h 1834514"/>
                  <a:gd name="connsiteX6" fmla="*/ 2911487 w 3358913"/>
                  <a:gd name="connsiteY6" fmla="*/ 1827071 h 1834514"/>
                  <a:gd name="connsiteX7" fmla="*/ 2839097 w 3358913"/>
                  <a:gd name="connsiteY7" fmla="*/ 1827071 h 1834514"/>
                  <a:gd name="connsiteX8" fmla="*/ 1680190 w 3358913"/>
                  <a:gd name="connsiteY8" fmla="*/ 1830405 h 1834514"/>
                  <a:gd name="connsiteX9" fmla="*/ 510806 w 3358913"/>
                  <a:gd name="connsiteY9" fmla="*/ 1834215 h 1834514"/>
                  <a:gd name="connsiteX10" fmla="*/ 452227 w 3358913"/>
                  <a:gd name="connsiteY10" fmla="*/ 1834215 h 1834514"/>
                  <a:gd name="connsiteX11" fmla="*/ 552 w 3358913"/>
                  <a:gd name="connsiteY11" fmla="*/ 1371300 h 1834514"/>
                  <a:gd name="connsiteX12" fmla="*/ 426414 w 3358913"/>
                  <a:gd name="connsiteY12" fmla="*/ 953819 h 1834514"/>
                  <a:gd name="connsiteX13" fmla="*/ 437273 w 3358913"/>
                  <a:gd name="connsiteY13" fmla="*/ 953819 h 1834514"/>
                  <a:gd name="connsiteX14" fmla="*/ 542524 w 3358913"/>
                  <a:gd name="connsiteY14" fmla="*/ 968678 h 1834514"/>
                  <a:gd name="connsiteX15" fmla="*/ 637774 w 3358913"/>
                  <a:gd name="connsiteY15" fmla="*/ 995063 h 1834514"/>
                  <a:gd name="connsiteX16" fmla="*/ 658348 w 3358913"/>
                  <a:gd name="connsiteY16" fmla="*/ 898384 h 1834514"/>
                  <a:gd name="connsiteX17" fmla="*/ 1205464 w 3358913"/>
                  <a:gd name="connsiteY17" fmla="*/ 451852 h 1834514"/>
                  <a:gd name="connsiteX18" fmla="*/ 1218894 w 3358913"/>
                  <a:gd name="connsiteY18" fmla="*/ 451852 h 1834514"/>
                  <a:gd name="connsiteX19" fmla="*/ 1445875 w 3358913"/>
                  <a:gd name="connsiteY19" fmla="*/ 505763 h 1834514"/>
                  <a:gd name="connsiteX20" fmla="*/ 1536934 w 3358913"/>
                  <a:gd name="connsiteY20" fmla="*/ 550055 h 1834514"/>
                  <a:gd name="connsiteX21" fmla="*/ 1574272 w 3358913"/>
                  <a:gd name="connsiteY21" fmla="*/ 455948 h 1834514"/>
                  <a:gd name="connsiteX22" fmla="*/ 2195683 w 3358913"/>
                  <a:gd name="connsiteY22" fmla="*/ -300 h 18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8913" h="1834514">
                    <a:moveTo>
                      <a:pt x="2195683" y="-300"/>
                    </a:moveTo>
                    <a:lnTo>
                      <a:pt x="2212542" y="-300"/>
                    </a:lnTo>
                    <a:cubicBezTo>
                      <a:pt x="2551823" y="7892"/>
                      <a:pt x="2833572" y="297452"/>
                      <a:pt x="2867958" y="672451"/>
                    </a:cubicBezTo>
                    <a:lnTo>
                      <a:pt x="2875006" y="749127"/>
                    </a:lnTo>
                    <a:lnTo>
                      <a:pt x="2951968" y="756557"/>
                    </a:lnTo>
                    <a:cubicBezTo>
                      <a:pt x="3187426" y="778941"/>
                      <a:pt x="3366210" y="1017066"/>
                      <a:pt x="3359162" y="1302435"/>
                    </a:cubicBezTo>
                    <a:cubicBezTo>
                      <a:pt x="3352113" y="1587803"/>
                      <a:pt x="3151612" y="1827071"/>
                      <a:pt x="2911487" y="1827071"/>
                    </a:cubicBezTo>
                    <a:lnTo>
                      <a:pt x="2839097" y="1827071"/>
                    </a:lnTo>
                    <a:cubicBezTo>
                      <a:pt x="2668504" y="1827071"/>
                      <a:pt x="2167299" y="1827071"/>
                      <a:pt x="1680190" y="1830405"/>
                    </a:cubicBezTo>
                    <a:cubicBezTo>
                      <a:pt x="1193082" y="1833739"/>
                      <a:pt x="683970" y="1834215"/>
                      <a:pt x="510806" y="1834215"/>
                    </a:cubicBezTo>
                    <a:lnTo>
                      <a:pt x="452227" y="1834215"/>
                    </a:lnTo>
                    <a:cubicBezTo>
                      <a:pt x="214102" y="1827834"/>
                      <a:pt x="-4973" y="1602758"/>
                      <a:pt x="552" y="1371300"/>
                    </a:cubicBezTo>
                    <a:cubicBezTo>
                      <a:pt x="6562" y="1140014"/>
                      <a:pt x="195052" y="955229"/>
                      <a:pt x="426414" y="953819"/>
                    </a:cubicBezTo>
                    <a:lnTo>
                      <a:pt x="437273" y="953819"/>
                    </a:lnTo>
                    <a:cubicBezTo>
                      <a:pt x="472849" y="954277"/>
                      <a:pt x="508215" y="959268"/>
                      <a:pt x="542524" y="968678"/>
                    </a:cubicBezTo>
                    <a:lnTo>
                      <a:pt x="637774" y="995063"/>
                    </a:lnTo>
                    <a:lnTo>
                      <a:pt x="658348" y="898384"/>
                    </a:lnTo>
                    <a:cubicBezTo>
                      <a:pt x="713783" y="639866"/>
                      <a:pt x="941079" y="454357"/>
                      <a:pt x="1205464" y="451852"/>
                    </a:cubicBezTo>
                    <a:lnTo>
                      <a:pt x="1218894" y="451852"/>
                    </a:lnTo>
                    <a:cubicBezTo>
                      <a:pt x="1297514" y="453557"/>
                      <a:pt x="1374885" y="471931"/>
                      <a:pt x="1445875" y="505763"/>
                    </a:cubicBezTo>
                    <a:lnTo>
                      <a:pt x="1536934" y="550055"/>
                    </a:lnTo>
                    <a:lnTo>
                      <a:pt x="1574272" y="455948"/>
                    </a:lnTo>
                    <a:cubicBezTo>
                      <a:pt x="1681429" y="179056"/>
                      <a:pt x="1925078" y="-300"/>
                      <a:pt x="2195683" y="-300"/>
                    </a:cubicBezTo>
                  </a:path>
                </a:pathLst>
              </a:custGeom>
              <a:solidFill>
                <a:schemeClr val="accent5">
                  <a:alpha val="30196"/>
                </a:schemeClr>
              </a:solidFill>
              <a:ln w="12700" cap="flat">
                <a:solidFill>
                  <a:schemeClr val="accent5"/>
                </a:solidFill>
                <a:prstDash val="solid"/>
                <a:miter/>
              </a:ln>
            </p:spPr>
            <p:txBody>
              <a:bodyPr rtlCol="0" anchor="ctr"/>
              <a:lstStyle/>
              <a:p>
                <a:pPr defTabSz="792313">
                  <a:defRPr/>
                </a:pPr>
                <a:endParaRPr lang="en-US" sz="1560">
                  <a:solidFill>
                    <a:schemeClr val="tx2"/>
                  </a:solidFill>
                  <a:latin typeface="Metropolis"/>
                </a:endParaRPr>
              </a:p>
            </p:txBody>
          </p:sp>
        </p:grpSp>
        <p:sp>
          <p:nvSpPr>
            <p:cNvPr id="166" name="Right Arrow 165">
              <a:extLst>
                <a:ext uri="{FF2B5EF4-FFF2-40B4-BE49-F238E27FC236}">
                  <a16:creationId xmlns:a16="http://schemas.microsoft.com/office/drawing/2014/main" id="{1B9920E5-BBA4-C13B-B3F7-A5074C00F6FA}"/>
                </a:ext>
              </a:extLst>
            </p:cNvPr>
            <p:cNvSpPr/>
            <p:nvPr/>
          </p:nvSpPr>
          <p:spPr>
            <a:xfrm rot="16200000">
              <a:off x="2130559" y="2959290"/>
              <a:ext cx="2877707" cy="291402"/>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165" name="Right Arrow 164">
              <a:extLst>
                <a:ext uri="{FF2B5EF4-FFF2-40B4-BE49-F238E27FC236}">
                  <a16:creationId xmlns:a16="http://schemas.microsoft.com/office/drawing/2014/main" id="{9BD65A7A-BF9C-92E0-9A21-6799C19071C1}"/>
                </a:ext>
              </a:extLst>
            </p:cNvPr>
            <p:cNvSpPr/>
            <p:nvPr/>
          </p:nvSpPr>
          <p:spPr>
            <a:xfrm rot="16200000">
              <a:off x="7617424" y="2959290"/>
              <a:ext cx="2877707" cy="291402"/>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2" name="Rectangle 1">
              <a:extLst>
                <a:ext uri="{FF2B5EF4-FFF2-40B4-BE49-F238E27FC236}">
                  <a16:creationId xmlns:a16="http://schemas.microsoft.com/office/drawing/2014/main" id="{262D7275-36D9-8361-03DC-4B56806761F9}"/>
                </a:ext>
              </a:extLst>
            </p:cNvPr>
            <p:cNvSpPr/>
            <p:nvPr/>
          </p:nvSpPr>
          <p:spPr>
            <a:xfrm>
              <a:off x="663192" y="490338"/>
              <a:ext cx="11310300" cy="1111674"/>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spc="300">
                <a:solidFill>
                  <a:srgbClr val="1F9EAC"/>
                </a:solidFill>
                <a:latin typeface="+mj-lt"/>
              </a:endParaRPr>
            </a:p>
          </p:txBody>
        </p:sp>
        <p:grpSp>
          <p:nvGrpSpPr>
            <p:cNvPr id="1032" name="Group 1031">
              <a:extLst>
                <a:ext uri="{FF2B5EF4-FFF2-40B4-BE49-F238E27FC236}">
                  <a16:creationId xmlns:a16="http://schemas.microsoft.com/office/drawing/2014/main" id="{68A20DCF-369E-D66F-764D-88650FF6CD2A}"/>
                </a:ext>
              </a:extLst>
            </p:cNvPr>
            <p:cNvGrpSpPr/>
            <p:nvPr/>
          </p:nvGrpSpPr>
          <p:grpSpPr>
            <a:xfrm>
              <a:off x="1712168" y="788502"/>
              <a:ext cx="9453896" cy="484380"/>
              <a:chOff x="1712168" y="763337"/>
              <a:chExt cx="9453896" cy="484380"/>
            </a:xfrm>
          </p:grpSpPr>
          <p:grpSp>
            <p:nvGrpSpPr>
              <p:cNvPr id="68" name="Group 67">
                <a:extLst>
                  <a:ext uri="{FF2B5EF4-FFF2-40B4-BE49-F238E27FC236}">
                    <a16:creationId xmlns:a16="http://schemas.microsoft.com/office/drawing/2014/main" id="{89D05D2E-A76E-B694-EE99-E4A2735254C9}"/>
                  </a:ext>
                </a:extLst>
              </p:cNvPr>
              <p:cNvGrpSpPr/>
              <p:nvPr/>
            </p:nvGrpSpPr>
            <p:grpSpPr>
              <a:xfrm>
                <a:off x="5661170" y="763337"/>
                <a:ext cx="1457029" cy="484380"/>
                <a:chOff x="6372656" y="831954"/>
                <a:chExt cx="1457029" cy="484380"/>
              </a:xfrm>
            </p:grpSpPr>
            <p:sp>
              <p:nvSpPr>
                <p:cNvPr id="7" name="TextBox 6">
                  <a:extLst>
                    <a:ext uri="{FF2B5EF4-FFF2-40B4-BE49-F238E27FC236}">
                      <a16:creationId xmlns:a16="http://schemas.microsoft.com/office/drawing/2014/main" id="{5B300C69-06A5-8DBA-B7C5-DC670DEB8258}"/>
                    </a:ext>
                  </a:extLst>
                </p:cNvPr>
                <p:cNvSpPr txBox="1"/>
                <p:nvPr/>
              </p:nvSpPr>
              <p:spPr>
                <a:xfrm>
                  <a:off x="6836422" y="981859"/>
                  <a:ext cx="993263"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Replatform</a:t>
                  </a:r>
                </a:p>
              </p:txBody>
            </p:sp>
            <p:grpSp>
              <p:nvGrpSpPr>
                <p:cNvPr id="10" name="Group 9">
                  <a:extLst>
                    <a:ext uri="{FF2B5EF4-FFF2-40B4-BE49-F238E27FC236}">
                      <a16:creationId xmlns:a16="http://schemas.microsoft.com/office/drawing/2014/main" id="{B445E9BE-D36E-8E70-23C5-D1646D99141C}"/>
                    </a:ext>
                  </a:extLst>
                </p:cNvPr>
                <p:cNvGrpSpPr>
                  <a:grpSpLocks noChangeAspect="1"/>
                </p:cNvGrpSpPr>
                <p:nvPr/>
              </p:nvGrpSpPr>
              <p:grpSpPr>
                <a:xfrm>
                  <a:off x="6372656" y="831954"/>
                  <a:ext cx="484380" cy="484380"/>
                  <a:chOff x="9737961" y="3775234"/>
                  <a:chExt cx="1828959" cy="1828959"/>
                </a:xfrm>
              </p:grpSpPr>
              <p:sp>
                <p:nvSpPr>
                  <p:cNvPr id="11" name="Oval 10">
                    <a:extLst>
                      <a:ext uri="{FF2B5EF4-FFF2-40B4-BE49-F238E27FC236}">
                        <a16:creationId xmlns:a16="http://schemas.microsoft.com/office/drawing/2014/main" id="{015440D0-6CDC-A205-1FCB-E84764D25237}"/>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sp>
                <p:nvSpPr>
                  <p:cNvPr id="12" name="Graphic 91">
                    <a:extLst>
                      <a:ext uri="{FF2B5EF4-FFF2-40B4-BE49-F238E27FC236}">
                        <a16:creationId xmlns:a16="http://schemas.microsoft.com/office/drawing/2014/main" id="{9FC5E2BE-0396-311E-70CF-B0AA51DE9FBA}"/>
                      </a:ext>
                    </a:extLst>
                  </p:cNvPr>
                  <p:cNvSpPr/>
                  <p:nvPr/>
                </p:nvSpPr>
                <p:spPr>
                  <a:xfrm>
                    <a:off x="10009646" y="4142396"/>
                    <a:ext cx="1238450" cy="1066164"/>
                  </a:xfrm>
                  <a:custGeom>
                    <a:avLst/>
                    <a:gdLst>
                      <a:gd name="connsiteX0" fmla="*/ 1238363 w 1238448"/>
                      <a:gd name="connsiteY0" fmla="*/ 489843 h 1066164"/>
                      <a:gd name="connsiteX1" fmla="*/ 1049392 w 1238448"/>
                      <a:gd name="connsiteY1" fmla="*/ 705538 h 1066164"/>
                      <a:gd name="connsiteX2" fmla="*/ 1045088 w 1238448"/>
                      <a:gd name="connsiteY2" fmla="*/ 705438 h 1066164"/>
                      <a:gd name="connsiteX3" fmla="*/ 1024169 w 1238448"/>
                      <a:gd name="connsiteY3" fmla="*/ 705338 h 1066164"/>
                      <a:gd name="connsiteX4" fmla="*/ 790458 w 1238448"/>
                      <a:gd name="connsiteY4" fmla="*/ 705939 h 1066164"/>
                      <a:gd name="connsiteX5" fmla="*/ 790458 w 1238448"/>
                      <a:gd name="connsiteY5" fmla="*/ 673409 h 1066164"/>
                      <a:gd name="connsiteX6" fmla="*/ 1024169 w 1238448"/>
                      <a:gd name="connsiteY6" fmla="*/ 672809 h 1066164"/>
                      <a:gd name="connsiteX7" fmla="*/ 1045789 w 1238448"/>
                      <a:gd name="connsiteY7" fmla="*/ 672909 h 1066164"/>
                      <a:gd name="connsiteX8" fmla="*/ 1049392 w 1238448"/>
                      <a:gd name="connsiteY8" fmla="*/ 672909 h 1066164"/>
                      <a:gd name="connsiteX9" fmla="*/ 1205934 w 1238448"/>
                      <a:gd name="connsiteY9" fmla="*/ 489043 h 1066164"/>
                      <a:gd name="connsiteX10" fmla="*/ 1063705 w 1238448"/>
                      <a:gd name="connsiteY10" fmla="*/ 297769 h 1066164"/>
                      <a:gd name="connsiteX11" fmla="*/ 1036881 w 1238448"/>
                      <a:gd name="connsiteY11" fmla="*/ 295167 h 1066164"/>
                      <a:gd name="connsiteX12" fmla="*/ 1034478 w 1238448"/>
                      <a:gd name="connsiteY12" fmla="*/ 268343 h 1066164"/>
                      <a:gd name="connsiteX13" fmla="*/ 805471 w 1238448"/>
                      <a:gd name="connsiteY13" fmla="*/ 32630 h 1066164"/>
                      <a:gd name="connsiteX14" fmla="*/ 799666 w 1238448"/>
                      <a:gd name="connsiteY14" fmla="*/ 32529 h 1066164"/>
                      <a:gd name="connsiteX15" fmla="*/ 582269 w 1238448"/>
                      <a:gd name="connsiteY15" fmla="*/ 192574 h 1066164"/>
                      <a:gd name="connsiteX16" fmla="*/ 569558 w 1238448"/>
                      <a:gd name="connsiteY16" fmla="*/ 225504 h 1066164"/>
                      <a:gd name="connsiteX17" fmla="*/ 537829 w 1238448"/>
                      <a:gd name="connsiteY17" fmla="*/ 210090 h 1066164"/>
                      <a:gd name="connsiteX18" fmla="*/ 458657 w 1238448"/>
                      <a:gd name="connsiteY18" fmla="*/ 191173 h 1066164"/>
                      <a:gd name="connsiteX19" fmla="*/ 453953 w 1238448"/>
                      <a:gd name="connsiteY19" fmla="*/ 191073 h 1066164"/>
                      <a:gd name="connsiteX20" fmla="*/ 262880 w 1238448"/>
                      <a:gd name="connsiteY20" fmla="*/ 347414 h 1066164"/>
                      <a:gd name="connsiteX21" fmla="*/ 255674 w 1238448"/>
                      <a:gd name="connsiteY21" fmla="*/ 381145 h 1066164"/>
                      <a:gd name="connsiteX22" fmla="*/ 222444 w 1238448"/>
                      <a:gd name="connsiteY22" fmla="*/ 371937 h 1066164"/>
                      <a:gd name="connsiteX23" fmla="*/ 185710 w 1238448"/>
                      <a:gd name="connsiteY23" fmla="*/ 366732 h 1066164"/>
                      <a:gd name="connsiteX24" fmla="*/ 181907 w 1238448"/>
                      <a:gd name="connsiteY24" fmla="*/ 366732 h 1066164"/>
                      <a:gd name="connsiteX25" fmla="*/ 32972 w 1238448"/>
                      <a:gd name="connsiteY25" fmla="*/ 512964 h 1066164"/>
                      <a:gd name="connsiteX26" fmla="*/ 190915 w 1238448"/>
                      <a:gd name="connsiteY26" fmla="*/ 675211 h 1066164"/>
                      <a:gd name="connsiteX27" fmla="*/ 211334 w 1238448"/>
                      <a:gd name="connsiteY27" fmla="*/ 675311 h 1066164"/>
                      <a:gd name="connsiteX28" fmla="*/ 476373 w 1238448"/>
                      <a:gd name="connsiteY28" fmla="*/ 674610 h 1066164"/>
                      <a:gd name="connsiteX29" fmla="*/ 476373 w 1238448"/>
                      <a:gd name="connsiteY29" fmla="*/ 707140 h 1066164"/>
                      <a:gd name="connsiteX30" fmla="*/ 211334 w 1238448"/>
                      <a:gd name="connsiteY30" fmla="*/ 707840 h 1066164"/>
                      <a:gd name="connsiteX31" fmla="*/ 190014 w 1238448"/>
                      <a:gd name="connsiteY31" fmla="*/ 707740 h 1066164"/>
                      <a:gd name="connsiteX32" fmla="*/ 42 w 1238448"/>
                      <a:gd name="connsiteY32" fmla="*/ 512264 h 1066164"/>
                      <a:gd name="connsiteX33" fmla="*/ 181507 w 1238448"/>
                      <a:gd name="connsiteY33" fmla="*/ 334202 h 1066164"/>
                      <a:gd name="connsiteX34" fmla="*/ 185911 w 1238448"/>
                      <a:gd name="connsiteY34" fmla="*/ 334303 h 1066164"/>
                      <a:gd name="connsiteX35" fmla="*/ 230651 w 1238448"/>
                      <a:gd name="connsiteY35" fmla="*/ 340708 h 1066164"/>
                      <a:gd name="connsiteX36" fmla="*/ 453553 w 1238448"/>
                      <a:gd name="connsiteY36" fmla="*/ 158644 h 1066164"/>
                      <a:gd name="connsiteX37" fmla="*/ 459158 w 1238448"/>
                      <a:gd name="connsiteY37" fmla="*/ 158744 h 1066164"/>
                      <a:gd name="connsiteX38" fmla="*/ 551642 w 1238448"/>
                      <a:gd name="connsiteY38" fmla="*/ 180864 h 1066164"/>
                      <a:gd name="connsiteX39" fmla="*/ 799566 w 1238448"/>
                      <a:gd name="connsiteY39" fmla="*/ 0 h 1066164"/>
                      <a:gd name="connsiteX40" fmla="*/ 806172 w 1238448"/>
                      <a:gd name="connsiteY40" fmla="*/ 100 h 1066164"/>
                      <a:gd name="connsiteX41" fmla="*/ 1066708 w 1238448"/>
                      <a:gd name="connsiteY41" fmla="*/ 265440 h 1066164"/>
                      <a:gd name="connsiteX42" fmla="*/ 1238363 w 1238448"/>
                      <a:gd name="connsiteY42" fmla="*/ 489843 h 1066164"/>
                      <a:gd name="connsiteX43" fmla="*/ 550641 w 1238448"/>
                      <a:gd name="connsiteY43" fmla="*/ 901716 h 1066164"/>
                      <a:gd name="connsiteX44" fmla="*/ 583170 w 1238448"/>
                      <a:gd name="connsiteY44" fmla="*/ 869186 h 1066164"/>
                      <a:gd name="connsiteX45" fmla="*/ 583170 w 1238448"/>
                      <a:gd name="connsiteY45" fmla="*/ 479033 h 1066164"/>
                      <a:gd name="connsiteX46" fmla="*/ 627710 w 1238448"/>
                      <a:gd name="connsiteY46" fmla="*/ 479033 h 1066164"/>
                      <a:gd name="connsiteX47" fmla="*/ 566855 w 1238448"/>
                      <a:gd name="connsiteY47" fmla="*/ 373738 h 1066164"/>
                      <a:gd name="connsiteX48" fmla="*/ 506000 w 1238448"/>
                      <a:gd name="connsiteY48" fmla="*/ 479033 h 1066164"/>
                      <a:gd name="connsiteX49" fmla="*/ 550541 w 1238448"/>
                      <a:gd name="connsiteY49" fmla="*/ 479033 h 1066164"/>
                      <a:gd name="connsiteX50" fmla="*/ 550541 w 1238448"/>
                      <a:gd name="connsiteY50" fmla="*/ 901716 h 1066164"/>
                      <a:gd name="connsiteX51" fmla="*/ 732005 w 1238448"/>
                      <a:gd name="connsiteY51" fmla="*/ 960869 h 1066164"/>
                      <a:gd name="connsiteX52" fmla="*/ 732005 w 1238448"/>
                      <a:gd name="connsiteY52" fmla="*/ 538287 h 1066164"/>
                      <a:gd name="connsiteX53" fmla="*/ 699475 w 1238448"/>
                      <a:gd name="connsiteY53" fmla="*/ 570816 h 1066164"/>
                      <a:gd name="connsiteX54" fmla="*/ 699475 w 1238448"/>
                      <a:gd name="connsiteY54" fmla="*/ 960869 h 1066164"/>
                      <a:gd name="connsiteX55" fmla="*/ 654935 w 1238448"/>
                      <a:gd name="connsiteY55" fmla="*/ 960869 h 1066164"/>
                      <a:gd name="connsiteX56" fmla="*/ 715790 w 1238448"/>
                      <a:gd name="connsiteY56" fmla="*/ 1066165 h 1066164"/>
                      <a:gd name="connsiteX57" fmla="*/ 776645 w 1238448"/>
                      <a:gd name="connsiteY57" fmla="*/ 960869 h 1066164"/>
                      <a:gd name="connsiteX58" fmla="*/ 732005 w 1238448"/>
                      <a:gd name="connsiteY58" fmla="*/ 960869 h 106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38448" h="1066164">
                        <a:moveTo>
                          <a:pt x="1238363" y="489843"/>
                        </a:moveTo>
                        <a:cubicBezTo>
                          <a:pt x="1235761" y="609451"/>
                          <a:pt x="1151184" y="705538"/>
                          <a:pt x="1049392" y="705538"/>
                        </a:cubicBezTo>
                        <a:cubicBezTo>
                          <a:pt x="1047991" y="705538"/>
                          <a:pt x="1046589" y="705538"/>
                          <a:pt x="1045088" y="705438"/>
                        </a:cubicBezTo>
                        <a:cubicBezTo>
                          <a:pt x="1042686" y="705438"/>
                          <a:pt x="1035479" y="705338"/>
                          <a:pt x="1024169" y="705338"/>
                        </a:cubicBezTo>
                        <a:cubicBezTo>
                          <a:pt x="984834" y="705338"/>
                          <a:pt x="896053" y="705638"/>
                          <a:pt x="790458" y="705939"/>
                        </a:cubicBezTo>
                        <a:lnTo>
                          <a:pt x="790458" y="673409"/>
                        </a:lnTo>
                        <a:cubicBezTo>
                          <a:pt x="895453" y="673009"/>
                          <a:pt x="984934" y="672809"/>
                          <a:pt x="1024169" y="672809"/>
                        </a:cubicBezTo>
                        <a:cubicBezTo>
                          <a:pt x="1035880" y="672809"/>
                          <a:pt x="1043286" y="672809"/>
                          <a:pt x="1045789" y="672909"/>
                        </a:cubicBezTo>
                        <a:cubicBezTo>
                          <a:pt x="1047090" y="672909"/>
                          <a:pt x="1048291" y="672909"/>
                          <a:pt x="1049392" y="672909"/>
                        </a:cubicBezTo>
                        <a:cubicBezTo>
                          <a:pt x="1133468" y="672909"/>
                          <a:pt x="1203632" y="590434"/>
                          <a:pt x="1205934" y="489043"/>
                        </a:cubicBezTo>
                        <a:cubicBezTo>
                          <a:pt x="1208436" y="389552"/>
                          <a:pt x="1145979" y="305577"/>
                          <a:pt x="1063705" y="297769"/>
                        </a:cubicBezTo>
                        <a:lnTo>
                          <a:pt x="1036881" y="295167"/>
                        </a:lnTo>
                        <a:lnTo>
                          <a:pt x="1034478" y="268343"/>
                        </a:lnTo>
                        <a:cubicBezTo>
                          <a:pt x="1022468" y="136824"/>
                          <a:pt x="924079" y="35432"/>
                          <a:pt x="805471" y="32630"/>
                        </a:cubicBezTo>
                        <a:cubicBezTo>
                          <a:pt x="803469" y="32529"/>
                          <a:pt x="801568" y="32529"/>
                          <a:pt x="799666" y="32529"/>
                        </a:cubicBezTo>
                        <a:cubicBezTo>
                          <a:pt x="705281" y="32529"/>
                          <a:pt x="620003" y="95386"/>
                          <a:pt x="582269" y="192574"/>
                        </a:cubicBezTo>
                        <a:lnTo>
                          <a:pt x="569558" y="225504"/>
                        </a:lnTo>
                        <a:lnTo>
                          <a:pt x="537829" y="210090"/>
                        </a:lnTo>
                        <a:cubicBezTo>
                          <a:pt x="513607" y="198279"/>
                          <a:pt x="486883" y="191974"/>
                          <a:pt x="458657" y="191173"/>
                        </a:cubicBezTo>
                        <a:cubicBezTo>
                          <a:pt x="457156" y="191173"/>
                          <a:pt x="455555" y="191073"/>
                          <a:pt x="453953" y="191073"/>
                        </a:cubicBezTo>
                        <a:cubicBezTo>
                          <a:pt x="362671" y="191073"/>
                          <a:pt x="282298" y="256832"/>
                          <a:pt x="262880" y="347414"/>
                        </a:cubicBezTo>
                        <a:lnTo>
                          <a:pt x="255674" y="381145"/>
                        </a:lnTo>
                        <a:lnTo>
                          <a:pt x="222444" y="371937"/>
                        </a:lnTo>
                        <a:cubicBezTo>
                          <a:pt x="210933" y="368734"/>
                          <a:pt x="198622" y="367032"/>
                          <a:pt x="185710" y="366732"/>
                        </a:cubicBezTo>
                        <a:cubicBezTo>
                          <a:pt x="184309" y="366732"/>
                          <a:pt x="183108" y="366732"/>
                          <a:pt x="181907" y="366732"/>
                        </a:cubicBezTo>
                        <a:cubicBezTo>
                          <a:pt x="101734" y="366732"/>
                          <a:pt x="34874" y="432391"/>
                          <a:pt x="32972" y="512964"/>
                        </a:cubicBezTo>
                        <a:cubicBezTo>
                          <a:pt x="31071" y="594037"/>
                          <a:pt x="107840" y="672909"/>
                          <a:pt x="190915" y="675211"/>
                        </a:cubicBezTo>
                        <a:cubicBezTo>
                          <a:pt x="193117" y="675211"/>
                          <a:pt x="200224" y="675311"/>
                          <a:pt x="211334" y="675311"/>
                        </a:cubicBezTo>
                        <a:cubicBezTo>
                          <a:pt x="254673" y="675311"/>
                          <a:pt x="358166" y="675011"/>
                          <a:pt x="476373" y="674610"/>
                        </a:cubicBezTo>
                        <a:lnTo>
                          <a:pt x="476373" y="707140"/>
                        </a:lnTo>
                        <a:cubicBezTo>
                          <a:pt x="357466" y="707540"/>
                          <a:pt x="254773" y="707840"/>
                          <a:pt x="211334" y="707840"/>
                        </a:cubicBezTo>
                        <a:cubicBezTo>
                          <a:pt x="199923" y="707840"/>
                          <a:pt x="192517" y="707840"/>
                          <a:pt x="190014" y="707740"/>
                        </a:cubicBezTo>
                        <a:cubicBezTo>
                          <a:pt x="89423" y="705038"/>
                          <a:pt x="-2260" y="612955"/>
                          <a:pt x="42" y="512264"/>
                        </a:cubicBezTo>
                        <a:cubicBezTo>
                          <a:pt x="2345" y="413074"/>
                          <a:pt x="83218" y="334202"/>
                          <a:pt x="181507" y="334202"/>
                        </a:cubicBezTo>
                        <a:cubicBezTo>
                          <a:pt x="183008" y="334202"/>
                          <a:pt x="184509" y="334202"/>
                          <a:pt x="185911" y="334303"/>
                        </a:cubicBezTo>
                        <a:cubicBezTo>
                          <a:pt x="201325" y="334603"/>
                          <a:pt x="216438" y="336705"/>
                          <a:pt x="230651" y="340708"/>
                        </a:cubicBezTo>
                        <a:cubicBezTo>
                          <a:pt x="253071" y="236114"/>
                          <a:pt x="344554" y="158644"/>
                          <a:pt x="453553" y="158644"/>
                        </a:cubicBezTo>
                        <a:cubicBezTo>
                          <a:pt x="455455" y="158644"/>
                          <a:pt x="457356" y="158644"/>
                          <a:pt x="459158" y="158744"/>
                        </a:cubicBezTo>
                        <a:cubicBezTo>
                          <a:pt x="492388" y="159644"/>
                          <a:pt x="523516" y="167251"/>
                          <a:pt x="551642" y="180864"/>
                        </a:cubicBezTo>
                        <a:cubicBezTo>
                          <a:pt x="593079" y="74367"/>
                          <a:pt x="688766" y="0"/>
                          <a:pt x="799566" y="0"/>
                        </a:cubicBezTo>
                        <a:cubicBezTo>
                          <a:pt x="801768" y="0"/>
                          <a:pt x="803970" y="0"/>
                          <a:pt x="806172" y="100"/>
                        </a:cubicBezTo>
                        <a:cubicBezTo>
                          <a:pt x="943096" y="3403"/>
                          <a:pt x="1053396" y="119008"/>
                          <a:pt x="1066708" y="265440"/>
                        </a:cubicBezTo>
                        <a:cubicBezTo>
                          <a:pt x="1165197" y="274849"/>
                          <a:pt x="1241366" y="372137"/>
                          <a:pt x="1238363" y="489843"/>
                        </a:cubicBezTo>
                        <a:close/>
                        <a:moveTo>
                          <a:pt x="550641" y="901716"/>
                        </a:moveTo>
                        <a:lnTo>
                          <a:pt x="583170" y="869186"/>
                        </a:lnTo>
                        <a:lnTo>
                          <a:pt x="583170" y="479033"/>
                        </a:lnTo>
                        <a:lnTo>
                          <a:pt x="627710" y="479033"/>
                        </a:lnTo>
                        <a:lnTo>
                          <a:pt x="566855" y="373738"/>
                        </a:lnTo>
                        <a:lnTo>
                          <a:pt x="506000" y="479033"/>
                        </a:lnTo>
                        <a:lnTo>
                          <a:pt x="550541" y="479033"/>
                        </a:lnTo>
                        <a:lnTo>
                          <a:pt x="550541" y="901716"/>
                        </a:lnTo>
                        <a:close/>
                        <a:moveTo>
                          <a:pt x="732005" y="960869"/>
                        </a:moveTo>
                        <a:lnTo>
                          <a:pt x="732005" y="538287"/>
                        </a:lnTo>
                        <a:lnTo>
                          <a:pt x="699475" y="570816"/>
                        </a:lnTo>
                        <a:lnTo>
                          <a:pt x="699475" y="960869"/>
                        </a:lnTo>
                        <a:lnTo>
                          <a:pt x="654935" y="960869"/>
                        </a:lnTo>
                        <a:lnTo>
                          <a:pt x="715790" y="1066165"/>
                        </a:lnTo>
                        <a:lnTo>
                          <a:pt x="776645" y="960869"/>
                        </a:lnTo>
                        <a:lnTo>
                          <a:pt x="732005" y="960869"/>
                        </a:lnTo>
                        <a:close/>
                      </a:path>
                    </a:pathLst>
                  </a:custGeom>
                  <a:solidFill>
                    <a:schemeClr val="bg1"/>
                  </a:solidFill>
                  <a:ln w="9986" cap="flat">
                    <a:noFill/>
                    <a:prstDash val="solid"/>
                    <a:miter/>
                  </a:ln>
                </p:spPr>
                <p:txBody>
                  <a:bodyPr rtlCol="0" anchor="ctr"/>
                  <a:lstStyle/>
                  <a:p>
                    <a:endParaRPr lang="en-US" sz="1100">
                      <a:solidFill>
                        <a:srgbClr val="717074"/>
                      </a:solidFill>
                      <a:latin typeface="+mj-lt"/>
                    </a:endParaRPr>
                  </a:p>
                </p:txBody>
              </p:sp>
            </p:grpSp>
          </p:grpSp>
          <p:grpSp>
            <p:nvGrpSpPr>
              <p:cNvPr id="66" name="Group 65">
                <a:extLst>
                  <a:ext uri="{FF2B5EF4-FFF2-40B4-BE49-F238E27FC236}">
                    <a16:creationId xmlns:a16="http://schemas.microsoft.com/office/drawing/2014/main" id="{3EEB2831-40C1-9C4B-7969-358E35BD905A}"/>
                  </a:ext>
                </a:extLst>
              </p:cNvPr>
              <p:cNvGrpSpPr/>
              <p:nvPr/>
            </p:nvGrpSpPr>
            <p:grpSpPr>
              <a:xfrm>
                <a:off x="1712168" y="763337"/>
                <a:ext cx="2114303" cy="484380"/>
                <a:chOff x="3310456" y="831954"/>
                <a:chExt cx="2114303" cy="484380"/>
              </a:xfrm>
            </p:grpSpPr>
            <p:sp>
              <p:nvSpPr>
                <p:cNvPr id="6" name="TextBox 5">
                  <a:extLst>
                    <a:ext uri="{FF2B5EF4-FFF2-40B4-BE49-F238E27FC236}">
                      <a16:creationId xmlns:a16="http://schemas.microsoft.com/office/drawing/2014/main" id="{E8EE1C6A-DBD8-109A-0C15-8D187FBCD93D}"/>
                    </a:ext>
                  </a:extLst>
                </p:cNvPr>
                <p:cNvSpPr txBox="1"/>
                <p:nvPr/>
              </p:nvSpPr>
              <p:spPr>
                <a:xfrm>
                  <a:off x="3809897" y="981859"/>
                  <a:ext cx="1614862" cy="169277"/>
                </a:xfrm>
                <a:prstGeom prst="rect">
                  <a:avLst/>
                </a:prstGeom>
                <a:noFill/>
              </p:spPr>
              <p:txBody>
                <a:bodyPr wrap="square" lIns="91392" tIns="0" rIns="0" bIns="0"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Retain</a:t>
                  </a:r>
                </a:p>
              </p:txBody>
            </p:sp>
            <p:grpSp>
              <p:nvGrpSpPr>
                <p:cNvPr id="13" name="Group 12">
                  <a:extLst>
                    <a:ext uri="{FF2B5EF4-FFF2-40B4-BE49-F238E27FC236}">
                      <a16:creationId xmlns:a16="http://schemas.microsoft.com/office/drawing/2014/main" id="{A8E044D8-A160-F912-DAAF-BD61E40313B0}"/>
                    </a:ext>
                  </a:extLst>
                </p:cNvPr>
                <p:cNvGrpSpPr>
                  <a:grpSpLocks noChangeAspect="1"/>
                </p:cNvGrpSpPr>
                <p:nvPr/>
              </p:nvGrpSpPr>
              <p:grpSpPr>
                <a:xfrm>
                  <a:off x="3310456" y="831954"/>
                  <a:ext cx="484380" cy="484380"/>
                  <a:chOff x="595548" y="3775234"/>
                  <a:chExt cx="1828959" cy="1828959"/>
                </a:xfrm>
              </p:grpSpPr>
              <p:sp>
                <p:nvSpPr>
                  <p:cNvPr id="14" name="Oval 13">
                    <a:extLst>
                      <a:ext uri="{FF2B5EF4-FFF2-40B4-BE49-F238E27FC236}">
                        <a16:creationId xmlns:a16="http://schemas.microsoft.com/office/drawing/2014/main" id="{D7A15F60-3C74-206B-C45D-0C7DC1F973FE}"/>
                      </a:ext>
                    </a:extLst>
                  </p:cNvPr>
                  <p:cNvSpPr/>
                  <p:nvPr/>
                </p:nvSpPr>
                <p:spPr>
                  <a:xfrm>
                    <a:off x="595548"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15" name="Graphic 7">
                    <a:extLst>
                      <a:ext uri="{FF2B5EF4-FFF2-40B4-BE49-F238E27FC236}">
                        <a16:creationId xmlns:a16="http://schemas.microsoft.com/office/drawing/2014/main" id="{B7D4EBFE-EB8E-3F7F-A4BE-921B580FAD84}"/>
                      </a:ext>
                    </a:extLst>
                  </p:cNvPr>
                  <p:cNvGrpSpPr/>
                  <p:nvPr/>
                </p:nvGrpSpPr>
                <p:grpSpPr>
                  <a:xfrm>
                    <a:off x="982917" y="4154706"/>
                    <a:ext cx="1076763" cy="1068079"/>
                    <a:chOff x="982917" y="4154706"/>
                    <a:chExt cx="1076763" cy="1068079"/>
                  </a:xfrm>
                </p:grpSpPr>
                <p:sp>
                  <p:nvSpPr>
                    <p:cNvPr id="16" name="Freeform: Shape 207">
                      <a:extLst>
                        <a:ext uri="{FF2B5EF4-FFF2-40B4-BE49-F238E27FC236}">
                          <a16:creationId xmlns:a16="http://schemas.microsoft.com/office/drawing/2014/main" id="{6223EAB7-A49F-3ABC-120D-866CF1D75C40}"/>
                        </a:ext>
                      </a:extLst>
                    </p:cNvPr>
                    <p:cNvSpPr/>
                    <p:nvPr/>
                  </p:nvSpPr>
                  <p:spPr>
                    <a:xfrm>
                      <a:off x="1316626" y="4325251"/>
                      <a:ext cx="403786" cy="898402"/>
                    </a:xfrm>
                    <a:custGeom>
                      <a:avLst/>
                      <a:gdLst>
                        <a:gd name="connsiteX0" fmla="*/ 375565 w 403786"/>
                        <a:gd name="connsiteY0" fmla="*/ 28222 h 898402"/>
                        <a:gd name="connsiteX1" fmla="*/ 375565 w 403786"/>
                        <a:gd name="connsiteY1" fmla="*/ 870180 h 898402"/>
                        <a:gd name="connsiteX2" fmla="*/ 28222 w 403786"/>
                        <a:gd name="connsiteY2" fmla="*/ 870180 h 898402"/>
                        <a:gd name="connsiteX3" fmla="*/ 28222 w 403786"/>
                        <a:gd name="connsiteY3" fmla="*/ 28222 h 898402"/>
                        <a:gd name="connsiteX4" fmla="*/ 375565 w 403786"/>
                        <a:gd name="connsiteY4" fmla="*/ 28222 h 898402"/>
                        <a:gd name="connsiteX5" fmla="*/ 403786 w 403786"/>
                        <a:gd name="connsiteY5" fmla="*/ 0 h 898402"/>
                        <a:gd name="connsiteX6" fmla="*/ 0 w 403786"/>
                        <a:gd name="connsiteY6" fmla="*/ 0 h 898402"/>
                        <a:gd name="connsiteX7" fmla="*/ 0 w 403786"/>
                        <a:gd name="connsiteY7" fmla="*/ 898402 h 898402"/>
                        <a:gd name="connsiteX8" fmla="*/ 403786 w 403786"/>
                        <a:gd name="connsiteY8" fmla="*/ 898402 h 898402"/>
                        <a:gd name="connsiteX9" fmla="*/ 403786 w 403786"/>
                        <a:gd name="connsiteY9" fmla="*/ 0 h 898402"/>
                        <a:gd name="connsiteX10" fmla="*/ 403786 w 403786"/>
                        <a:gd name="connsiteY10" fmla="*/ 0 h 89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786" h="898402">
                          <a:moveTo>
                            <a:pt x="375565" y="28222"/>
                          </a:moveTo>
                          <a:lnTo>
                            <a:pt x="375565" y="870180"/>
                          </a:lnTo>
                          <a:lnTo>
                            <a:pt x="28222" y="870180"/>
                          </a:lnTo>
                          <a:lnTo>
                            <a:pt x="28222" y="28222"/>
                          </a:lnTo>
                          <a:lnTo>
                            <a:pt x="375565" y="28222"/>
                          </a:lnTo>
                          <a:moveTo>
                            <a:pt x="403786" y="0"/>
                          </a:moveTo>
                          <a:lnTo>
                            <a:pt x="0" y="0"/>
                          </a:lnTo>
                          <a:lnTo>
                            <a:pt x="0" y="898402"/>
                          </a:lnTo>
                          <a:lnTo>
                            <a:pt x="403786" y="898402"/>
                          </a:lnTo>
                          <a:lnTo>
                            <a:pt x="403786" y="0"/>
                          </a:lnTo>
                          <a:lnTo>
                            <a:pt x="403786" y="0"/>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17" name="Graphic 7">
                      <a:extLst>
                        <a:ext uri="{FF2B5EF4-FFF2-40B4-BE49-F238E27FC236}">
                          <a16:creationId xmlns:a16="http://schemas.microsoft.com/office/drawing/2014/main" id="{7219B75C-97C2-D0F4-4D9D-FD47EC8B540B}"/>
                        </a:ext>
                      </a:extLst>
                    </p:cNvPr>
                    <p:cNvGrpSpPr/>
                    <p:nvPr/>
                  </p:nvGrpSpPr>
                  <p:grpSpPr>
                    <a:xfrm>
                      <a:off x="1434289" y="4428412"/>
                      <a:ext cx="169329" cy="704497"/>
                      <a:chOff x="1434289" y="4428412"/>
                      <a:chExt cx="169329" cy="704497"/>
                    </a:xfrm>
                    <a:solidFill>
                      <a:srgbClr val="FFFFFF"/>
                    </a:solidFill>
                  </p:grpSpPr>
                  <p:sp>
                    <p:nvSpPr>
                      <p:cNvPr id="39" name="Freeform: Shape 232">
                        <a:extLst>
                          <a:ext uri="{FF2B5EF4-FFF2-40B4-BE49-F238E27FC236}">
                            <a16:creationId xmlns:a16="http://schemas.microsoft.com/office/drawing/2014/main" id="{680E7756-371C-06BB-71B7-C7A3509F0DB7}"/>
                          </a:ext>
                        </a:extLst>
                      </p:cNvPr>
                      <p:cNvSpPr/>
                      <p:nvPr/>
                    </p:nvSpPr>
                    <p:spPr>
                      <a:xfrm>
                        <a:off x="1434289" y="4428412"/>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0" name="Freeform: Shape 233">
                        <a:extLst>
                          <a:ext uri="{FF2B5EF4-FFF2-40B4-BE49-F238E27FC236}">
                            <a16:creationId xmlns:a16="http://schemas.microsoft.com/office/drawing/2014/main" id="{41BA7312-D1FD-BA43-7425-CF4EE025883C}"/>
                          </a:ext>
                        </a:extLst>
                      </p:cNvPr>
                      <p:cNvSpPr/>
                      <p:nvPr/>
                    </p:nvSpPr>
                    <p:spPr>
                      <a:xfrm>
                        <a:off x="1434289" y="4541124"/>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1" name="Freeform: Shape 234">
                        <a:extLst>
                          <a:ext uri="{FF2B5EF4-FFF2-40B4-BE49-F238E27FC236}">
                            <a16:creationId xmlns:a16="http://schemas.microsoft.com/office/drawing/2014/main" id="{FD30C9A0-06DD-E4FF-FB6C-9488DA76B30E}"/>
                          </a:ext>
                        </a:extLst>
                      </p:cNvPr>
                      <p:cNvSpPr/>
                      <p:nvPr/>
                    </p:nvSpPr>
                    <p:spPr>
                      <a:xfrm>
                        <a:off x="1434289" y="4653837"/>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2" name="Freeform: Shape 235">
                        <a:extLst>
                          <a:ext uri="{FF2B5EF4-FFF2-40B4-BE49-F238E27FC236}">
                            <a16:creationId xmlns:a16="http://schemas.microsoft.com/office/drawing/2014/main" id="{4DF3060F-2F80-764A-F210-34B696B5A7AE}"/>
                          </a:ext>
                        </a:extLst>
                      </p:cNvPr>
                      <p:cNvSpPr/>
                      <p:nvPr/>
                    </p:nvSpPr>
                    <p:spPr>
                      <a:xfrm>
                        <a:off x="1434289" y="4766550"/>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3" name="Freeform: Shape 236">
                        <a:extLst>
                          <a:ext uri="{FF2B5EF4-FFF2-40B4-BE49-F238E27FC236}">
                            <a16:creationId xmlns:a16="http://schemas.microsoft.com/office/drawing/2014/main" id="{86987836-CBD3-86E5-2C09-7BACAC703E44}"/>
                          </a:ext>
                        </a:extLst>
                      </p:cNvPr>
                      <p:cNvSpPr/>
                      <p:nvPr/>
                    </p:nvSpPr>
                    <p:spPr>
                      <a:xfrm>
                        <a:off x="1434289" y="4879263"/>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4" name="Freeform: Shape 237">
                        <a:extLst>
                          <a:ext uri="{FF2B5EF4-FFF2-40B4-BE49-F238E27FC236}">
                            <a16:creationId xmlns:a16="http://schemas.microsoft.com/office/drawing/2014/main" id="{1D4BFCD2-D293-479B-EF6D-A89BD9737563}"/>
                          </a:ext>
                        </a:extLst>
                      </p:cNvPr>
                      <p:cNvSpPr/>
                      <p:nvPr/>
                    </p:nvSpPr>
                    <p:spPr>
                      <a:xfrm>
                        <a:off x="1434289" y="4991975"/>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45" name="Freeform: Shape 238">
                        <a:extLst>
                          <a:ext uri="{FF2B5EF4-FFF2-40B4-BE49-F238E27FC236}">
                            <a16:creationId xmlns:a16="http://schemas.microsoft.com/office/drawing/2014/main" id="{D63BA241-9AA0-CE9B-644E-A38145EA6559}"/>
                          </a:ext>
                        </a:extLst>
                      </p:cNvPr>
                      <p:cNvSpPr/>
                      <p:nvPr/>
                    </p:nvSpPr>
                    <p:spPr>
                      <a:xfrm>
                        <a:off x="1434289" y="5104688"/>
                        <a:ext cx="169329" cy="28221"/>
                      </a:xfrm>
                      <a:custGeom>
                        <a:avLst/>
                        <a:gdLst>
                          <a:gd name="connsiteX0" fmla="*/ 0 w 169329"/>
                          <a:gd name="connsiteY0" fmla="*/ 0 h 28221"/>
                          <a:gd name="connsiteX1" fmla="*/ 169330 w 169329"/>
                          <a:gd name="connsiteY1" fmla="*/ 0 h 28221"/>
                          <a:gd name="connsiteX2" fmla="*/ 169330 w 169329"/>
                          <a:gd name="connsiteY2" fmla="*/ 28222 h 28221"/>
                          <a:gd name="connsiteX3" fmla="*/ 0 w 169329"/>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9329" h="28221">
                            <a:moveTo>
                              <a:pt x="0" y="0"/>
                            </a:moveTo>
                            <a:lnTo>
                              <a:pt x="169330" y="0"/>
                            </a:lnTo>
                            <a:lnTo>
                              <a:pt x="169330"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18" name="Freeform: Shape 209">
                      <a:extLst>
                        <a:ext uri="{FF2B5EF4-FFF2-40B4-BE49-F238E27FC236}">
                          <a16:creationId xmlns:a16="http://schemas.microsoft.com/office/drawing/2014/main" id="{C2F6B716-6561-1CF7-D49E-E07C8297E7A1}"/>
                        </a:ext>
                      </a:extLst>
                    </p:cNvPr>
                    <p:cNvSpPr/>
                    <p:nvPr/>
                  </p:nvSpPr>
                  <p:spPr>
                    <a:xfrm>
                      <a:off x="1315497" y="4154706"/>
                      <a:ext cx="404046" cy="139979"/>
                    </a:xfrm>
                    <a:custGeom>
                      <a:avLst/>
                      <a:gdLst>
                        <a:gd name="connsiteX0" fmla="*/ 27353 w 404046"/>
                        <a:gd name="connsiteY0" fmla="*/ 139979 h 139979"/>
                        <a:gd name="connsiteX1" fmla="*/ 66603 w 404046"/>
                        <a:gd name="connsiteY1" fmla="*/ 28569 h 139979"/>
                        <a:gd name="connsiteX2" fmla="*/ 334578 w 404046"/>
                        <a:gd name="connsiteY2" fmla="*/ 28569 h 139979"/>
                        <a:gd name="connsiteX3" fmla="*/ 376433 w 404046"/>
                        <a:gd name="connsiteY3" fmla="*/ 139979 h 139979"/>
                        <a:gd name="connsiteX4" fmla="*/ 403873 w 404046"/>
                        <a:gd name="connsiteY4" fmla="*/ 139979 h 139979"/>
                        <a:gd name="connsiteX5" fmla="*/ 404047 w 404046"/>
                        <a:gd name="connsiteY5" fmla="*/ 139892 h 139979"/>
                        <a:gd name="connsiteX6" fmla="*/ 351511 w 404046"/>
                        <a:gd name="connsiteY6" fmla="*/ 0 h 139979"/>
                        <a:gd name="connsiteX7" fmla="*/ 49323 w 404046"/>
                        <a:gd name="connsiteY7" fmla="*/ 0 h 139979"/>
                        <a:gd name="connsiteX8" fmla="*/ 0 w 404046"/>
                        <a:gd name="connsiteY8" fmla="*/ 139979 h 13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46" h="139979">
                          <a:moveTo>
                            <a:pt x="27353" y="139979"/>
                          </a:moveTo>
                          <a:lnTo>
                            <a:pt x="66603" y="28569"/>
                          </a:lnTo>
                          <a:lnTo>
                            <a:pt x="334578" y="28569"/>
                          </a:lnTo>
                          <a:lnTo>
                            <a:pt x="376433" y="139979"/>
                          </a:lnTo>
                          <a:lnTo>
                            <a:pt x="403873" y="139979"/>
                          </a:lnTo>
                          <a:lnTo>
                            <a:pt x="404047" y="139892"/>
                          </a:lnTo>
                          <a:lnTo>
                            <a:pt x="351511" y="0"/>
                          </a:lnTo>
                          <a:lnTo>
                            <a:pt x="49323" y="0"/>
                          </a:lnTo>
                          <a:lnTo>
                            <a:pt x="0"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19" name="Graphic 7">
                      <a:extLst>
                        <a:ext uri="{FF2B5EF4-FFF2-40B4-BE49-F238E27FC236}">
                          <a16:creationId xmlns:a16="http://schemas.microsoft.com/office/drawing/2014/main" id="{D6C0534A-56F7-B663-C25B-29DF683988FB}"/>
                        </a:ext>
                      </a:extLst>
                    </p:cNvPr>
                    <p:cNvGrpSpPr/>
                    <p:nvPr/>
                  </p:nvGrpSpPr>
                  <p:grpSpPr>
                    <a:xfrm>
                      <a:off x="1774077" y="4210628"/>
                      <a:ext cx="284213" cy="954063"/>
                      <a:chOff x="1774077" y="4210628"/>
                      <a:chExt cx="284213" cy="954063"/>
                    </a:xfrm>
                    <a:solidFill>
                      <a:srgbClr val="FFFFFF"/>
                    </a:solidFill>
                  </p:grpSpPr>
                  <p:sp>
                    <p:nvSpPr>
                      <p:cNvPr id="30" name="Freeform: Shape 221">
                        <a:extLst>
                          <a:ext uri="{FF2B5EF4-FFF2-40B4-BE49-F238E27FC236}">
                            <a16:creationId xmlns:a16="http://schemas.microsoft.com/office/drawing/2014/main" id="{9D8DCA56-6A82-0D77-09E8-115053172D9E}"/>
                          </a:ext>
                        </a:extLst>
                      </p:cNvPr>
                      <p:cNvSpPr/>
                      <p:nvPr/>
                    </p:nvSpPr>
                    <p:spPr>
                      <a:xfrm>
                        <a:off x="1774164" y="4380478"/>
                        <a:ext cx="284126" cy="784213"/>
                      </a:xfrm>
                      <a:custGeom>
                        <a:avLst/>
                        <a:gdLst>
                          <a:gd name="connsiteX0" fmla="*/ 284126 w 284126"/>
                          <a:gd name="connsiteY0" fmla="*/ 784213 h 784213"/>
                          <a:gd name="connsiteX1" fmla="*/ 0 w 284126"/>
                          <a:gd name="connsiteY1" fmla="*/ 784213 h 784213"/>
                          <a:gd name="connsiteX2" fmla="*/ 0 w 284126"/>
                          <a:gd name="connsiteY2" fmla="*/ 755992 h 784213"/>
                          <a:gd name="connsiteX3" fmla="*/ 255905 w 284126"/>
                          <a:gd name="connsiteY3" fmla="*/ 755992 h 784213"/>
                          <a:gd name="connsiteX4" fmla="*/ 255905 w 284126"/>
                          <a:gd name="connsiteY4" fmla="*/ 28222 h 784213"/>
                          <a:gd name="connsiteX5" fmla="*/ 0 w 284126"/>
                          <a:gd name="connsiteY5" fmla="*/ 28222 h 784213"/>
                          <a:gd name="connsiteX6" fmla="*/ 0 w 284126"/>
                          <a:gd name="connsiteY6" fmla="*/ 0 h 784213"/>
                          <a:gd name="connsiteX7" fmla="*/ 284126 w 284126"/>
                          <a:gd name="connsiteY7" fmla="*/ 0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6" y="784213"/>
                            </a:moveTo>
                            <a:lnTo>
                              <a:pt x="0" y="784213"/>
                            </a:lnTo>
                            <a:lnTo>
                              <a:pt x="0" y="755992"/>
                            </a:lnTo>
                            <a:lnTo>
                              <a:pt x="255905" y="755992"/>
                            </a:lnTo>
                            <a:lnTo>
                              <a:pt x="255905" y="28222"/>
                            </a:lnTo>
                            <a:lnTo>
                              <a:pt x="0" y="28222"/>
                            </a:lnTo>
                            <a:lnTo>
                              <a:pt x="0" y="0"/>
                            </a:lnTo>
                            <a:lnTo>
                              <a:pt x="284126" y="0"/>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31" name="Graphic 7">
                        <a:extLst>
                          <a:ext uri="{FF2B5EF4-FFF2-40B4-BE49-F238E27FC236}">
                            <a16:creationId xmlns:a16="http://schemas.microsoft.com/office/drawing/2014/main" id="{FF12E385-0F4E-813A-9DF3-97DB64F3CB63}"/>
                          </a:ext>
                        </a:extLst>
                      </p:cNvPr>
                      <p:cNvGrpSpPr/>
                      <p:nvPr/>
                    </p:nvGrpSpPr>
                    <p:grpSpPr>
                      <a:xfrm>
                        <a:off x="1774164" y="4470614"/>
                        <a:ext cx="167766" cy="591785"/>
                        <a:chOff x="1774164" y="4470614"/>
                        <a:chExt cx="167766" cy="591785"/>
                      </a:xfrm>
                      <a:solidFill>
                        <a:srgbClr val="FFFFFF"/>
                      </a:solidFill>
                    </p:grpSpPr>
                    <p:sp>
                      <p:nvSpPr>
                        <p:cNvPr id="33" name="Freeform: Shape 226">
                          <a:extLst>
                            <a:ext uri="{FF2B5EF4-FFF2-40B4-BE49-F238E27FC236}">
                              <a16:creationId xmlns:a16="http://schemas.microsoft.com/office/drawing/2014/main" id="{99D8ACA2-D6D0-2ACC-EFA7-6369CFCC8783}"/>
                            </a:ext>
                          </a:extLst>
                        </p:cNvPr>
                        <p:cNvSpPr/>
                        <p:nvPr/>
                      </p:nvSpPr>
                      <p:spPr>
                        <a:xfrm>
                          <a:off x="1774164"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4" name="Freeform: Shape 227">
                          <a:extLst>
                            <a:ext uri="{FF2B5EF4-FFF2-40B4-BE49-F238E27FC236}">
                              <a16:creationId xmlns:a16="http://schemas.microsoft.com/office/drawing/2014/main" id="{CF23E5BC-F504-C5FF-6C2E-7B7C79A01336}"/>
                            </a:ext>
                          </a:extLst>
                        </p:cNvPr>
                        <p:cNvSpPr/>
                        <p:nvPr/>
                      </p:nvSpPr>
                      <p:spPr>
                        <a:xfrm>
                          <a:off x="1774164"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5" name="Freeform: Shape 228">
                          <a:extLst>
                            <a:ext uri="{FF2B5EF4-FFF2-40B4-BE49-F238E27FC236}">
                              <a16:creationId xmlns:a16="http://schemas.microsoft.com/office/drawing/2014/main" id="{1DB8FB27-5C03-8A0C-09A9-DBDDE6A967D5}"/>
                            </a:ext>
                          </a:extLst>
                        </p:cNvPr>
                        <p:cNvSpPr/>
                        <p:nvPr/>
                      </p:nvSpPr>
                      <p:spPr>
                        <a:xfrm>
                          <a:off x="1774164"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6" name="Freeform: Shape 229">
                          <a:extLst>
                            <a:ext uri="{FF2B5EF4-FFF2-40B4-BE49-F238E27FC236}">
                              <a16:creationId xmlns:a16="http://schemas.microsoft.com/office/drawing/2014/main" id="{9FA023AD-FD65-B89E-D94E-CDA7F98D4F45}"/>
                            </a:ext>
                          </a:extLst>
                        </p:cNvPr>
                        <p:cNvSpPr/>
                        <p:nvPr/>
                      </p:nvSpPr>
                      <p:spPr>
                        <a:xfrm>
                          <a:off x="1774164"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7" name="Freeform: Shape 230">
                          <a:extLst>
                            <a:ext uri="{FF2B5EF4-FFF2-40B4-BE49-F238E27FC236}">
                              <a16:creationId xmlns:a16="http://schemas.microsoft.com/office/drawing/2014/main" id="{F46B4B95-D075-B123-1AA9-1141A572AEEF}"/>
                            </a:ext>
                          </a:extLst>
                        </p:cNvPr>
                        <p:cNvSpPr/>
                        <p:nvPr/>
                      </p:nvSpPr>
                      <p:spPr>
                        <a:xfrm>
                          <a:off x="1774164"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38" name="Freeform: Shape 231">
                          <a:extLst>
                            <a:ext uri="{FF2B5EF4-FFF2-40B4-BE49-F238E27FC236}">
                              <a16:creationId xmlns:a16="http://schemas.microsoft.com/office/drawing/2014/main" id="{2DB90139-AE69-D03E-916B-DDD80777B687}"/>
                            </a:ext>
                          </a:extLst>
                        </p:cNvPr>
                        <p:cNvSpPr/>
                        <p:nvPr/>
                      </p:nvSpPr>
                      <p:spPr>
                        <a:xfrm>
                          <a:off x="1774164"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32" name="Freeform: Shape 224">
                        <a:extLst>
                          <a:ext uri="{FF2B5EF4-FFF2-40B4-BE49-F238E27FC236}">
                            <a16:creationId xmlns:a16="http://schemas.microsoft.com/office/drawing/2014/main" id="{8DC5F858-92C5-406C-45C7-9DC14773870B}"/>
                          </a:ext>
                        </a:extLst>
                      </p:cNvPr>
                      <p:cNvSpPr/>
                      <p:nvPr/>
                    </p:nvSpPr>
                    <p:spPr>
                      <a:xfrm>
                        <a:off x="1774077" y="4210628"/>
                        <a:ext cx="279697" cy="140065"/>
                      </a:xfrm>
                      <a:custGeom>
                        <a:avLst/>
                        <a:gdLst>
                          <a:gd name="connsiteX0" fmla="*/ 220910 w 279697"/>
                          <a:gd name="connsiteY0" fmla="*/ 0 h 140065"/>
                          <a:gd name="connsiteX1" fmla="*/ 0 w 279697"/>
                          <a:gd name="connsiteY1" fmla="*/ 0 h 140065"/>
                          <a:gd name="connsiteX2" fmla="*/ 0 w 279697"/>
                          <a:gd name="connsiteY2" fmla="*/ 28569 h 140065"/>
                          <a:gd name="connsiteX3" fmla="*/ 201980 w 279697"/>
                          <a:gd name="connsiteY3" fmla="*/ 28569 h 140065"/>
                          <a:gd name="connsiteX4" fmla="*/ 248784 w 279697"/>
                          <a:gd name="connsiteY4" fmla="*/ 140066 h 140065"/>
                          <a:gd name="connsiteX5" fmla="*/ 279437 w 279697"/>
                          <a:gd name="connsiteY5" fmla="*/ 140066 h 140065"/>
                          <a:gd name="connsiteX6" fmla="*/ 279698 w 279697"/>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97" h="140065">
                            <a:moveTo>
                              <a:pt x="220910" y="0"/>
                            </a:moveTo>
                            <a:lnTo>
                              <a:pt x="0" y="0"/>
                            </a:lnTo>
                            <a:lnTo>
                              <a:pt x="0" y="28569"/>
                            </a:lnTo>
                            <a:lnTo>
                              <a:pt x="201980" y="28569"/>
                            </a:lnTo>
                            <a:lnTo>
                              <a:pt x="248784" y="140066"/>
                            </a:lnTo>
                            <a:lnTo>
                              <a:pt x="279437" y="140066"/>
                            </a:lnTo>
                            <a:lnTo>
                              <a:pt x="279698"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grpSp>
                  <p:nvGrpSpPr>
                    <p:cNvPr id="20" name="Graphic 7">
                      <a:extLst>
                        <a:ext uri="{FF2B5EF4-FFF2-40B4-BE49-F238E27FC236}">
                          <a16:creationId xmlns:a16="http://schemas.microsoft.com/office/drawing/2014/main" id="{F56BC6B7-E137-8298-DC3F-25701AF7DD07}"/>
                        </a:ext>
                      </a:extLst>
                    </p:cNvPr>
                    <p:cNvGrpSpPr/>
                    <p:nvPr/>
                  </p:nvGrpSpPr>
                  <p:grpSpPr>
                    <a:xfrm>
                      <a:off x="982917" y="4210628"/>
                      <a:ext cx="284126" cy="954063"/>
                      <a:chOff x="982917" y="4210628"/>
                      <a:chExt cx="284126" cy="954063"/>
                    </a:xfrm>
                    <a:solidFill>
                      <a:srgbClr val="FFFFFF"/>
                    </a:solidFill>
                  </p:grpSpPr>
                  <p:sp>
                    <p:nvSpPr>
                      <p:cNvPr id="21" name="Freeform: Shape 212">
                        <a:extLst>
                          <a:ext uri="{FF2B5EF4-FFF2-40B4-BE49-F238E27FC236}">
                            <a16:creationId xmlns:a16="http://schemas.microsoft.com/office/drawing/2014/main" id="{71F857F1-3C3D-228D-5960-D9DAB982971E}"/>
                          </a:ext>
                        </a:extLst>
                      </p:cNvPr>
                      <p:cNvSpPr/>
                      <p:nvPr/>
                    </p:nvSpPr>
                    <p:spPr>
                      <a:xfrm>
                        <a:off x="982917" y="4380478"/>
                        <a:ext cx="284126" cy="784213"/>
                      </a:xfrm>
                      <a:custGeom>
                        <a:avLst/>
                        <a:gdLst>
                          <a:gd name="connsiteX0" fmla="*/ 284127 w 284126"/>
                          <a:gd name="connsiteY0" fmla="*/ 784213 h 784213"/>
                          <a:gd name="connsiteX1" fmla="*/ 0 w 284126"/>
                          <a:gd name="connsiteY1" fmla="*/ 784213 h 784213"/>
                          <a:gd name="connsiteX2" fmla="*/ 0 w 284126"/>
                          <a:gd name="connsiteY2" fmla="*/ 0 h 784213"/>
                          <a:gd name="connsiteX3" fmla="*/ 284127 w 284126"/>
                          <a:gd name="connsiteY3" fmla="*/ 0 h 784213"/>
                          <a:gd name="connsiteX4" fmla="*/ 284127 w 284126"/>
                          <a:gd name="connsiteY4" fmla="*/ 28222 h 784213"/>
                          <a:gd name="connsiteX5" fmla="*/ 28222 w 284126"/>
                          <a:gd name="connsiteY5" fmla="*/ 28222 h 784213"/>
                          <a:gd name="connsiteX6" fmla="*/ 28222 w 284126"/>
                          <a:gd name="connsiteY6" fmla="*/ 755992 h 784213"/>
                          <a:gd name="connsiteX7" fmla="*/ 284127 w 284126"/>
                          <a:gd name="connsiteY7" fmla="*/ 755992 h 7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126" h="784213">
                            <a:moveTo>
                              <a:pt x="284127" y="784213"/>
                            </a:moveTo>
                            <a:lnTo>
                              <a:pt x="0" y="784213"/>
                            </a:lnTo>
                            <a:lnTo>
                              <a:pt x="0" y="0"/>
                            </a:lnTo>
                            <a:lnTo>
                              <a:pt x="284127" y="0"/>
                            </a:lnTo>
                            <a:lnTo>
                              <a:pt x="284127" y="28222"/>
                            </a:lnTo>
                            <a:lnTo>
                              <a:pt x="28222" y="28222"/>
                            </a:lnTo>
                            <a:lnTo>
                              <a:pt x="28222" y="755992"/>
                            </a:lnTo>
                            <a:lnTo>
                              <a:pt x="284127" y="75599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nvGrpSpPr>
                      <p:cNvPr id="22" name="Graphic 7">
                        <a:extLst>
                          <a:ext uri="{FF2B5EF4-FFF2-40B4-BE49-F238E27FC236}">
                            <a16:creationId xmlns:a16="http://schemas.microsoft.com/office/drawing/2014/main" id="{3465C0A6-212F-15F7-16C0-2EF1A51F9335}"/>
                          </a:ext>
                        </a:extLst>
                      </p:cNvPr>
                      <p:cNvGrpSpPr/>
                      <p:nvPr/>
                    </p:nvGrpSpPr>
                    <p:grpSpPr>
                      <a:xfrm>
                        <a:off x="1099276" y="4470614"/>
                        <a:ext cx="167766" cy="591785"/>
                        <a:chOff x="1099276" y="4470614"/>
                        <a:chExt cx="167766" cy="591785"/>
                      </a:xfrm>
                      <a:solidFill>
                        <a:srgbClr val="FFFFFF"/>
                      </a:solidFill>
                    </p:grpSpPr>
                    <p:sp>
                      <p:nvSpPr>
                        <p:cNvPr id="24" name="Freeform: Shape 215">
                          <a:extLst>
                            <a:ext uri="{FF2B5EF4-FFF2-40B4-BE49-F238E27FC236}">
                              <a16:creationId xmlns:a16="http://schemas.microsoft.com/office/drawing/2014/main" id="{3107A6BE-CBC9-F7A9-EACF-081983B107AD}"/>
                            </a:ext>
                          </a:extLst>
                        </p:cNvPr>
                        <p:cNvSpPr/>
                        <p:nvPr/>
                      </p:nvSpPr>
                      <p:spPr>
                        <a:xfrm>
                          <a:off x="1099276" y="4470614"/>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5" name="Freeform: Shape 216">
                          <a:extLst>
                            <a:ext uri="{FF2B5EF4-FFF2-40B4-BE49-F238E27FC236}">
                              <a16:creationId xmlns:a16="http://schemas.microsoft.com/office/drawing/2014/main" id="{1ABEBC69-8F41-287A-FF4D-385FA3FAD277}"/>
                            </a:ext>
                          </a:extLst>
                        </p:cNvPr>
                        <p:cNvSpPr/>
                        <p:nvPr/>
                      </p:nvSpPr>
                      <p:spPr>
                        <a:xfrm>
                          <a:off x="1099276" y="4583326"/>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6" name="Freeform: Shape 217">
                          <a:extLst>
                            <a:ext uri="{FF2B5EF4-FFF2-40B4-BE49-F238E27FC236}">
                              <a16:creationId xmlns:a16="http://schemas.microsoft.com/office/drawing/2014/main" id="{FE9C83D6-170F-C4EA-6A39-3C814F6432ED}"/>
                            </a:ext>
                          </a:extLst>
                        </p:cNvPr>
                        <p:cNvSpPr/>
                        <p:nvPr/>
                      </p:nvSpPr>
                      <p:spPr>
                        <a:xfrm>
                          <a:off x="1099276" y="4696039"/>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7" name="Freeform: Shape 218">
                          <a:extLst>
                            <a:ext uri="{FF2B5EF4-FFF2-40B4-BE49-F238E27FC236}">
                              <a16:creationId xmlns:a16="http://schemas.microsoft.com/office/drawing/2014/main" id="{C0A6C4E9-5CE9-FD16-0FB5-D9E5C76BA03A}"/>
                            </a:ext>
                          </a:extLst>
                        </p:cNvPr>
                        <p:cNvSpPr/>
                        <p:nvPr/>
                      </p:nvSpPr>
                      <p:spPr>
                        <a:xfrm>
                          <a:off x="1099276" y="4808752"/>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8" name="Freeform: Shape 219">
                          <a:extLst>
                            <a:ext uri="{FF2B5EF4-FFF2-40B4-BE49-F238E27FC236}">
                              <a16:creationId xmlns:a16="http://schemas.microsoft.com/office/drawing/2014/main" id="{96FD6BC4-A3EA-14FD-7206-8A1B0E4417AA}"/>
                            </a:ext>
                          </a:extLst>
                        </p:cNvPr>
                        <p:cNvSpPr/>
                        <p:nvPr/>
                      </p:nvSpPr>
                      <p:spPr>
                        <a:xfrm>
                          <a:off x="1099276" y="4921465"/>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sp>
                      <p:nvSpPr>
                        <p:cNvPr id="29" name="Freeform: Shape 220">
                          <a:extLst>
                            <a:ext uri="{FF2B5EF4-FFF2-40B4-BE49-F238E27FC236}">
                              <a16:creationId xmlns:a16="http://schemas.microsoft.com/office/drawing/2014/main" id="{9128B32E-F281-17EE-5A3C-C2101BD73953}"/>
                            </a:ext>
                          </a:extLst>
                        </p:cNvPr>
                        <p:cNvSpPr/>
                        <p:nvPr/>
                      </p:nvSpPr>
                      <p:spPr>
                        <a:xfrm>
                          <a:off x="1099276" y="5034177"/>
                          <a:ext cx="167766" cy="28221"/>
                        </a:xfrm>
                        <a:custGeom>
                          <a:avLst/>
                          <a:gdLst>
                            <a:gd name="connsiteX0" fmla="*/ 0 w 167766"/>
                            <a:gd name="connsiteY0" fmla="*/ 0 h 28221"/>
                            <a:gd name="connsiteX1" fmla="*/ 167767 w 167766"/>
                            <a:gd name="connsiteY1" fmla="*/ 0 h 28221"/>
                            <a:gd name="connsiteX2" fmla="*/ 167767 w 167766"/>
                            <a:gd name="connsiteY2" fmla="*/ 28222 h 28221"/>
                            <a:gd name="connsiteX3" fmla="*/ 0 w 167766"/>
                            <a:gd name="connsiteY3" fmla="*/ 28222 h 28221"/>
                          </a:gdLst>
                          <a:ahLst/>
                          <a:cxnLst>
                            <a:cxn ang="0">
                              <a:pos x="connsiteX0" y="connsiteY0"/>
                            </a:cxn>
                            <a:cxn ang="0">
                              <a:pos x="connsiteX1" y="connsiteY1"/>
                            </a:cxn>
                            <a:cxn ang="0">
                              <a:pos x="connsiteX2" y="connsiteY2"/>
                            </a:cxn>
                            <a:cxn ang="0">
                              <a:pos x="connsiteX3" y="connsiteY3"/>
                            </a:cxn>
                          </a:cxnLst>
                          <a:rect l="l" t="t" r="r" b="b"/>
                          <a:pathLst>
                            <a:path w="167766" h="28221">
                              <a:moveTo>
                                <a:pt x="0" y="0"/>
                              </a:moveTo>
                              <a:lnTo>
                                <a:pt x="167767" y="0"/>
                              </a:lnTo>
                              <a:lnTo>
                                <a:pt x="167767" y="28222"/>
                              </a:lnTo>
                              <a:lnTo>
                                <a:pt x="0" y="28222"/>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sp>
                    <p:nvSpPr>
                      <p:cNvPr id="23" name="Freeform: Shape 214">
                        <a:extLst>
                          <a:ext uri="{FF2B5EF4-FFF2-40B4-BE49-F238E27FC236}">
                            <a16:creationId xmlns:a16="http://schemas.microsoft.com/office/drawing/2014/main" id="{8315B87C-6B5F-A791-F8C0-06A7E8361681}"/>
                          </a:ext>
                        </a:extLst>
                      </p:cNvPr>
                      <p:cNvSpPr/>
                      <p:nvPr/>
                    </p:nvSpPr>
                    <p:spPr>
                      <a:xfrm>
                        <a:off x="987432" y="4210628"/>
                        <a:ext cx="279611" cy="140065"/>
                      </a:xfrm>
                      <a:custGeom>
                        <a:avLst/>
                        <a:gdLst>
                          <a:gd name="connsiteX0" fmla="*/ 58788 w 279611"/>
                          <a:gd name="connsiteY0" fmla="*/ 0 h 140065"/>
                          <a:gd name="connsiteX1" fmla="*/ 279611 w 279611"/>
                          <a:gd name="connsiteY1" fmla="*/ 0 h 140065"/>
                          <a:gd name="connsiteX2" fmla="*/ 279611 w 279611"/>
                          <a:gd name="connsiteY2" fmla="*/ 28569 h 140065"/>
                          <a:gd name="connsiteX3" fmla="*/ 77631 w 279611"/>
                          <a:gd name="connsiteY3" fmla="*/ 28569 h 140065"/>
                          <a:gd name="connsiteX4" fmla="*/ 30827 w 279611"/>
                          <a:gd name="connsiteY4" fmla="*/ 140066 h 140065"/>
                          <a:gd name="connsiteX5" fmla="*/ 174 w 279611"/>
                          <a:gd name="connsiteY5" fmla="*/ 140066 h 140065"/>
                          <a:gd name="connsiteX6" fmla="*/ 0 w 279611"/>
                          <a:gd name="connsiteY6" fmla="*/ 139979 h 14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11" h="140065">
                            <a:moveTo>
                              <a:pt x="58788" y="0"/>
                            </a:moveTo>
                            <a:lnTo>
                              <a:pt x="279611" y="0"/>
                            </a:lnTo>
                            <a:lnTo>
                              <a:pt x="279611" y="28569"/>
                            </a:lnTo>
                            <a:lnTo>
                              <a:pt x="77631" y="28569"/>
                            </a:lnTo>
                            <a:lnTo>
                              <a:pt x="30827" y="140066"/>
                            </a:lnTo>
                            <a:lnTo>
                              <a:pt x="174" y="140066"/>
                            </a:lnTo>
                            <a:lnTo>
                              <a:pt x="0" y="139979"/>
                            </a:lnTo>
                            <a:close/>
                          </a:path>
                        </a:pathLst>
                      </a:custGeom>
                      <a:solidFill>
                        <a:schemeClr val="bg1"/>
                      </a:solidFill>
                      <a:ln w="8680" cap="flat">
                        <a:noFill/>
                        <a:prstDash val="solid"/>
                        <a:miter/>
                      </a:ln>
                    </p:spPr>
                    <p:txBody>
                      <a:bodyPr rtlCol="0" anchor="ctr"/>
                      <a:lstStyle/>
                      <a:p>
                        <a:endParaRPr lang="en-US" sz="1100">
                          <a:solidFill>
                            <a:srgbClr val="717074"/>
                          </a:solidFill>
                          <a:latin typeface="+mj-lt"/>
                        </a:endParaRPr>
                      </a:p>
                    </p:txBody>
                  </p:sp>
                </p:grpSp>
              </p:grpSp>
            </p:grpSp>
          </p:grpSp>
          <p:grpSp>
            <p:nvGrpSpPr>
              <p:cNvPr id="67" name="Group 66">
                <a:extLst>
                  <a:ext uri="{FF2B5EF4-FFF2-40B4-BE49-F238E27FC236}">
                    <a16:creationId xmlns:a16="http://schemas.microsoft.com/office/drawing/2014/main" id="{C177E9E8-EC92-EB62-E39F-126594DFA63C}"/>
                  </a:ext>
                </a:extLst>
              </p:cNvPr>
              <p:cNvGrpSpPr/>
              <p:nvPr/>
            </p:nvGrpSpPr>
            <p:grpSpPr>
              <a:xfrm>
                <a:off x="3613651" y="763337"/>
                <a:ext cx="1223093" cy="484380"/>
                <a:chOff x="4841556" y="831954"/>
                <a:chExt cx="1223093" cy="484380"/>
              </a:xfrm>
            </p:grpSpPr>
            <p:sp>
              <p:nvSpPr>
                <p:cNvPr id="5" name="TextBox 4">
                  <a:extLst>
                    <a:ext uri="{FF2B5EF4-FFF2-40B4-BE49-F238E27FC236}">
                      <a16:creationId xmlns:a16="http://schemas.microsoft.com/office/drawing/2014/main" id="{3C38F34C-A76F-14C9-27A4-A8BE8E38F577}"/>
                    </a:ext>
                  </a:extLst>
                </p:cNvPr>
                <p:cNvSpPr txBox="1"/>
                <p:nvPr/>
              </p:nvSpPr>
              <p:spPr>
                <a:xfrm>
                  <a:off x="5317884" y="981859"/>
                  <a:ext cx="746765"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Rehost</a:t>
                  </a:r>
                </a:p>
              </p:txBody>
            </p:sp>
            <p:grpSp>
              <p:nvGrpSpPr>
                <p:cNvPr id="46" name="Group 45">
                  <a:extLst>
                    <a:ext uri="{FF2B5EF4-FFF2-40B4-BE49-F238E27FC236}">
                      <a16:creationId xmlns:a16="http://schemas.microsoft.com/office/drawing/2014/main" id="{CD0B68D5-5BA1-A2EC-F097-CD6F7C5EA378}"/>
                    </a:ext>
                  </a:extLst>
                </p:cNvPr>
                <p:cNvGrpSpPr>
                  <a:grpSpLocks noChangeAspect="1"/>
                </p:cNvGrpSpPr>
                <p:nvPr/>
              </p:nvGrpSpPr>
              <p:grpSpPr>
                <a:xfrm>
                  <a:off x="4841556" y="831954"/>
                  <a:ext cx="484380" cy="484380"/>
                  <a:chOff x="9737961" y="3775234"/>
                  <a:chExt cx="1828959" cy="1828959"/>
                </a:xfrm>
              </p:grpSpPr>
              <p:sp>
                <p:nvSpPr>
                  <p:cNvPr id="47" name="Oval 46">
                    <a:extLst>
                      <a:ext uri="{FF2B5EF4-FFF2-40B4-BE49-F238E27FC236}">
                        <a16:creationId xmlns:a16="http://schemas.microsoft.com/office/drawing/2014/main" id="{FF5637DC-A2EB-7846-9EA3-1A330A6FA73F}"/>
                      </a:ext>
                    </a:extLst>
                  </p:cNvPr>
                  <p:cNvSpPr/>
                  <p:nvPr/>
                </p:nvSpPr>
                <p:spPr>
                  <a:xfrm>
                    <a:off x="9737961" y="377523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48" name="Graphic 55">
                    <a:extLst>
                      <a:ext uri="{FF2B5EF4-FFF2-40B4-BE49-F238E27FC236}">
                        <a16:creationId xmlns:a16="http://schemas.microsoft.com/office/drawing/2014/main" id="{7408BE22-EA45-F593-F06B-6CEED4935AF2}"/>
                      </a:ext>
                    </a:extLst>
                  </p:cNvPr>
                  <p:cNvGrpSpPr/>
                  <p:nvPr/>
                </p:nvGrpSpPr>
                <p:grpSpPr>
                  <a:xfrm>
                    <a:off x="10074836" y="4198101"/>
                    <a:ext cx="1162050" cy="1019175"/>
                    <a:chOff x="10074836" y="4198101"/>
                    <a:chExt cx="1162050" cy="1019175"/>
                  </a:xfrm>
                </p:grpSpPr>
                <p:sp>
                  <p:nvSpPr>
                    <p:cNvPr id="49" name="Freeform: Shape 407">
                      <a:extLst>
                        <a:ext uri="{FF2B5EF4-FFF2-40B4-BE49-F238E27FC236}">
                          <a16:creationId xmlns:a16="http://schemas.microsoft.com/office/drawing/2014/main" id="{745DDECA-6AA4-21AB-696E-AD1C6DEE460E}"/>
                        </a:ext>
                      </a:extLst>
                    </p:cNvPr>
                    <p:cNvSpPr/>
                    <p:nvPr/>
                  </p:nvSpPr>
                  <p:spPr>
                    <a:xfrm>
                      <a:off x="10442233" y="4973531"/>
                      <a:ext cx="429283" cy="242982"/>
                    </a:xfrm>
                    <a:custGeom>
                      <a:avLst/>
                      <a:gdLst>
                        <a:gd name="connsiteX0" fmla="*/ 404508 w 429283"/>
                        <a:gd name="connsiteY0" fmla="*/ 242983 h 242982"/>
                        <a:gd name="connsiteX1" fmla="*/ 24651 w 429283"/>
                        <a:gd name="connsiteY1" fmla="*/ 242983 h 242982"/>
                        <a:gd name="connsiteX2" fmla="*/ 1124 w 429283"/>
                        <a:gd name="connsiteY2" fmla="*/ 225457 h 242982"/>
                        <a:gd name="connsiteX3" fmla="*/ 10935 w 429283"/>
                        <a:gd name="connsiteY3" fmla="*/ 197358 h 242982"/>
                        <a:gd name="connsiteX4" fmla="*/ 101137 w 429283"/>
                        <a:gd name="connsiteY4" fmla="*/ 156305 h 242982"/>
                        <a:gd name="connsiteX5" fmla="*/ 121806 w 429283"/>
                        <a:gd name="connsiteY5" fmla="*/ 0 h 242982"/>
                        <a:gd name="connsiteX6" fmla="*/ 152477 w 429283"/>
                        <a:gd name="connsiteY6" fmla="*/ 4096 h 242982"/>
                        <a:gd name="connsiteX7" fmla="*/ 129426 w 429283"/>
                        <a:gd name="connsiteY7" fmla="*/ 178784 h 242982"/>
                        <a:gd name="connsiteX8" fmla="*/ 120758 w 429283"/>
                        <a:gd name="connsiteY8" fmla="*/ 182023 h 242982"/>
                        <a:gd name="connsiteX9" fmla="*/ 48749 w 429283"/>
                        <a:gd name="connsiteY9" fmla="*/ 212026 h 242982"/>
                        <a:gd name="connsiteX10" fmla="*/ 380791 w 429283"/>
                        <a:gd name="connsiteY10" fmla="*/ 212026 h 242982"/>
                        <a:gd name="connsiteX11" fmla="*/ 308591 w 429283"/>
                        <a:gd name="connsiteY11" fmla="*/ 182023 h 242982"/>
                        <a:gd name="connsiteX12" fmla="*/ 299543 w 429283"/>
                        <a:gd name="connsiteY12" fmla="*/ 178689 h 242982"/>
                        <a:gd name="connsiteX13" fmla="*/ 282779 w 429283"/>
                        <a:gd name="connsiteY13" fmla="*/ 3524 h 242982"/>
                        <a:gd name="connsiteX14" fmla="*/ 313544 w 429283"/>
                        <a:gd name="connsiteY14" fmla="*/ 571 h 242982"/>
                        <a:gd name="connsiteX15" fmla="*/ 328499 w 429283"/>
                        <a:gd name="connsiteY15" fmla="*/ 156496 h 242982"/>
                        <a:gd name="connsiteX16" fmla="*/ 418700 w 429283"/>
                        <a:gd name="connsiteY16" fmla="*/ 197739 h 242982"/>
                        <a:gd name="connsiteX17" fmla="*/ 428130 w 429283"/>
                        <a:gd name="connsiteY17" fmla="*/ 225647 h 242982"/>
                        <a:gd name="connsiteX18" fmla="*/ 404508 w 429283"/>
                        <a:gd name="connsiteY18" fmla="*/ 242983 h 24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283" h="242982">
                          <a:moveTo>
                            <a:pt x="404508" y="242983"/>
                          </a:moveTo>
                          <a:lnTo>
                            <a:pt x="24651" y="242983"/>
                          </a:lnTo>
                          <a:cubicBezTo>
                            <a:pt x="13793" y="242983"/>
                            <a:pt x="4363" y="235934"/>
                            <a:pt x="1124" y="225457"/>
                          </a:cubicBezTo>
                          <a:cubicBezTo>
                            <a:pt x="-2114" y="214789"/>
                            <a:pt x="1791" y="203549"/>
                            <a:pt x="10935" y="197358"/>
                          </a:cubicBezTo>
                          <a:cubicBezTo>
                            <a:pt x="30461" y="184118"/>
                            <a:pt x="80277" y="164306"/>
                            <a:pt x="101137" y="156305"/>
                          </a:cubicBezTo>
                          <a:lnTo>
                            <a:pt x="121806" y="0"/>
                          </a:lnTo>
                          <a:lnTo>
                            <a:pt x="152477" y="4096"/>
                          </a:lnTo>
                          <a:lnTo>
                            <a:pt x="129426" y="178784"/>
                          </a:lnTo>
                          <a:lnTo>
                            <a:pt x="120758" y="182023"/>
                          </a:lnTo>
                          <a:cubicBezTo>
                            <a:pt x="106185" y="187452"/>
                            <a:pt x="72467" y="200692"/>
                            <a:pt x="48749" y="212026"/>
                          </a:cubicBezTo>
                          <a:lnTo>
                            <a:pt x="380791" y="212026"/>
                          </a:lnTo>
                          <a:cubicBezTo>
                            <a:pt x="357169" y="200692"/>
                            <a:pt x="323260" y="187452"/>
                            <a:pt x="308591" y="182023"/>
                          </a:cubicBezTo>
                          <a:lnTo>
                            <a:pt x="299543" y="178689"/>
                          </a:lnTo>
                          <a:lnTo>
                            <a:pt x="282779" y="3524"/>
                          </a:lnTo>
                          <a:lnTo>
                            <a:pt x="313544" y="571"/>
                          </a:lnTo>
                          <a:lnTo>
                            <a:pt x="328499" y="156496"/>
                          </a:lnTo>
                          <a:cubicBezTo>
                            <a:pt x="349739" y="164687"/>
                            <a:pt x="399746" y="184499"/>
                            <a:pt x="418700" y="197739"/>
                          </a:cubicBezTo>
                          <a:cubicBezTo>
                            <a:pt x="427654" y="203930"/>
                            <a:pt x="431369" y="215170"/>
                            <a:pt x="428130" y="225647"/>
                          </a:cubicBezTo>
                          <a:cubicBezTo>
                            <a:pt x="424701" y="235934"/>
                            <a:pt x="415271" y="242983"/>
                            <a:pt x="404508" y="242983"/>
                          </a:cubicBez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0" name="Freeform: Shape 408">
                      <a:extLst>
                        <a:ext uri="{FF2B5EF4-FFF2-40B4-BE49-F238E27FC236}">
                          <a16:creationId xmlns:a16="http://schemas.microsoft.com/office/drawing/2014/main" id="{D0A3BCA0-CF31-0302-3C9A-B62D0741392D}"/>
                        </a:ext>
                      </a:extLst>
                    </p:cNvPr>
                    <p:cNvSpPr/>
                    <p:nvPr/>
                  </p:nvSpPr>
                  <p:spPr>
                    <a:xfrm>
                      <a:off x="10074836" y="4198101"/>
                      <a:ext cx="1163860" cy="742950"/>
                    </a:xfrm>
                    <a:custGeom>
                      <a:avLst/>
                      <a:gdLst>
                        <a:gd name="connsiteX0" fmla="*/ 1100804 w 1163860"/>
                        <a:gd name="connsiteY0" fmla="*/ 30956 h 742950"/>
                        <a:gd name="connsiteX1" fmla="*/ 1132999 w 1163860"/>
                        <a:gd name="connsiteY1" fmla="*/ 60484 h 742950"/>
                        <a:gd name="connsiteX2" fmla="*/ 1132999 w 1163860"/>
                        <a:gd name="connsiteY2" fmla="*/ 684943 h 742950"/>
                        <a:gd name="connsiteX3" fmla="*/ 1103471 w 1163860"/>
                        <a:gd name="connsiteY3" fmla="*/ 711994 h 742950"/>
                        <a:gd name="connsiteX4" fmla="*/ 58388 w 1163860"/>
                        <a:gd name="connsiteY4" fmla="*/ 711994 h 742950"/>
                        <a:gd name="connsiteX5" fmla="*/ 30956 w 1163860"/>
                        <a:gd name="connsiteY5" fmla="*/ 686943 h 742950"/>
                        <a:gd name="connsiteX6" fmla="*/ 30956 w 1163860"/>
                        <a:gd name="connsiteY6" fmla="*/ 55626 h 742950"/>
                        <a:gd name="connsiteX7" fmla="*/ 58103 w 1163860"/>
                        <a:gd name="connsiteY7" fmla="*/ 30956 h 742950"/>
                        <a:gd name="connsiteX8" fmla="*/ 1100804 w 1163860"/>
                        <a:gd name="connsiteY8" fmla="*/ 30956 h 742950"/>
                        <a:gd name="connsiteX9" fmla="*/ 1100804 w 1163860"/>
                        <a:gd name="connsiteY9" fmla="*/ 0 h 742950"/>
                        <a:gd name="connsiteX10" fmla="*/ 58103 w 1163860"/>
                        <a:gd name="connsiteY10" fmla="*/ 0 h 742950"/>
                        <a:gd name="connsiteX11" fmla="*/ 0 w 1163860"/>
                        <a:gd name="connsiteY11" fmla="*/ 55626 h 742950"/>
                        <a:gd name="connsiteX12" fmla="*/ 0 w 1163860"/>
                        <a:gd name="connsiteY12" fmla="*/ 686943 h 742950"/>
                        <a:gd name="connsiteX13" fmla="*/ 58388 w 1163860"/>
                        <a:gd name="connsiteY13" fmla="*/ 742950 h 742950"/>
                        <a:gd name="connsiteX14" fmla="*/ 1103376 w 1163860"/>
                        <a:gd name="connsiteY14" fmla="*/ 742950 h 742950"/>
                        <a:gd name="connsiteX15" fmla="*/ 1163860 w 1163860"/>
                        <a:gd name="connsiteY15" fmla="*/ 684943 h 742950"/>
                        <a:gd name="connsiteX16" fmla="*/ 1163860 w 1163860"/>
                        <a:gd name="connsiteY16" fmla="*/ 60484 h 742950"/>
                        <a:gd name="connsiteX17" fmla="*/ 1100804 w 1163860"/>
                        <a:gd name="connsiteY17" fmla="*/ 0 h 742950"/>
                        <a:gd name="connsiteX18" fmla="*/ 1100804 w 1163860"/>
                        <a:gd name="connsiteY18"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3860" h="742950">
                          <a:moveTo>
                            <a:pt x="1100804" y="30956"/>
                          </a:moveTo>
                          <a:cubicBezTo>
                            <a:pt x="1118521" y="30956"/>
                            <a:pt x="1132999" y="44196"/>
                            <a:pt x="1132999" y="60484"/>
                          </a:cubicBezTo>
                          <a:lnTo>
                            <a:pt x="1132999" y="684943"/>
                          </a:lnTo>
                          <a:cubicBezTo>
                            <a:pt x="1132999" y="699802"/>
                            <a:pt x="1119759" y="711994"/>
                            <a:pt x="1103471" y="711994"/>
                          </a:cubicBezTo>
                          <a:lnTo>
                            <a:pt x="58388" y="711994"/>
                          </a:lnTo>
                          <a:cubicBezTo>
                            <a:pt x="43244" y="711994"/>
                            <a:pt x="30956" y="700754"/>
                            <a:pt x="30956" y="686943"/>
                          </a:cubicBezTo>
                          <a:lnTo>
                            <a:pt x="30956" y="55626"/>
                          </a:lnTo>
                          <a:cubicBezTo>
                            <a:pt x="30956" y="42005"/>
                            <a:pt x="43148" y="30956"/>
                            <a:pt x="58103" y="30956"/>
                          </a:cubicBezTo>
                          <a:lnTo>
                            <a:pt x="1100804" y="30956"/>
                          </a:lnTo>
                          <a:moveTo>
                            <a:pt x="1100804" y="0"/>
                          </a:moveTo>
                          <a:lnTo>
                            <a:pt x="58103" y="0"/>
                          </a:lnTo>
                          <a:cubicBezTo>
                            <a:pt x="26003" y="0"/>
                            <a:pt x="0" y="24955"/>
                            <a:pt x="0" y="55626"/>
                          </a:cubicBezTo>
                          <a:lnTo>
                            <a:pt x="0" y="686943"/>
                          </a:lnTo>
                          <a:cubicBezTo>
                            <a:pt x="0" y="717899"/>
                            <a:pt x="26194" y="742950"/>
                            <a:pt x="58388" y="742950"/>
                          </a:cubicBezTo>
                          <a:lnTo>
                            <a:pt x="1103376" y="742950"/>
                          </a:lnTo>
                          <a:cubicBezTo>
                            <a:pt x="1136809" y="742950"/>
                            <a:pt x="1163860" y="716947"/>
                            <a:pt x="1163860" y="684943"/>
                          </a:cubicBezTo>
                          <a:lnTo>
                            <a:pt x="1163860" y="60484"/>
                          </a:lnTo>
                          <a:cubicBezTo>
                            <a:pt x="1163955" y="27051"/>
                            <a:pt x="1135666" y="0"/>
                            <a:pt x="1100804" y="0"/>
                          </a:cubicBezTo>
                          <a:lnTo>
                            <a:pt x="1100804" y="0"/>
                          </a:ln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1" name="Freeform: Shape 409">
                      <a:extLst>
                        <a:ext uri="{FF2B5EF4-FFF2-40B4-BE49-F238E27FC236}">
                          <a16:creationId xmlns:a16="http://schemas.microsoft.com/office/drawing/2014/main" id="{09C277C4-0F7F-C1C4-C114-CCDF4F85CDC5}"/>
                        </a:ext>
                      </a:extLst>
                    </p:cNvPr>
                    <p:cNvSpPr/>
                    <p:nvPr/>
                  </p:nvSpPr>
                  <p:spPr>
                    <a:xfrm>
                      <a:off x="10197327" y="4842562"/>
                      <a:ext cx="918876" cy="30956"/>
                    </a:xfrm>
                    <a:custGeom>
                      <a:avLst/>
                      <a:gdLst>
                        <a:gd name="connsiteX0" fmla="*/ 0 w 918876"/>
                        <a:gd name="connsiteY0" fmla="*/ 0 h 30956"/>
                        <a:gd name="connsiteX1" fmla="*/ 918877 w 918876"/>
                        <a:gd name="connsiteY1" fmla="*/ 0 h 30956"/>
                        <a:gd name="connsiteX2" fmla="*/ 918877 w 918876"/>
                        <a:gd name="connsiteY2" fmla="*/ 30956 h 30956"/>
                        <a:gd name="connsiteX3" fmla="*/ 0 w 918876"/>
                        <a:gd name="connsiteY3" fmla="*/ 30956 h 30956"/>
                      </a:gdLst>
                      <a:ahLst/>
                      <a:cxnLst>
                        <a:cxn ang="0">
                          <a:pos x="connsiteX0" y="connsiteY0"/>
                        </a:cxn>
                        <a:cxn ang="0">
                          <a:pos x="connsiteX1" y="connsiteY1"/>
                        </a:cxn>
                        <a:cxn ang="0">
                          <a:pos x="connsiteX2" y="connsiteY2"/>
                        </a:cxn>
                        <a:cxn ang="0">
                          <a:pos x="connsiteX3" y="connsiteY3"/>
                        </a:cxn>
                      </a:cxnLst>
                      <a:rect l="l" t="t" r="r" b="b"/>
                      <a:pathLst>
                        <a:path w="918876" h="30956">
                          <a:moveTo>
                            <a:pt x="0" y="0"/>
                          </a:moveTo>
                          <a:lnTo>
                            <a:pt x="918877" y="0"/>
                          </a:lnTo>
                          <a:lnTo>
                            <a:pt x="918877" y="30956"/>
                          </a:lnTo>
                          <a:lnTo>
                            <a:pt x="0" y="30956"/>
                          </a:ln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sp>
                  <p:nvSpPr>
                    <p:cNvPr id="52" name="Freeform: Shape 410">
                      <a:extLst>
                        <a:ext uri="{FF2B5EF4-FFF2-40B4-BE49-F238E27FC236}">
                          <a16:creationId xmlns:a16="http://schemas.microsoft.com/office/drawing/2014/main" id="{7E288868-B4E5-6139-9172-E98753E9F139}"/>
                        </a:ext>
                      </a:extLst>
                    </p:cNvPr>
                    <p:cNvSpPr/>
                    <p:nvPr/>
                  </p:nvSpPr>
                  <p:spPr>
                    <a:xfrm>
                      <a:off x="10472980" y="4379552"/>
                      <a:ext cx="367284" cy="366521"/>
                    </a:xfrm>
                    <a:custGeom>
                      <a:avLst/>
                      <a:gdLst>
                        <a:gd name="connsiteX0" fmla="*/ 346520 w 367284"/>
                        <a:gd name="connsiteY0" fmla="*/ 277749 h 366521"/>
                        <a:gd name="connsiteX1" fmla="*/ 328232 w 367284"/>
                        <a:gd name="connsiteY1" fmla="*/ 276035 h 366521"/>
                        <a:gd name="connsiteX2" fmla="*/ 309753 w 367284"/>
                        <a:gd name="connsiteY2" fmla="*/ 273368 h 366521"/>
                        <a:gd name="connsiteX3" fmla="*/ 295085 w 367284"/>
                        <a:gd name="connsiteY3" fmla="*/ 288322 h 366521"/>
                        <a:gd name="connsiteX4" fmla="*/ 279654 w 367284"/>
                        <a:gd name="connsiteY4" fmla="*/ 301847 h 366521"/>
                        <a:gd name="connsiteX5" fmla="*/ 282702 w 367284"/>
                        <a:gd name="connsiteY5" fmla="*/ 320802 h 366521"/>
                        <a:gd name="connsiteX6" fmla="*/ 286512 w 367284"/>
                        <a:gd name="connsiteY6" fmla="*/ 339185 h 366521"/>
                        <a:gd name="connsiteX7" fmla="*/ 232886 w 367284"/>
                        <a:gd name="connsiteY7" fmla="*/ 364427 h 366521"/>
                        <a:gd name="connsiteX8" fmla="*/ 208026 w 367284"/>
                        <a:gd name="connsiteY8" fmla="*/ 333851 h 366521"/>
                        <a:gd name="connsiteX9" fmla="*/ 169355 w 367284"/>
                        <a:gd name="connsiteY9" fmla="*/ 334328 h 366521"/>
                        <a:gd name="connsiteX10" fmla="*/ 156115 w 367284"/>
                        <a:gd name="connsiteY10" fmla="*/ 350044 h 366521"/>
                        <a:gd name="connsiteX11" fmla="*/ 143447 w 367284"/>
                        <a:gd name="connsiteY11" fmla="*/ 366522 h 366521"/>
                        <a:gd name="connsiteX12" fmla="*/ 89916 w 367284"/>
                        <a:gd name="connsiteY12" fmla="*/ 346139 h 366521"/>
                        <a:gd name="connsiteX13" fmla="*/ 91250 w 367284"/>
                        <a:gd name="connsiteY13" fmla="*/ 326708 h 366521"/>
                        <a:gd name="connsiteX14" fmla="*/ 93155 w 367284"/>
                        <a:gd name="connsiteY14" fmla="*/ 307181 h 366521"/>
                        <a:gd name="connsiteX15" fmla="*/ 65532 w 367284"/>
                        <a:gd name="connsiteY15" fmla="*/ 279464 h 366521"/>
                        <a:gd name="connsiteX16" fmla="*/ 45910 w 367284"/>
                        <a:gd name="connsiteY16" fmla="*/ 281178 h 366521"/>
                        <a:gd name="connsiteX17" fmla="*/ 27242 w 367284"/>
                        <a:gd name="connsiteY17" fmla="*/ 284036 h 366521"/>
                        <a:gd name="connsiteX18" fmla="*/ 2572 w 367284"/>
                        <a:gd name="connsiteY18" fmla="*/ 232505 h 366521"/>
                        <a:gd name="connsiteX19" fmla="*/ 31432 w 367284"/>
                        <a:gd name="connsiteY19" fmla="*/ 207169 h 366521"/>
                        <a:gd name="connsiteX20" fmla="*/ 30575 w 367284"/>
                        <a:gd name="connsiteY20" fmla="*/ 186880 h 366521"/>
                        <a:gd name="connsiteX21" fmla="*/ 32004 w 367284"/>
                        <a:gd name="connsiteY21" fmla="*/ 165545 h 366521"/>
                        <a:gd name="connsiteX22" fmla="*/ 15526 w 367284"/>
                        <a:gd name="connsiteY22" fmla="*/ 154781 h 366521"/>
                        <a:gd name="connsiteX23" fmla="*/ 0 w 367284"/>
                        <a:gd name="connsiteY23" fmla="*/ 143637 h 366521"/>
                        <a:gd name="connsiteX24" fmla="*/ 20955 w 367284"/>
                        <a:gd name="connsiteY24" fmla="*/ 88678 h 366521"/>
                        <a:gd name="connsiteX25" fmla="*/ 39243 w 367284"/>
                        <a:gd name="connsiteY25" fmla="*/ 90392 h 366521"/>
                        <a:gd name="connsiteX26" fmla="*/ 57722 w 367284"/>
                        <a:gd name="connsiteY26" fmla="*/ 93059 h 366521"/>
                        <a:gd name="connsiteX27" fmla="*/ 72485 w 367284"/>
                        <a:gd name="connsiteY27" fmla="*/ 78486 h 366521"/>
                        <a:gd name="connsiteX28" fmla="*/ 87821 w 367284"/>
                        <a:gd name="connsiteY28" fmla="*/ 64675 h 366521"/>
                        <a:gd name="connsiteX29" fmla="*/ 80867 w 367284"/>
                        <a:gd name="connsiteY29" fmla="*/ 27337 h 366521"/>
                        <a:gd name="connsiteX30" fmla="*/ 134779 w 367284"/>
                        <a:gd name="connsiteY30" fmla="*/ 2191 h 366521"/>
                        <a:gd name="connsiteX31" fmla="*/ 159639 w 367284"/>
                        <a:gd name="connsiteY31" fmla="*/ 32766 h 366521"/>
                        <a:gd name="connsiteX32" fmla="*/ 199739 w 367284"/>
                        <a:gd name="connsiteY32" fmla="*/ 32861 h 366521"/>
                        <a:gd name="connsiteX33" fmla="*/ 211931 w 367284"/>
                        <a:gd name="connsiteY33" fmla="*/ 16193 h 366521"/>
                        <a:gd name="connsiteX34" fmla="*/ 223933 w 367284"/>
                        <a:gd name="connsiteY34" fmla="*/ 0 h 366521"/>
                        <a:gd name="connsiteX35" fmla="*/ 277463 w 367284"/>
                        <a:gd name="connsiteY35" fmla="*/ 20384 h 366521"/>
                        <a:gd name="connsiteX36" fmla="*/ 274320 w 367284"/>
                        <a:gd name="connsiteY36" fmla="*/ 59341 h 366521"/>
                        <a:gd name="connsiteX37" fmla="*/ 288989 w 367284"/>
                        <a:gd name="connsiteY37" fmla="*/ 72676 h 366521"/>
                        <a:gd name="connsiteX38" fmla="*/ 302133 w 367284"/>
                        <a:gd name="connsiteY38" fmla="*/ 87154 h 366521"/>
                        <a:gd name="connsiteX39" fmla="*/ 321469 w 367284"/>
                        <a:gd name="connsiteY39" fmla="*/ 85344 h 366521"/>
                        <a:gd name="connsiteX40" fmla="*/ 340328 w 367284"/>
                        <a:gd name="connsiteY40" fmla="*/ 82582 h 366521"/>
                        <a:gd name="connsiteX41" fmla="*/ 353949 w 367284"/>
                        <a:gd name="connsiteY41" fmla="*/ 108299 h 366521"/>
                        <a:gd name="connsiteX42" fmla="*/ 366427 w 367284"/>
                        <a:gd name="connsiteY42" fmla="*/ 134684 h 366521"/>
                        <a:gd name="connsiteX43" fmla="*/ 335851 w 367284"/>
                        <a:gd name="connsiteY43" fmla="*/ 159353 h 366521"/>
                        <a:gd name="connsiteX44" fmla="*/ 335280 w 367284"/>
                        <a:gd name="connsiteY44" fmla="*/ 200978 h 366521"/>
                        <a:gd name="connsiteX45" fmla="*/ 351758 w 367284"/>
                        <a:gd name="connsiteY45" fmla="*/ 211741 h 366521"/>
                        <a:gd name="connsiteX46" fmla="*/ 367284 w 367284"/>
                        <a:gd name="connsiteY46" fmla="*/ 222885 h 366521"/>
                        <a:gd name="connsiteX47" fmla="*/ 346520 w 367284"/>
                        <a:gd name="connsiteY47" fmla="*/ 277749 h 366521"/>
                        <a:gd name="connsiteX48" fmla="*/ 260509 w 367284"/>
                        <a:gd name="connsiteY48" fmla="*/ 271844 h 366521"/>
                        <a:gd name="connsiteX49" fmla="*/ 297370 w 367284"/>
                        <a:gd name="connsiteY49" fmla="*/ 215455 h 366521"/>
                        <a:gd name="connsiteX50" fmla="*/ 297180 w 367284"/>
                        <a:gd name="connsiteY50" fmla="*/ 156020 h 366521"/>
                        <a:gd name="connsiteX51" fmla="*/ 267653 w 367284"/>
                        <a:gd name="connsiteY51" fmla="*/ 104870 h 366521"/>
                        <a:gd name="connsiteX52" fmla="*/ 217170 w 367284"/>
                        <a:gd name="connsiteY52" fmla="*/ 73628 h 366521"/>
                        <a:gd name="connsiteX53" fmla="*/ 138779 w 367284"/>
                        <a:gd name="connsiteY53" fmla="*/ 76676 h 366521"/>
                        <a:gd name="connsiteX54" fmla="*/ 86487 w 367284"/>
                        <a:gd name="connsiteY54" fmla="*/ 123254 h 366521"/>
                        <a:gd name="connsiteX55" fmla="*/ 68866 w 367284"/>
                        <a:gd name="connsiteY55" fmla="*/ 191357 h 366521"/>
                        <a:gd name="connsiteX56" fmla="*/ 94679 w 367284"/>
                        <a:gd name="connsiteY56" fmla="*/ 258032 h 366521"/>
                        <a:gd name="connsiteX57" fmla="*/ 178022 w 367284"/>
                        <a:gd name="connsiteY57" fmla="*/ 298133 h 366521"/>
                        <a:gd name="connsiteX58" fmla="*/ 260509 w 367284"/>
                        <a:gd name="connsiteY58" fmla="*/ 271844 h 36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7284" h="366521">
                          <a:moveTo>
                            <a:pt x="346520" y="277749"/>
                          </a:moveTo>
                          <a:cubicBezTo>
                            <a:pt x="343472" y="277368"/>
                            <a:pt x="337376" y="276797"/>
                            <a:pt x="328232" y="276035"/>
                          </a:cubicBezTo>
                          <a:cubicBezTo>
                            <a:pt x="320802" y="275463"/>
                            <a:pt x="314706" y="274511"/>
                            <a:pt x="309753" y="273368"/>
                          </a:cubicBezTo>
                          <a:cubicBezTo>
                            <a:pt x="306895" y="275558"/>
                            <a:pt x="301943" y="280607"/>
                            <a:pt x="295085" y="288322"/>
                          </a:cubicBezTo>
                          <a:cubicBezTo>
                            <a:pt x="289084" y="295275"/>
                            <a:pt x="283940" y="299752"/>
                            <a:pt x="279654" y="301847"/>
                          </a:cubicBezTo>
                          <a:cubicBezTo>
                            <a:pt x="280130" y="304038"/>
                            <a:pt x="281178" y="310325"/>
                            <a:pt x="282702" y="320802"/>
                          </a:cubicBezTo>
                          <a:cubicBezTo>
                            <a:pt x="283845" y="328422"/>
                            <a:pt x="285179" y="334613"/>
                            <a:pt x="286512" y="339185"/>
                          </a:cubicBezTo>
                          <a:cubicBezTo>
                            <a:pt x="281464" y="342614"/>
                            <a:pt x="263557" y="351092"/>
                            <a:pt x="232886" y="364427"/>
                          </a:cubicBezTo>
                          <a:cubicBezTo>
                            <a:pt x="224028" y="355092"/>
                            <a:pt x="215741" y="344900"/>
                            <a:pt x="208026" y="333851"/>
                          </a:cubicBezTo>
                          <a:cubicBezTo>
                            <a:pt x="193548" y="336233"/>
                            <a:pt x="180689" y="336423"/>
                            <a:pt x="169355" y="334328"/>
                          </a:cubicBezTo>
                          <a:cubicBezTo>
                            <a:pt x="165640" y="337185"/>
                            <a:pt x="161258" y="342424"/>
                            <a:pt x="156115" y="350044"/>
                          </a:cubicBezTo>
                          <a:cubicBezTo>
                            <a:pt x="150495" y="358426"/>
                            <a:pt x="146209" y="363950"/>
                            <a:pt x="143447" y="366522"/>
                          </a:cubicBezTo>
                          <a:lnTo>
                            <a:pt x="89916" y="346139"/>
                          </a:lnTo>
                          <a:cubicBezTo>
                            <a:pt x="89535" y="341757"/>
                            <a:pt x="90011" y="335280"/>
                            <a:pt x="91250" y="326708"/>
                          </a:cubicBezTo>
                          <a:cubicBezTo>
                            <a:pt x="92488" y="317564"/>
                            <a:pt x="93155" y="311087"/>
                            <a:pt x="93155" y="307181"/>
                          </a:cubicBezTo>
                          <a:cubicBezTo>
                            <a:pt x="75438" y="289751"/>
                            <a:pt x="66294" y="280511"/>
                            <a:pt x="65532" y="279464"/>
                          </a:cubicBezTo>
                          <a:cubicBezTo>
                            <a:pt x="60293" y="279083"/>
                            <a:pt x="53721" y="279654"/>
                            <a:pt x="45910" y="281178"/>
                          </a:cubicBezTo>
                          <a:cubicBezTo>
                            <a:pt x="36862" y="282893"/>
                            <a:pt x="30671" y="283845"/>
                            <a:pt x="27242" y="284036"/>
                          </a:cubicBezTo>
                          <a:cubicBezTo>
                            <a:pt x="23717" y="279178"/>
                            <a:pt x="15526" y="262033"/>
                            <a:pt x="2572" y="232505"/>
                          </a:cubicBezTo>
                          <a:cubicBezTo>
                            <a:pt x="4858" y="229362"/>
                            <a:pt x="14573" y="220885"/>
                            <a:pt x="31432" y="207169"/>
                          </a:cubicBezTo>
                          <a:cubicBezTo>
                            <a:pt x="31528" y="204978"/>
                            <a:pt x="31242" y="198215"/>
                            <a:pt x="30575" y="186880"/>
                          </a:cubicBezTo>
                          <a:cubicBezTo>
                            <a:pt x="30194" y="178594"/>
                            <a:pt x="30671" y="171450"/>
                            <a:pt x="32004" y="165545"/>
                          </a:cubicBezTo>
                          <a:cubicBezTo>
                            <a:pt x="27337" y="163068"/>
                            <a:pt x="21907" y="159449"/>
                            <a:pt x="15526" y="154781"/>
                          </a:cubicBezTo>
                          <a:cubicBezTo>
                            <a:pt x="8192" y="149257"/>
                            <a:pt x="3048" y="145447"/>
                            <a:pt x="0" y="143637"/>
                          </a:cubicBezTo>
                          <a:lnTo>
                            <a:pt x="20955" y="88678"/>
                          </a:lnTo>
                          <a:cubicBezTo>
                            <a:pt x="24003" y="89059"/>
                            <a:pt x="30099" y="89630"/>
                            <a:pt x="39243" y="90392"/>
                          </a:cubicBezTo>
                          <a:cubicBezTo>
                            <a:pt x="46673" y="90964"/>
                            <a:pt x="52769" y="91916"/>
                            <a:pt x="57722" y="93059"/>
                          </a:cubicBezTo>
                          <a:cubicBezTo>
                            <a:pt x="60484" y="90773"/>
                            <a:pt x="65342" y="85916"/>
                            <a:pt x="72485" y="78486"/>
                          </a:cubicBezTo>
                          <a:cubicBezTo>
                            <a:pt x="78677" y="72009"/>
                            <a:pt x="83820" y="67342"/>
                            <a:pt x="87821" y="64675"/>
                          </a:cubicBezTo>
                          <a:cubicBezTo>
                            <a:pt x="85439" y="45625"/>
                            <a:pt x="83153" y="33242"/>
                            <a:pt x="80867" y="27337"/>
                          </a:cubicBezTo>
                          <a:cubicBezTo>
                            <a:pt x="85916" y="23908"/>
                            <a:pt x="103823" y="15526"/>
                            <a:pt x="134779" y="2191"/>
                          </a:cubicBezTo>
                          <a:cubicBezTo>
                            <a:pt x="146114" y="14288"/>
                            <a:pt x="154400" y="24479"/>
                            <a:pt x="159639" y="32766"/>
                          </a:cubicBezTo>
                          <a:cubicBezTo>
                            <a:pt x="182880" y="31623"/>
                            <a:pt x="196310" y="31718"/>
                            <a:pt x="199739" y="32861"/>
                          </a:cubicBezTo>
                          <a:cubicBezTo>
                            <a:pt x="201168" y="31052"/>
                            <a:pt x="205264" y="25432"/>
                            <a:pt x="211931" y="16193"/>
                          </a:cubicBezTo>
                          <a:cubicBezTo>
                            <a:pt x="216694" y="9525"/>
                            <a:pt x="220694" y="4096"/>
                            <a:pt x="223933" y="0"/>
                          </a:cubicBezTo>
                          <a:lnTo>
                            <a:pt x="277463" y="20384"/>
                          </a:lnTo>
                          <a:cubicBezTo>
                            <a:pt x="277559" y="26003"/>
                            <a:pt x="276511" y="38957"/>
                            <a:pt x="274320" y="59341"/>
                          </a:cubicBezTo>
                          <a:cubicBezTo>
                            <a:pt x="276035" y="61151"/>
                            <a:pt x="280988" y="65532"/>
                            <a:pt x="288989" y="72676"/>
                          </a:cubicBezTo>
                          <a:cubicBezTo>
                            <a:pt x="295275" y="78200"/>
                            <a:pt x="299657" y="83058"/>
                            <a:pt x="302133" y="87154"/>
                          </a:cubicBezTo>
                          <a:cubicBezTo>
                            <a:pt x="307276" y="87630"/>
                            <a:pt x="313754" y="87059"/>
                            <a:pt x="321469" y="85344"/>
                          </a:cubicBezTo>
                          <a:cubicBezTo>
                            <a:pt x="330518" y="83630"/>
                            <a:pt x="336804" y="82677"/>
                            <a:pt x="340328" y="82582"/>
                          </a:cubicBezTo>
                          <a:cubicBezTo>
                            <a:pt x="344805" y="88392"/>
                            <a:pt x="349377" y="96965"/>
                            <a:pt x="353949" y="108299"/>
                          </a:cubicBezTo>
                          <a:cubicBezTo>
                            <a:pt x="359474" y="121158"/>
                            <a:pt x="363665" y="129921"/>
                            <a:pt x="366427" y="134684"/>
                          </a:cubicBezTo>
                          <a:cubicBezTo>
                            <a:pt x="352901" y="146304"/>
                            <a:pt x="342710" y="154591"/>
                            <a:pt x="335851" y="159353"/>
                          </a:cubicBezTo>
                          <a:cubicBezTo>
                            <a:pt x="334899" y="189548"/>
                            <a:pt x="334709" y="203359"/>
                            <a:pt x="335280" y="200978"/>
                          </a:cubicBezTo>
                          <a:cubicBezTo>
                            <a:pt x="340138" y="203359"/>
                            <a:pt x="345662" y="206978"/>
                            <a:pt x="351758" y="211741"/>
                          </a:cubicBezTo>
                          <a:cubicBezTo>
                            <a:pt x="359093" y="217361"/>
                            <a:pt x="364236" y="221075"/>
                            <a:pt x="367284" y="222885"/>
                          </a:cubicBezTo>
                          <a:lnTo>
                            <a:pt x="346520" y="277749"/>
                          </a:lnTo>
                          <a:close/>
                          <a:moveTo>
                            <a:pt x="260509" y="271844"/>
                          </a:moveTo>
                          <a:cubicBezTo>
                            <a:pt x="278987" y="255556"/>
                            <a:pt x="291274" y="236792"/>
                            <a:pt x="297370" y="215455"/>
                          </a:cubicBezTo>
                          <a:cubicBezTo>
                            <a:pt x="302800" y="195929"/>
                            <a:pt x="302705" y="176117"/>
                            <a:pt x="297180" y="156020"/>
                          </a:cubicBezTo>
                          <a:cubicBezTo>
                            <a:pt x="291751" y="136589"/>
                            <a:pt x="281940" y="119539"/>
                            <a:pt x="267653" y="104870"/>
                          </a:cubicBezTo>
                          <a:cubicBezTo>
                            <a:pt x="253174" y="89726"/>
                            <a:pt x="236315" y="79343"/>
                            <a:pt x="217170" y="73628"/>
                          </a:cubicBezTo>
                          <a:cubicBezTo>
                            <a:pt x="189167" y="65342"/>
                            <a:pt x="162973" y="66389"/>
                            <a:pt x="138779" y="76676"/>
                          </a:cubicBezTo>
                          <a:cubicBezTo>
                            <a:pt x="116872" y="86011"/>
                            <a:pt x="99346" y="101537"/>
                            <a:pt x="86487" y="123254"/>
                          </a:cubicBezTo>
                          <a:cubicBezTo>
                            <a:pt x="73914" y="144494"/>
                            <a:pt x="68008" y="167259"/>
                            <a:pt x="68866" y="191357"/>
                          </a:cubicBezTo>
                          <a:cubicBezTo>
                            <a:pt x="69914" y="216884"/>
                            <a:pt x="78486" y="239078"/>
                            <a:pt x="94679" y="258032"/>
                          </a:cubicBezTo>
                          <a:cubicBezTo>
                            <a:pt x="116015" y="282797"/>
                            <a:pt x="143828" y="296228"/>
                            <a:pt x="178022" y="298133"/>
                          </a:cubicBezTo>
                          <a:cubicBezTo>
                            <a:pt x="210693" y="300228"/>
                            <a:pt x="238125" y="291370"/>
                            <a:pt x="260509" y="271844"/>
                          </a:cubicBezTo>
                          <a:close/>
                        </a:path>
                      </a:pathLst>
                    </a:custGeom>
                    <a:solidFill>
                      <a:schemeClr val="bg1"/>
                    </a:solidFill>
                    <a:ln w="9525" cap="flat">
                      <a:noFill/>
                      <a:prstDash val="solid"/>
                      <a:miter/>
                    </a:ln>
                  </p:spPr>
                  <p:txBody>
                    <a:bodyPr rtlCol="0" anchor="ctr"/>
                    <a:lstStyle/>
                    <a:p>
                      <a:endParaRPr lang="en-US" sz="1100">
                        <a:solidFill>
                          <a:srgbClr val="717074"/>
                        </a:solidFill>
                        <a:latin typeface="+mj-lt"/>
                      </a:endParaRPr>
                    </a:p>
                  </p:txBody>
                </p:sp>
              </p:grpSp>
            </p:grpSp>
          </p:grpSp>
          <p:grpSp>
            <p:nvGrpSpPr>
              <p:cNvPr id="69" name="Group 68">
                <a:extLst>
                  <a:ext uri="{FF2B5EF4-FFF2-40B4-BE49-F238E27FC236}">
                    <a16:creationId xmlns:a16="http://schemas.microsoft.com/office/drawing/2014/main" id="{F0BC47FD-4B7C-B675-FF03-5623FEE3BA20}"/>
                  </a:ext>
                </a:extLst>
              </p:cNvPr>
              <p:cNvGrpSpPr/>
              <p:nvPr/>
            </p:nvGrpSpPr>
            <p:grpSpPr>
              <a:xfrm>
                <a:off x="7994182" y="763337"/>
                <a:ext cx="1242981" cy="484380"/>
                <a:chOff x="7903756" y="831954"/>
                <a:chExt cx="1242981" cy="484380"/>
              </a:xfrm>
            </p:grpSpPr>
            <p:sp>
              <p:nvSpPr>
                <p:cNvPr id="9" name="TextBox 8">
                  <a:extLst>
                    <a:ext uri="{FF2B5EF4-FFF2-40B4-BE49-F238E27FC236}">
                      <a16:creationId xmlns:a16="http://schemas.microsoft.com/office/drawing/2014/main" id="{FEE0D764-B574-E76B-1223-13984592F75F}"/>
                    </a:ext>
                  </a:extLst>
                </p:cNvPr>
                <p:cNvSpPr txBox="1"/>
                <p:nvPr/>
              </p:nvSpPr>
              <p:spPr>
                <a:xfrm>
                  <a:off x="8391813" y="981859"/>
                  <a:ext cx="754924"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Refactor</a:t>
                  </a:r>
                </a:p>
              </p:txBody>
            </p:sp>
            <p:grpSp>
              <p:nvGrpSpPr>
                <p:cNvPr id="53" name="Group 52">
                  <a:extLst>
                    <a:ext uri="{FF2B5EF4-FFF2-40B4-BE49-F238E27FC236}">
                      <a16:creationId xmlns:a16="http://schemas.microsoft.com/office/drawing/2014/main" id="{C2510BA8-4C97-0647-F9F5-0E4B199602AF}"/>
                    </a:ext>
                  </a:extLst>
                </p:cNvPr>
                <p:cNvGrpSpPr>
                  <a:grpSpLocks noChangeAspect="1"/>
                </p:cNvGrpSpPr>
                <p:nvPr/>
              </p:nvGrpSpPr>
              <p:grpSpPr>
                <a:xfrm>
                  <a:off x="7903756" y="831954"/>
                  <a:ext cx="484380" cy="484380"/>
                  <a:chOff x="594207" y="1167668"/>
                  <a:chExt cx="1828959" cy="1828959"/>
                </a:xfrm>
              </p:grpSpPr>
              <p:sp>
                <p:nvSpPr>
                  <p:cNvPr id="54" name="Oval 53">
                    <a:extLst>
                      <a:ext uri="{FF2B5EF4-FFF2-40B4-BE49-F238E27FC236}">
                        <a16:creationId xmlns:a16="http://schemas.microsoft.com/office/drawing/2014/main" id="{BDDB0C20-96FA-5DF0-1CD5-F4C2C3C51FE4}"/>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grpSp>
                <p:nvGrpSpPr>
                  <p:cNvPr id="55" name="Graphic 1">
                    <a:extLst>
                      <a:ext uri="{FF2B5EF4-FFF2-40B4-BE49-F238E27FC236}">
                        <a16:creationId xmlns:a16="http://schemas.microsoft.com/office/drawing/2014/main" id="{2E3EBD95-41B1-5267-C677-4CF72821D2D3}"/>
                      </a:ext>
                    </a:extLst>
                  </p:cNvPr>
                  <p:cNvGrpSpPr/>
                  <p:nvPr/>
                </p:nvGrpSpPr>
                <p:grpSpPr>
                  <a:xfrm>
                    <a:off x="1008670" y="1522211"/>
                    <a:ext cx="1057853" cy="1057853"/>
                    <a:chOff x="1008670" y="1522211"/>
                    <a:chExt cx="1057853" cy="1057853"/>
                  </a:xfrm>
                </p:grpSpPr>
                <p:sp>
                  <p:nvSpPr>
                    <p:cNvPr id="56" name="Freeform: Shape 439">
                      <a:extLst>
                        <a:ext uri="{FF2B5EF4-FFF2-40B4-BE49-F238E27FC236}">
                          <a16:creationId xmlns:a16="http://schemas.microsoft.com/office/drawing/2014/main" id="{6806BD50-70BF-F720-367A-B740A4FF6EFA}"/>
                        </a:ext>
                      </a:extLst>
                    </p:cNvPr>
                    <p:cNvSpPr/>
                    <p:nvPr/>
                  </p:nvSpPr>
                  <p:spPr>
                    <a:xfrm>
                      <a:off x="1008670" y="1522211"/>
                      <a:ext cx="1053587" cy="1053587"/>
                    </a:xfrm>
                    <a:custGeom>
                      <a:avLst/>
                      <a:gdLst>
                        <a:gd name="connsiteX0" fmla="*/ 1025862 w 1053587"/>
                        <a:gd name="connsiteY0" fmla="*/ 27726 h 1053587"/>
                        <a:gd name="connsiteX1" fmla="*/ 1025862 w 1053587"/>
                        <a:gd name="connsiteY1" fmla="*/ 1025862 h 1053587"/>
                        <a:gd name="connsiteX2" fmla="*/ 27726 w 1053587"/>
                        <a:gd name="connsiteY2" fmla="*/ 1025862 h 1053587"/>
                        <a:gd name="connsiteX3" fmla="*/ 27726 w 1053587"/>
                        <a:gd name="connsiteY3" fmla="*/ 27726 h 1053587"/>
                        <a:gd name="connsiteX4" fmla="*/ 1025862 w 1053587"/>
                        <a:gd name="connsiteY4" fmla="*/ 27726 h 1053587"/>
                        <a:gd name="connsiteX5" fmla="*/ 1053588 w 1053587"/>
                        <a:gd name="connsiteY5" fmla="*/ 0 h 1053587"/>
                        <a:gd name="connsiteX6" fmla="*/ 0 w 1053587"/>
                        <a:gd name="connsiteY6" fmla="*/ 0 h 1053587"/>
                        <a:gd name="connsiteX7" fmla="*/ 0 w 1053587"/>
                        <a:gd name="connsiteY7" fmla="*/ 1053588 h 1053587"/>
                        <a:gd name="connsiteX8" fmla="*/ 1053588 w 1053587"/>
                        <a:gd name="connsiteY8" fmla="*/ 1053588 h 1053587"/>
                        <a:gd name="connsiteX9" fmla="*/ 1053588 w 1053587"/>
                        <a:gd name="connsiteY9" fmla="*/ 0 h 1053587"/>
                        <a:gd name="connsiteX10" fmla="*/ 1053588 w 1053587"/>
                        <a:gd name="connsiteY10" fmla="*/ 0 h 105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3587" h="1053587">
                          <a:moveTo>
                            <a:pt x="1025862" y="27726"/>
                          </a:moveTo>
                          <a:lnTo>
                            <a:pt x="1025862" y="1025862"/>
                          </a:lnTo>
                          <a:lnTo>
                            <a:pt x="27726" y="1025862"/>
                          </a:lnTo>
                          <a:lnTo>
                            <a:pt x="27726" y="27726"/>
                          </a:lnTo>
                          <a:lnTo>
                            <a:pt x="1025862" y="27726"/>
                          </a:lnTo>
                          <a:moveTo>
                            <a:pt x="1053588" y="0"/>
                          </a:moveTo>
                          <a:lnTo>
                            <a:pt x="0" y="0"/>
                          </a:lnTo>
                          <a:lnTo>
                            <a:pt x="0" y="1053588"/>
                          </a:lnTo>
                          <a:lnTo>
                            <a:pt x="1053588" y="1053588"/>
                          </a:lnTo>
                          <a:lnTo>
                            <a:pt x="1053588" y="0"/>
                          </a:lnTo>
                          <a:lnTo>
                            <a:pt x="1053588"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grpSp>
                  <p:nvGrpSpPr>
                    <p:cNvPr id="57" name="Graphic 1">
                      <a:extLst>
                        <a:ext uri="{FF2B5EF4-FFF2-40B4-BE49-F238E27FC236}">
                          <a16:creationId xmlns:a16="http://schemas.microsoft.com/office/drawing/2014/main" id="{57681409-9169-A023-3983-90C8F1EE1B10}"/>
                        </a:ext>
                      </a:extLst>
                    </p:cNvPr>
                    <p:cNvGrpSpPr/>
                    <p:nvPr/>
                  </p:nvGrpSpPr>
                  <p:grpSpPr>
                    <a:xfrm>
                      <a:off x="1173746" y="1654527"/>
                      <a:ext cx="720875" cy="814802"/>
                      <a:chOff x="1173746" y="1654527"/>
                      <a:chExt cx="720875" cy="814802"/>
                    </a:xfrm>
                    <a:solidFill>
                      <a:srgbClr val="FFFFFF"/>
                    </a:solidFill>
                  </p:grpSpPr>
                  <p:sp>
                    <p:nvSpPr>
                      <p:cNvPr id="58" name="Freeform: Shape 441">
                        <a:extLst>
                          <a:ext uri="{FF2B5EF4-FFF2-40B4-BE49-F238E27FC236}">
                            <a16:creationId xmlns:a16="http://schemas.microsoft.com/office/drawing/2014/main" id="{64750423-EE11-DF21-D6D9-8511A6C57D54}"/>
                          </a:ext>
                        </a:extLst>
                      </p:cNvPr>
                      <p:cNvSpPr/>
                      <p:nvPr/>
                    </p:nvSpPr>
                    <p:spPr>
                      <a:xfrm>
                        <a:off x="1173746" y="1654527"/>
                        <a:ext cx="720875" cy="149379"/>
                      </a:xfrm>
                      <a:custGeom>
                        <a:avLst/>
                        <a:gdLst>
                          <a:gd name="connsiteX0" fmla="*/ 591545 w 720875"/>
                          <a:gd name="connsiteY0" fmla="*/ 149379 h 149379"/>
                          <a:gd name="connsiteX1" fmla="*/ 720876 w 720875"/>
                          <a:gd name="connsiteY1" fmla="*/ 74732 h 149379"/>
                          <a:gd name="connsiteX2" fmla="*/ 591545 w 720875"/>
                          <a:gd name="connsiteY2" fmla="*/ 0 h 149379"/>
                          <a:gd name="connsiteX3" fmla="*/ 591545 w 720875"/>
                          <a:gd name="connsiteY3" fmla="*/ 47006 h 149379"/>
                          <a:gd name="connsiteX4" fmla="*/ 0 w 720875"/>
                          <a:gd name="connsiteY4" fmla="*/ 47006 h 149379"/>
                          <a:gd name="connsiteX5" fmla="*/ 0 w 720875"/>
                          <a:gd name="connsiteY5" fmla="*/ 102458 h 149379"/>
                          <a:gd name="connsiteX6" fmla="*/ 591545 w 720875"/>
                          <a:gd name="connsiteY6" fmla="*/ 102458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149379"/>
                            </a:moveTo>
                            <a:lnTo>
                              <a:pt x="720876" y="74732"/>
                            </a:lnTo>
                            <a:lnTo>
                              <a:pt x="591545" y="0"/>
                            </a:lnTo>
                            <a:lnTo>
                              <a:pt x="591545" y="47006"/>
                            </a:lnTo>
                            <a:lnTo>
                              <a:pt x="0" y="47006"/>
                            </a:lnTo>
                            <a:lnTo>
                              <a:pt x="0" y="102458"/>
                            </a:lnTo>
                            <a:lnTo>
                              <a:pt x="591545" y="102458"/>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59" name="Freeform: Shape 442">
                        <a:extLst>
                          <a:ext uri="{FF2B5EF4-FFF2-40B4-BE49-F238E27FC236}">
                            <a16:creationId xmlns:a16="http://schemas.microsoft.com/office/drawing/2014/main" id="{6B5FC637-D3D1-0402-C7C7-968740E9E0DA}"/>
                          </a:ext>
                        </a:extLst>
                      </p:cNvPr>
                      <p:cNvSpPr/>
                      <p:nvPr/>
                    </p:nvSpPr>
                    <p:spPr>
                      <a:xfrm>
                        <a:off x="1173746" y="2319951"/>
                        <a:ext cx="720875" cy="149379"/>
                      </a:xfrm>
                      <a:custGeom>
                        <a:avLst/>
                        <a:gdLst>
                          <a:gd name="connsiteX0" fmla="*/ 129246 w 720875"/>
                          <a:gd name="connsiteY0" fmla="*/ 0 h 149379"/>
                          <a:gd name="connsiteX1" fmla="*/ 0 w 720875"/>
                          <a:gd name="connsiteY1" fmla="*/ 74732 h 149379"/>
                          <a:gd name="connsiteX2" fmla="*/ 129246 w 720875"/>
                          <a:gd name="connsiteY2" fmla="*/ 149379 h 149379"/>
                          <a:gd name="connsiteX3" fmla="*/ 129246 w 720875"/>
                          <a:gd name="connsiteY3" fmla="*/ 102458 h 149379"/>
                          <a:gd name="connsiteX4" fmla="*/ 720876 w 720875"/>
                          <a:gd name="connsiteY4" fmla="*/ 102458 h 149379"/>
                          <a:gd name="connsiteX5" fmla="*/ 720876 w 720875"/>
                          <a:gd name="connsiteY5" fmla="*/ 47006 h 149379"/>
                          <a:gd name="connsiteX6" fmla="*/ 129246 w 720875"/>
                          <a:gd name="connsiteY6" fmla="*/ 47006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129246" y="0"/>
                            </a:moveTo>
                            <a:lnTo>
                              <a:pt x="0" y="74732"/>
                            </a:lnTo>
                            <a:lnTo>
                              <a:pt x="129246" y="149379"/>
                            </a:lnTo>
                            <a:lnTo>
                              <a:pt x="129246" y="102458"/>
                            </a:lnTo>
                            <a:lnTo>
                              <a:pt x="720876" y="102458"/>
                            </a:lnTo>
                            <a:lnTo>
                              <a:pt x="720876" y="47006"/>
                            </a:lnTo>
                            <a:lnTo>
                              <a:pt x="129246" y="47006"/>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60" name="Freeform: Shape 443">
                        <a:extLst>
                          <a:ext uri="{FF2B5EF4-FFF2-40B4-BE49-F238E27FC236}">
                            <a16:creationId xmlns:a16="http://schemas.microsoft.com/office/drawing/2014/main" id="{B85FF525-C69D-969A-E8A0-B854D0E0270A}"/>
                          </a:ext>
                        </a:extLst>
                      </p:cNvPr>
                      <p:cNvSpPr/>
                      <p:nvPr/>
                    </p:nvSpPr>
                    <p:spPr>
                      <a:xfrm>
                        <a:off x="1173746" y="2098143"/>
                        <a:ext cx="720875" cy="149379"/>
                      </a:xfrm>
                      <a:custGeom>
                        <a:avLst/>
                        <a:gdLst>
                          <a:gd name="connsiteX0" fmla="*/ 591545 w 720875"/>
                          <a:gd name="connsiteY0" fmla="*/ 47006 h 149379"/>
                          <a:gd name="connsiteX1" fmla="*/ 0 w 720875"/>
                          <a:gd name="connsiteY1" fmla="*/ 47006 h 149379"/>
                          <a:gd name="connsiteX2" fmla="*/ 0 w 720875"/>
                          <a:gd name="connsiteY2" fmla="*/ 102458 h 149379"/>
                          <a:gd name="connsiteX3" fmla="*/ 591545 w 720875"/>
                          <a:gd name="connsiteY3" fmla="*/ 102458 h 149379"/>
                          <a:gd name="connsiteX4" fmla="*/ 591545 w 720875"/>
                          <a:gd name="connsiteY4" fmla="*/ 149379 h 149379"/>
                          <a:gd name="connsiteX5" fmla="*/ 720876 w 720875"/>
                          <a:gd name="connsiteY5" fmla="*/ 74732 h 149379"/>
                          <a:gd name="connsiteX6" fmla="*/ 591545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591545" y="47006"/>
                            </a:moveTo>
                            <a:lnTo>
                              <a:pt x="0" y="47006"/>
                            </a:lnTo>
                            <a:lnTo>
                              <a:pt x="0" y="102458"/>
                            </a:lnTo>
                            <a:lnTo>
                              <a:pt x="591545" y="102458"/>
                            </a:lnTo>
                            <a:lnTo>
                              <a:pt x="591545" y="149379"/>
                            </a:lnTo>
                            <a:lnTo>
                              <a:pt x="720876" y="74732"/>
                            </a:lnTo>
                            <a:lnTo>
                              <a:pt x="591545"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sp>
                    <p:nvSpPr>
                      <p:cNvPr id="61" name="Freeform: Shape 444">
                        <a:extLst>
                          <a:ext uri="{FF2B5EF4-FFF2-40B4-BE49-F238E27FC236}">
                            <a16:creationId xmlns:a16="http://schemas.microsoft.com/office/drawing/2014/main" id="{83F72ECE-376D-E7BC-A388-8AE7B33D50A6}"/>
                          </a:ext>
                        </a:extLst>
                      </p:cNvPr>
                      <p:cNvSpPr/>
                      <p:nvPr/>
                    </p:nvSpPr>
                    <p:spPr>
                      <a:xfrm>
                        <a:off x="1173746" y="1876335"/>
                        <a:ext cx="720875" cy="149379"/>
                      </a:xfrm>
                      <a:custGeom>
                        <a:avLst/>
                        <a:gdLst>
                          <a:gd name="connsiteX0" fmla="*/ 0 w 720875"/>
                          <a:gd name="connsiteY0" fmla="*/ 74732 h 149379"/>
                          <a:gd name="connsiteX1" fmla="*/ 129246 w 720875"/>
                          <a:gd name="connsiteY1" fmla="*/ 149379 h 149379"/>
                          <a:gd name="connsiteX2" fmla="*/ 129246 w 720875"/>
                          <a:gd name="connsiteY2" fmla="*/ 102458 h 149379"/>
                          <a:gd name="connsiteX3" fmla="*/ 720876 w 720875"/>
                          <a:gd name="connsiteY3" fmla="*/ 102458 h 149379"/>
                          <a:gd name="connsiteX4" fmla="*/ 720876 w 720875"/>
                          <a:gd name="connsiteY4" fmla="*/ 47006 h 149379"/>
                          <a:gd name="connsiteX5" fmla="*/ 129246 w 720875"/>
                          <a:gd name="connsiteY5" fmla="*/ 47006 h 149379"/>
                          <a:gd name="connsiteX6" fmla="*/ 129246 w 720875"/>
                          <a:gd name="connsiteY6" fmla="*/ 0 h 14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875" h="149379">
                            <a:moveTo>
                              <a:pt x="0" y="74732"/>
                            </a:moveTo>
                            <a:lnTo>
                              <a:pt x="129246" y="149379"/>
                            </a:lnTo>
                            <a:lnTo>
                              <a:pt x="129246" y="102458"/>
                            </a:lnTo>
                            <a:lnTo>
                              <a:pt x="720876" y="102458"/>
                            </a:lnTo>
                            <a:lnTo>
                              <a:pt x="720876" y="47006"/>
                            </a:lnTo>
                            <a:lnTo>
                              <a:pt x="129246" y="47006"/>
                            </a:lnTo>
                            <a:lnTo>
                              <a:pt x="129246" y="0"/>
                            </a:lnTo>
                            <a:close/>
                          </a:path>
                        </a:pathLst>
                      </a:custGeom>
                      <a:solidFill>
                        <a:schemeClr val="bg1"/>
                      </a:solidFill>
                      <a:ln w="8526" cap="flat">
                        <a:noFill/>
                        <a:prstDash val="solid"/>
                        <a:miter/>
                      </a:ln>
                    </p:spPr>
                    <p:txBody>
                      <a:bodyPr rtlCol="0" anchor="ctr"/>
                      <a:lstStyle/>
                      <a:p>
                        <a:endParaRPr lang="en-US" sz="1100">
                          <a:solidFill>
                            <a:srgbClr val="717074"/>
                          </a:solidFill>
                          <a:latin typeface="+mj-lt"/>
                        </a:endParaRPr>
                      </a:p>
                    </p:txBody>
                  </p:sp>
                </p:grpSp>
              </p:grpSp>
            </p:grpSp>
          </p:grpSp>
          <p:grpSp>
            <p:nvGrpSpPr>
              <p:cNvPr id="70" name="Group 69">
                <a:extLst>
                  <a:ext uri="{FF2B5EF4-FFF2-40B4-BE49-F238E27FC236}">
                    <a16:creationId xmlns:a16="http://schemas.microsoft.com/office/drawing/2014/main" id="{6CB3DBE2-1338-52AA-EDF5-22E91A08A15B}"/>
                  </a:ext>
                </a:extLst>
              </p:cNvPr>
              <p:cNvGrpSpPr/>
              <p:nvPr/>
            </p:nvGrpSpPr>
            <p:grpSpPr>
              <a:xfrm>
                <a:off x="9941382" y="763337"/>
                <a:ext cx="1224682" cy="484380"/>
                <a:chOff x="9434856" y="831954"/>
                <a:chExt cx="1224682" cy="484380"/>
              </a:xfrm>
            </p:grpSpPr>
            <p:sp>
              <p:nvSpPr>
                <p:cNvPr id="8" name="TextBox 7">
                  <a:extLst>
                    <a:ext uri="{FF2B5EF4-FFF2-40B4-BE49-F238E27FC236}">
                      <a16:creationId xmlns:a16="http://schemas.microsoft.com/office/drawing/2014/main" id="{571EC0EA-18AD-EC94-275D-CEE0AA4E1335}"/>
                    </a:ext>
                  </a:extLst>
                </p:cNvPr>
                <p:cNvSpPr txBox="1"/>
                <p:nvPr/>
              </p:nvSpPr>
              <p:spPr>
                <a:xfrm>
                  <a:off x="9904614" y="981859"/>
                  <a:ext cx="754924" cy="169277"/>
                </a:xfrm>
                <a:prstGeom prst="rect">
                  <a:avLst/>
                </a:prstGeom>
                <a:noFill/>
              </p:spPr>
              <p:txBody>
                <a:bodyPr wrap="square" lIns="91392" tIns="0" rIns="0" bIns="0" rtlCol="0">
                  <a:spAutoFit/>
                </a:bodyPr>
                <a:lstStyle/>
                <a:p>
                  <a:pPr defTabSz="913578">
                    <a:defRPr/>
                  </a:pPr>
                  <a:r>
                    <a:rPr lang="en-US" sz="1100">
                      <a:solidFill>
                        <a:schemeClr val="tx2"/>
                      </a:solidFill>
                      <a:latin typeface="+mj-lt"/>
                      <a:ea typeface="Noteworthy Light" panose="02000400000000000000" pitchFamily="2" charset="77"/>
                      <a:cs typeface="OCRB" panose="020F0502020204030204" pitchFamily="34" charset="0"/>
                    </a:rPr>
                    <a:t>Retire</a:t>
                  </a:r>
                </a:p>
              </p:txBody>
            </p:sp>
            <p:grpSp>
              <p:nvGrpSpPr>
                <p:cNvPr id="62" name="Group 61">
                  <a:extLst>
                    <a:ext uri="{FF2B5EF4-FFF2-40B4-BE49-F238E27FC236}">
                      <a16:creationId xmlns:a16="http://schemas.microsoft.com/office/drawing/2014/main" id="{D68EFBCA-2DA7-B039-864A-AC1EABC75F39}"/>
                    </a:ext>
                  </a:extLst>
                </p:cNvPr>
                <p:cNvGrpSpPr>
                  <a:grpSpLocks noChangeAspect="1"/>
                </p:cNvGrpSpPr>
                <p:nvPr/>
              </p:nvGrpSpPr>
              <p:grpSpPr>
                <a:xfrm>
                  <a:off x="9434856" y="831954"/>
                  <a:ext cx="484380" cy="484380"/>
                  <a:chOff x="594207" y="1167668"/>
                  <a:chExt cx="1828959" cy="1828959"/>
                </a:xfrm>
              </p:grpSpPr>
              <p:sp>
                <p:nvSpPr>
                  <p:cNvPr id="63" name="Oval 62">
                    <a:extLst>
                      <a:ext uri="{FF2B5EF4-FFF2-40B4-BE49-F238E27FC236}">
                        <a16:creationId xmlns:a16="http://schemas.microsoft.com/office/drawing/2014/main" id="{C25A59D3-ABD5-9084-84E2-CCDA6D9BCD10}"/>
                      </a:ext>
                    </a:extLst>
                  </p:cNvPr>
                  <p:cNvSpPr/>
                  <p:nvPr/>
                </p:nvSpPr>
                <p:spPr>
                  <a:xfrm>
                    <a:off x="594207" y="1167668"/>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100">
                      <a:solidFill>
                        <a:prstClr val="white"/>
                      </a:solidFill>
                      <a:latin typeface="+mj-lt"/>
                    </a:endParaRPr>
                  </a:p>
                </p:txBody>
              </p:sp>
              <p:sp>
                <p:nvSpPr>
                  <p:cNvPr id="64" name="Graphic 1">
                    <a:extLst>
                      <a:ext uri="{FF2B5EF4-FFF2-40B4-BE49-F238E27FC236}">
                        <a16:creationId xmlns:a16="http://schemas.microsoft.com/office/drawing/2014/main" id="{8F3433F2-4A85-BFAB-2460-48595AB53143}"/>
                      </a:ext>
                    </a:extLst>
                  </p:cNvPr>
                  <p:cNvSpPr/>
                  <p:nvPr/>
                </p:nvSpPr>
                <p:spPr>
                  <a:xfrm>
                    <a:off x="865004" y="1649092"/>
                    <a:ext cx="1282110" cy="732704"/>
                  </a:xfrm>
                  <a:custGeom>
                    <a:avLst/>
                    <a:gdLst>
                      <a:gd name="connsiteX0" fmla="*/ 827741 w 1282110"/>
                      <a:gd name="connsiteY0" fmla="*/ 33739 h 732704"/>
                      <a:gd name="connsiteX1" fmla="*/ 833762 w 1282110"/>
                      <a:gd name="connsiteY1" fmla="*/ 33843 h 732704"/>
                      <a:gd name="connsiteX2" fmla="*/ 1070764 w 1282110"/>
                      <a:gd name="connsiteY2" fmla="*/ 277801 h 732704"/>
                      <a:gd name="connsiteX3" fmla="*/ 1073256 w 1282110"/>
                      <a:gd name="connsiteY3" fmla="*/ 305622 h 732704"/>
                      <a:gd name="connsiteX4" fmla="*/ 1101077 w 1282110"/>
                      <a:gd name="connsiteY4" fmla="*/ 308322 h 732704"/>
                      <a:gd name="connsiteX5" fmla="*/ 1248283 w 1282110"/>
                      <a:gd name="connsiteY5" fmla="*/ 506291 h 732704"/>
                      <a:gd name="connsiteX6" fmla="*/ 1086336 w 1282110"/>
                      <a:gd name="connsiteY6" fmla="*/ 696578 h 732704"/>
                      <a:gd name="connsiteX7" fmla="*/ 1082599 w 1282110"/>
                      <a:gd name="connsiteY7" fmla="*/ 696578 h 732704"/>
                      <a:gd name="connsiteX8" fmla="*/ 1060176 w 1282110"/>
                      <a:gd name="connsiteY8" fmla="*/ 696475 h 732704"/>
                      <a:gd name="connsiteX9" fmla="*/ 641087 w 1282110"/>
                      <a:gd name="connsiteY9" fmla="*/ 697720 h 732704"/>
                      <a:gd name="connsiteX10" fmla="*/ 218364 w 1282110"/>
                      <a:gd name="connsiteY10" fmla="*/ 698966 h 732704"/>
                      <a:gd name="connsiteX11" fmla="*/ 197187 w 1282110"/>
                      <a:gd name="connsiteY11" fmla="*/ 698862 h 732704"/>
                      <a:gd name="connsiteX12" fmla="*/ 33787 w 1282110"/>
                      <a:gd name="connsiteY12" fmla="*/ 531102 h 732704"/>
                      <a:gd name="connsiteX13" fmla="*/ 187844 w 1282110"/>
                      <a:gd name="connsiteY13" fmla="*/ 379744 h 732704"/>
                      <a:gd name="connsiteX14" fmla="*/ 191789 w 1282110"/>
                      <a:gd name="connsiteY14" fmla="*/ 379744 h 732704"/>
                      <a:gd name="connsiteX15" fmla="*/ 229784 w 1282110"/>
                      <a:gd name="connsiteY15" fmla="*/ 385142 h 732704"/>
                      <a:gd name="connsiteX16" fmla="*/ 264249 w 1282110"/>
                      <a:gd name="connsiteY16" fmla="*/ 394693 h 732704"/>
                      <a:gd name="connsiteX17" fmla="*/ 271724 w 1282110"/>
                      <a:gd name="connsiteY17" fmla="*/ 359709 h 732704"/>
                      <a:gd name="connsiteX18" fmla="*/ 469486 w 1282110"/>
                      <a:gd name="connsiteY18" fmla="*/ 197969 h 732704"/>
                      <a:gd name="connsiteX19" fmla="*/ 474365 w 1282110"/>
                      <a:gd name="connsiteY19" fmla="*/ 198073 h 732704"/>
                      <a:gd name="connsiteX20" fmla="*/ 556376 w 1282110"/>
                      <a:gd name="connsiteY20" fmla="*/ 217590 h 732704"/>
                      <a:gd name="connsiteX21" fmla="*/ 589285 w 1282110"/>
                      <a:gd name="connsiteY21" fmla="*/ 233577 h 732704"/>
                      <a:gd name="connsiteX22" fmla="*/ 602469 w 1282110"/>
                      <a:gd name="connsiteY22" fmla="*/ 199423 h 732704"/>
                      <a:gd name="connsiteX23" fmla="*/ 827741 w 1282110"/>
                      <a:gd name="connsiteY23" fmla="*/ 33739 h 732704"/>
                      <a:gd name="connsiteX24" fmla="*/ 827741 w 1282110"/>
                      <a:gd name="connsiteY24" fmla="*/ 0 h 732704"/>
                      <a:gd name="connsiteX25" fmla="*/ 571325 w 1282110"/>
                      <a:gd name="connsiteY25" fmla="*/ 187173 h 732704"/>
                      <a:gd name="connsiteX26" fmla="*/ 475610 w 1282110"/>
                      <a:gd name="connsiteY26" fmla="*/ 164231 h 732704"/>
                      <a:gd name="connsiteX27" fmla="*/ 469797 w 1282110"/>
                      <a:gd name="connsiteY27" fmla="*/ 164127 h 732704"/>
                      <a:gd name="connsiteX28" fmla="*/ 239023 w 1282110"/>
                      <a:gd name="connsiteY28" fmla="*/ 352545 h 732704"/>
                      <a:gd name="connsiteX29" fmla="*/ 192723 w 1282110"/>
                      <a:gd name="connsiteY29" fmla="*/ 345902 h 732704"/>
                      <a:gd name="connsiteX30" fmla="*/ 188155 w 1282110"/>
                      <a:gd name="connsiteY30" fmla="*/ 345798 h 732704"/>
                      <a:gd name="connsiteX31" fmla="*/ 48 w 1282110"/>
                      <a:gd name="connsiteY31" fmla="*/ 530272 h 732704"/>
                      <a:gd name="connsiteX32" fmla="*/ 196253 w 1282110"/>
                      <a:gd name="connsiteY32" fmla="*/ 732601 h 732704"/>
                      <a:gd name="connsiteX33" fmla="*/ 218364 w 1282110"/>
                      <a:gd name="connsiteY33" fmla="*/ 732705 h 732704"/>
                      <a:gd name="connsiteX34" fmla="*/ 1060176 w 1282110"/>
                      <a:gd name="connsiteY34" fmla="*/ 730110 h 732704"/>
                      <a:gd name="connsiteX35" fmla="*/ 1081872 w 1282110"/>
                      <a:gd name="connsiteY35" fmla="*/ 730213 h 732704"/>
                      <a:gd name="connsiteX36" fmla="*/ 1086336 w 1282110"/>
                      <a:gd name="connsiteY36" fmla="*/ 730317 h 732704"/>
                      <a:gd name="connsiteX37" fmla="*/ 1282022 w 1282110"/>
                      <a:gd name="connsiteY37" fmla="*/ 507018 h 732704"/>
                      <a:gd name="connsiteX38" fmla="*/ 1104296 w 1282110"/>
                      <a:gd name="connsiteY38" fmla="*/ 274686 h 732704"/>
                      <a:gd name="connsiteX39" fmla="*/ 834592 w 1282110"/>
                      <a:gd name="connsiteY39" fmla="*/ 104 h 732704"/>
                      <a:gd name="connsiteX40" fmla="*/ 827741 w 1282110"/>
                      <a:gd name="connsiteY40" fmla="*/ 0 h 732704"/>
                      <a:gd name="connsiteX41" fmla="*/ 827741 w 1282110"/>
                      <a:gd name="connsiteY41" fmla="*/ 0 h 73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82110" h="732704">
                        <a:moveTo>
                          <a:pt x="827741" y="33739"/>
                        </a:moveTo>
                        <a:cubicBezTo>
                          <a:pt x="829713" y="33739"/>
                          <a:pt x="831685" y="33739"/>
                          <a:pt x="833762" y="33843"/>
                        </a:cubicBezTo>
                        <a:cubicBezTo>
                          <a:pt x="956467" y="36853"/>
                          <a:pt x="1058411" y="141703"/>
                          <a:pt x="1070764" y="277801"/>
                        </a:cubicBezTo>
                        <a:lnTo>
                          <a:pt x="1073256" y="305622"/>
                        </a:lnTo>
                        <a:lnTo>
                          <a:pt x="1101077" y="308322"/>
                        </a:lnTo>
                        <a:cubicBezTo>
                          <a:pt x="1186203" y="316419"/>
                          <a:pt x="1250878" y="403413"/>
                          <a:pt x="1248283" y="506291"/>
                        </a:cubicBezTo>
                        <a:cubicBezTo>
                          <a:pt x="1245999" y="611245"/>
                          <a:pt x="1173330" y="696578"/>
                          <a:pt x="1086336" y="696578"/>
                        </a:cubicBezTo>
                        <a:cubicBezTo>
                          <a:pt x="1085194" y="696578"/>
                          <a:pt x="1083948" y="696578"/>
                          <a:pt x="1082599" y="696578"/>
                        </a:cubicBezTo>
                        <a:cubicBezTo>
                          <a:pt x="1080107" y="696578"/>
                          <a:pt x="1072322" y="696475"/>
                          <a:pt x="1060176" y="696475"/>
                        </a:cubicBezTo>
                        <a:cubicBezTo>
                          <a:pt x="998511" y="696475"/>
                          <a:pt x="816840" y="697097"/>
                          <a:pt x="641087" y="697720"/>
                        </a:cubicBezTo>
                        <a:cubicBezTo>
                          <a:pt x="463983" y="698343"/>
                          <a:pt x="280963" y="698966"/>
                          <a:pt x="218364" y="698966"/>
                        </a:cubicBezTo>
                        <a:cubicBezTo>
                          <a:pt x="206841" y="698966"/>
                          <a:pt x="199471" y="698966"/>
                          <a:pt x="197187" y="698862"/>
                        </a:cubicBezTo>
                        <a:cubicBezTo>
                          <a:pt x="111231" y="696578"/>
                          <a:pt x="31814" y="614982"/>
                          <a:pt x="33787" y="531102"/>
                        </a:cubicBezTo>
                        <a:cubicBezTo>
                          <a:pt x="35759" y="447637"/>
                          <a:pt x="104898" y="379744"/>
                          <a:pt x="187844" y="379744"/>
                        </a:cubicBezTo>
                        <a:cubicBezTo>
                          <a:pt x="189089" y="379744"/>
                          <a:pt x="190335" y="379744"/>
                          <a:pt x="191789" y="379744"/>
                        </a:cubicBezTo>
                        <a:cubicBezTo>
                          <a:pt x="205077" y="380056"/>
                          <a:pt x="217845" y="381820"/>
                          <a:pt x="229784" y="385142"/>
                        </a:cubicBezTo>
                        <a:lnTo>
                          <a:pt x="264249" y="394693"/>
                        </a:lnTo>
                        <a:lnTo>
                          <a:pt x="271724" y="359709"/>
                        </a:lnTo>
                        <a:cubicBezTo>
                          <a:pt x="291863" y="265966"/>
                          <a:pt x="375017" y="197969"/>
                          <a:pt x="469486" y="197969"/>
                        </a:cubicBezTo>
                        <a:cubicBezTo>
                          <a:pt x="471147" y="197969"/>
                          <a:pt x="472808" y="197969"/>
                          <a:pt x="474365" y="198073"/>
                        </a:cubicBezTo>
                        <a:cubicBezTo>
                          <a:pt x="503640" y="198904"/>
                          <a:pt x="531254" y="205444"/>
                          <a:pt x="556376" y="217590"/>
                        </a:cubicBezTo>
                        <a:lnTo>
                          <a:pt x="589285" y="233577"/>
                        </a:lnTo>
                        <a:lnTo>
                          <a:pt x="602469" y="199423"/>
                        </a:lnTo>
                        <a:cubicBezTo>
                          <a:pt x="641710" y="98725"/>
                          <a:pt x="730054" y="33739"/>
                          <a:pt x="827741" y="33739"/>
                        </a:cubicBezTo>
                        <a:moveTo>
                          <a:pt x="827741" y="0"/>
                        </a:moveTo>
                        <a:cubicBezTo>
                          <a:pt x="713132" y="0"/>
                          <a:pt x="613992" y="77028"/>
                          <a:pt x="571325" y="187173"/>
                        </a:cubicBezTo>
                        <a:cubicBezTo>
                          <a:pt x="542154" y="173055"/>
                          <a:pt x="509972" y="165165"/>
                          <a:pt x="475610" y="164231"/>
                        </a:cubicBezTo>
                        <a:cubicBezTo>
                          <a:pt x="473638" y="164231"/>
                          <a:pt x="471666" y="164127"/>
                          <a:pt x="469797" y="164127"/>
                        </a:cubicBezTo>
                        <a:cubicBezTo>
                          <a:pt x="356953" y="164127"/>
                          <a:pt x="262277" y="244270"/>
                          <a:pt x="239023" y="352545"/>
                        </a:cubicBezTo>
                        <a:cubicBezTo>
                          <a:pt x="224282" y="348497"/>
                          <a:pt x="208606" y="346317"/>
                          <a:pt x="192723" y="345902"/>
                        </a:cubicBezTo>
                        <a:cubicBezTo>
                          <a:pt x="191166" y="345902"/>
                          <a:pt x="189609" y="345798"/>
                          <a:pt x="188155" y="345798"/>
                        </a:cubicBezTo>
                        <a:cubicBezTo>
                          <a:pt x="86212" y="346005"/>
                          <a:pt x="2539" y="427602"/>
                          <a:pt x="48" y="530272"/>
                        </a:cubicBezTo>
                        <a:cubicBezTo>
                          <a:pt x="-2444" y="634499"/>
                          <a:pt x="92544" y="729798"/>
                          <a:pt x="196253" y="732601"/>
                        </a:cubicBezTo>
                        <a:cubicBezTo>
                          <a:pt x="198848" y="732601"/>
                          <a:pt x="206530" y="732705"/>
                          <a:pt x="218364" y="732705"/>
                        </a:cubicBezTo>
                        <a:cubicBezTo>
                          <a:pt x="343250" y="732705"/>
                          <a:pt x="936639" y="730110"/>
                          <a:pt x="1060176" y="730110"/>
                        </a:cubicBezTo>
                        <a:cubicBezTo>
                          <a:pt x="1071906" y="730110"/>
                          <a:pt x="1079381" y="730110"/>
                          <a:pt x="1081872" y="730213"/>
                        </a:cubicBezTo>
                        <a:cubicBezTo>
                          <a:pt x="1083326" y="730213"/>
                          <a:pt x="1084779" y="730317"/>
                          <a:pt x="1086336" y="730317"/>
                        </a:cubicBezTo>
                        <a:cubicBezTo>
                          <a:pt x="1191809" y="730317"/>
                          <a:pt x="1279323" y="630865"/>
                          <a:pt x="1282022" y="507018"/>
                        </a:cubicBezTo>
                        <a:cubicBezTo>
                          <a:pt x="1285136" y="385246"/>
                          <a:pt x="1206239" y="284445"/>
                          <a:pt x="1104296" y="274686"/>
                        </a:cubicBezTo>
                        <a:cubicBezTo>
                          <a:pt x="1090489" y="123121"/>
                          <a:pt x="976399" y="3530"/>
                          <a:pt x="834592" y="104"/>
                        </a:cubicBezTo>
                        <a:cubicBezTo>
                          <a:pt x="832308" y="0"/>
                          <a:pt x="830024" y="0"/>
                          <a:pt x="827741" y="0"/>
                        </a:cubicBezTo>
                        <a:lnTo>
                          <a:pt x="827741" y="0"/>
                        </a:lnTo>
                        <a:close/>
                      </a:path>
                    </a:pathLst>
                  </a:custGeom>
                  <a:solidFill>
                    <a:schemeClr val="bg1"/>
                  </a:solidFill>
                  <a:ln w="10370" cap="flat">
                    <a:noFill/>
                    <a:prstDash val="solid"/>
                    <a:miter/>
                  </a:ln>
                </p:spPr>
                <p:txBody>
                  <a:bodyPr rtlCol="0" anchor="ctr"/>
                  <a:lstStyle/>
                  <a:p>
                    <a:endParaRPr lang="en-US" sz="1100">
                      <a:solidFill>
                        <a:srgbClr val="717074"/>
                      </a:solidFill>
                      <a:latin typeface="+mj-lt"/>
                    </a:endParaRPr>
                  </a:p>
                </p:txBody>
              </p:sp>
              <p:sp>
                <p:nvSpPr>
                  <p:cNvPr id="65" name="Freeform: Shape 451">
                    <a:extLst>
                      <a:ext uri="{FF2B5EF4-FFF2-40B4-BE49-F238E27FC236}">
                        <a16:creationId xmlns:a16="http://schemas.microsoft.com/office/drawing/2014/main" id="{36602C68-C6DB-7203-F391-DE95327408AF}"/>
                      </a:ext>
                    </a:extLst>
                  </p:cNvPr>
                  <p:cNvSpPr/>
                  <p:nvPr/>
                </p:nvSpPr>
                <p:spPr>
                  <a:xfrm>
                    <a:off x="1295723" y="2042732"/>
                    <a:ext cx="535763" cy="162534"/>
                  </a:xfrm>
                  <a:custGeom>
                    <a:avLst/>
                    <a:gdLst/>
                    <a:ahLst/>
                    <a:cxnLst/>
                    <a:rect l="l" t="t" r="r" b="b"/>
                    <a:pathLst>
                      <a:path w="535763" h="162534">
                        <a:moveTo>
                          <a:pt x="326517" y="104927"/>
                        </a:moveTo>
                        <a:cubicBezTo>
                          <a:pt x="319355" y="104927"/>
                          <a:pt x="313335" y="106718"/>
                          <a:pt x="308458" y="110299"/>
                        </a:cubicBezTo>
                        <a:cubicBezTo>
                          <a:pt x="303581" y="113881"/>
                          <a:pt x="301143" y="118415"/>
                          <a:pt x="301143" y="123901"/>
                        </a:cubicBezTo>
                        <a:cubicBezTo>
                          <a:pt x="301143" y="129387"/>
                          <a:pt x="303353" y="133807"/>
                          <a:pt x="307772" y="137160"/>
                        </a:cubicBezTo>
                        <a:cubicBezTo>
                          <a:pt x="312192" y="140513"/>
                          <a:pt x="317754" y="142189"/>
                          <a:pt x="324460" y="142189"/>
                        </a:cubicBezTo>
                        <a:cubicBezTo>
                          <a:pt x="331623" y="142189"/>
                          <a:pt x="338214" y="140436"/>
                          <a:pt x="344234" y="136931"/>
                        </a:cubicBezTo>
                        <a:cubicBezTo>
                          <a:pt x="350254" y="133426"/>
                          <a:pt x="353949" y="128702"/>
                          <a:pt x="355321" y="122758"/>
                        </a:cubicBezTo>
                        <a:lnTo>
                          <a:pt x="355321" y="109271"/>
                        </a:lnTo>
                        <a:cubicBezTo>
                          <a:pt x="346177" y="106375"/>
                          <a:pt x="336576" y="104927"/>
                          <a:pt x="326517" y="104927"/>
                        </a:cubicBezTo>
                        <a:close/>
                        <a:moveTo>
                          <a:pt x="193167" y="104927"/>
                        </a:moveTo>
                        <a:cubicBezTo>
                          <a:pt x="186005" y="104927"/>
                          <a:pt x="179985" y="106718"/>
                          <a:pt x="175108" y="110299"/>
                        </a:cubicBezTo>
                        <a:cubicBezTo>
                          <a:pt x="170231" y="113881"/>
                          <a:pt x="167793" y="118415"/>
                          <a:pt x="167793" y="123901"/>
                        </a:cubicBezTo>
                        <a:cubicBezTo>
                          <a:pt x="167793" y="129387"/>
                          <a:pt x="170003" y="133807"/>
                          <a:pt x="174422" y="137160"/>
                        </a:cubicBezTo>
                        <a:cubicBezTo>
                          <a:pt x="178842" y="140513"/>
                          <a:pt x="184404" y="142189"/>
                          <a:pt x="191110" y="142189"/>
                        </a:cubicBezTo>
                        <a:cubicBezTo>
                          <a:pt x="198273" y="142189"/>
                          <a:pt x="204864" y="140436"/>
                          <a:pt x="210884" y="136931"/>
                        </a:cubicBezTo>
                        <a:cubicBezTo>
                          <a:pt x="216904" y="133426"/>
                          <a:pt x="220599" y="128702"/>
                          <a:pt x="221971" y="122758"/>
                        </a:cubicBezTo>
                        <a:lnTo>
                          <a:pt x="221971" y="109271"/>
                        </a:lnTo>
                        <a:cubicBezTo>
                          <a:pt x="212827" y="106375"/>
                          <a:pt x="203226" y="104927"/>
                          <a:pt x="193167" y="104927"/>
                        </a:cubicBezTo>
                        <a:close/>
                        <a:moveTo>
                          <a:pt x="332004" y="38862"/>
                        </a:moveTo>
                        <a:cubicBezTo>
                          <a:pt x="347549" y="38862"/>
                          <a:pt x="359855" y="43396"/>
                          <a:pt x="368923" y="52463"/>
                        </a:cubicBezTo>
                        <a:cubicBezTo>
                          <a:pt x="377991" y="61531"/>
                          <a:pt x="382524" y="73609"/>
                          <a:pt x="382524" y="88697"/>
                        </a:cubicBezTo>
                        <a:lnTo>
                          <a:pt x="382524" y="159791"/>
                        </a:lnTo>
                        <a:lnTo>
                          <a:pt x="355321" y="159791"/>
                        </a:lnTo>
                        <a:lnTo>
                          <a:pt x="355321" y="145847"/>
                        </a:lnTo>
                        <a:cubicBezTo>
                          <a:pt x="351054" y="151028"/>
                          <a:pt x="345567" y="155105"/>
                          <a:pt x="338862" y="158077"/>
                        </a:cubicBezTo>
                        <a:cubicBezTo>
                          <a:pt x="332156" y="161048"/>
                          <a:pt x="325298" y="162534"/>
                          <a:pt x="318288" y="162534"/>
                        </a:cubicBezTo>
                        <a:cubicBezTo>
                          <a:pt x="309906" y="162534"/>
                          <a:pt x="302400" y="160972"/>
                          <a:pt x="295771" y="157848"/>
                        </a:cubicBezTo>
                        <a:cubicBezTo>
                          <a:pt x="289141" y="154724"/>
                          <a:pt x="283922" y="150304"/>
                          <a:pt x="280112" y="144589"/>
                        </a:cubicBezTo>
                        <a:cubicBezTo>
                          <a:pt x="276302" y="138874"/>
                          <a:pt x="274397" y="132283"/>
                          <a:pt x="274397" y="124815"/>
                        </a:cubicBezTo>
                        <a:cubicBezTo>
                          <a:pt x="274397" y="117195"/>
                          <a:pt x="276530" y="110414"/>
                          <a:pt x="280797" y="104470"/>
                        </a:cubicBezTo>
                        <a:cubicBezTo>
                          <a:pt x="285065" y="98526"/>
                          <a:pt x="290856" y="93878"/>
                          <a:pt x="298171" y="90525"/>
                        </a:cubicBezTo>
                        <a:cubicBezTo>
                          <a:pt x="305486" y="87173"/>
                          <a:pt x="313563" y="85496"/>
                          <a:pt x="322403" y="85496"/>
                        </a:cubicBezTo>
                        <a:cubicBezTo>
                          <a:pt x="332918" y="85496"/>
                          <a:pt x="343891" y="87554"/>
                          <a:pt x="355321" y="91668"/>
                        </a:cubicBezTo>
                        <a:lnTo>
                          <a:pt x="355321" y="88697"/>
                        </a:lnTo>
                        <a:cubicBezTo>
                          <a:pt x="355321" y="80924"/>
                          <a:pt x="352997" y="74485"/>
                          <a:pt x="348349" y="69380"/>
                        </a:cubicBezTo>
                        <a:cubicBezTo>
                          <a:pt x="343701" y="64274"/>
                          <a:pt x="336423" y="61722"/>
                          <a:pt x="326517" y="61722"/>
                        </a:cubicBezTo>
                        <a:cubicBezTo>
                          <a:pt x="317069" y="61722"/>
                          <a:pt x="306401" y="64694"/>
                          <a:pt x="294513" y="70637"/>
                        </a:cubicBezTo>
                        <a:lnTo>
                          <a:pt x="284912" y="51206"/>
                        </a:lnTo>
                        <a:cubicBezTo>
                          <a:pt x="301676" y="42977"/>
                          <a:pt x="317373" y="38862"/>
                          <a:pt x="332004" y="38862"/>
                        </a:cubicBezTo>
                        <a:close/>
                        <a:moveTo>
                          <a:pt x="198654" y="38862"/>
                        </a:moveTo>
                        <a:cubicBezTo>
                          <a:pt x="214199" y="38862"/>
                          <a:pt x="226505" y="43396"/>
                          <a:pt x="235573" y="52463"/>
                        </a:cubicBezTo>
                        <a:cubicBezTo>
                          <a:pt x="244641" y="61531"/>
                          <a:pt x="249174" y="73609"/>
                          <a:pt x="249174" y="88697"/>
                        </a:cubicBezTo>
                        <a:lnTo>
                          <a:pt x="249174" y="159791"/>
                        </a:lnTo>
                        <a:lnTo>
                          <a:pt x="221971" y="159791"/>
                        </a:lnTo>
                        <a:lnTo>
                          <a:pt x="221971" y="145847"/>
                        </a:lnTo>
                        <a:cubicBezTo>
                          <a:pt x="217704" y="151028"/>
                          <a:pt x="212217" y="155105"/>
                          <a:pt x="205512" y="158077"/>
                        </a:cubicBezTo>
                        <a:cubicBezTo>
                          <a:pt x="198806" y="161048"/>
                          <a:pt x="191948" y="162534"/>
                          <a:pt x="184938" y="162534"/>
                        </a:cubicBezTo>
                        <a:cubicBezTo>
                          <a:pt x="176556" y="162534"/>
                          <a:pt x="169050" y="160972"/>
                          <a:pt x="162421" y="157848"/>
                        </a:cubicBezTo>
                        <a:cubicBezTo>
                          <a:pt x="155791" y="154724"/>
                          <a:pt x="150572" y="150304"/>
                          <a:pt x="146762" y="144589"/>
                        </a:cubicBezTo>
                        <a:cubicBezTo>
                          <a:pt x="142952" y="138874"/>
                          <a:pt x="141047" y="132283"/>
                          <a:pt x="141047" y="124815"/>
                        </a:cubicBezTo>
                        <a:cubicBezTo>
                          <a:pt x="141047" y="117195"/>
                          <a:pt x="143180" y="110414"/>
                          <a:pt x="147447" y="104470"/>
                        </a:cubicBezTo>
                        <a:cubicBezTo>
                          <a:pt x="151715" y="98526"/>
                          <a:pt x="157506" y="93878"/>
                          <a:pt x="164821" y="90525"/>
                        </a:cubicBezTo>
                        <a:cubicBezTo>
                          <a:pt x="172136" y="87173"/>
                          <a:pt x="180213" y="85496"/>
                          <a:pt x="189053" y="85496"/>
                        </a:cubicBezTo>
                        <a:cubicBezTo>
                          <a:pt x="199568" y="85496"/>
                          <a:pt x="210541" y="87554"/>
                          <a:pt x="221971" y="91668"/>
                        </a:cubicBezTo>
                        <a:lnTo>
                          <a:pt x="221971" y="88697"/>
                        </a:lnTo>
                        <a:cubicBezTo>
                          <a:pt x="221971" y="80924"/>
                          <a:pt x="219647" y="74485"/>
                          <a:pt x="214999" y="69380"/>
                        </a:cubicBezTo>
                        <a:cubicBezTo>
                          <a:pt x="210351" y="64274"/>
                          <a:pt x="203073" y="61722"/>
                          <a:pt x="193167" y="61722"/>
                        </a:cubicBezTo>
                        <a:cubicBezTo>
                          <a:pt x="183719" y="61722"/>
                          <a:pt x="173051" y="64694"/>
                          <a:pt x="161163" y="70637"/>
                        </a:cubicBezTo>
                        <a:lnTo>
                          <a:pt x="151562" y="51206"/>
                        </a:lnTo>
                        <a:cubicBezTo>
                          <a:pt x="168326" y="42977"/>
                          <a:pt x="184023" y="38862"/>
                          <a:pt x="198654" y="38862"/>
                        </a:cubicBezTo>
                        <a:close/>
                        <a:moveTo>
                          <a:pt x="472212" y="0"/>
                        </a:moveTo>
                        <a:cubicBezTo>
                          <a:pt x="494919" y="0"/>
                          <a:pt x="514731" y="7315"/>
                          <a:pt x="531648" y="21945"/>
                        </a:cubicBezTo>
                        <a:lnTo>
                          <a:pt x="516103" y="42748"/>
                        </a:lnTo>
                        <a:cubicBezTo>
                          <a:pt x="509245" y="36804"/>
                          <a:pt x="502006" y="32270"/>
                          <a:pt x="494386" y="29146"/>
                        </a:cubicBezTo>
                        <a:cubicBezTo>
                          <a:pt x="486766" y="26022"/>
                          <a:pt x="479070" y="24460"/>
                          <a:pt x="471297" y="24460"/>
                        </a:cubicBezTo>
                        <a:cubicBezTo>
                          <a:pt x="463525" y="24460"/>
                          <a:pt x="457162" y="26441"/>
                          <a:pt x="452209" y="30404"/>
                        </a:cubicBezTo>
                        <a:cubicBezTo>
                          <a:pt x="447256" y="34366"/>
                          <a:pt x="444780" y="39167"/>
                          <a:pt x="444780" y="44805"/>
                        </a:cubicBezTo>
                        <a:cubicBezTo>
                          <a:pt x="444780" y="48920"/>
                          <a:pt x="446037" y="52349"/>
                          <a:pt x="448552" y="55092"/>
                        </a:cubicBezTo>
                        <a:cubicBezTo>
                          <a:pt x="451066" y="57836"/>
                          <a:pt x="454876" y="60122"/>
                          <a:pt x="459982" y="61950"/>
                        </a:cubicBezTo>
                        <a:cubicBezTo>
                          <a:pt x="465087" y="63779"/>
                          <a:pt x="472136" y="65760"/>
                          <a:pt x="481127" y="67894"/>
                        </a:cubicBezTo>
                        <a:cubicBezTo>
                          <a:pt x="499263" y="72009"/>
                          <a:pt x="512903" y="77457"/>
                          <a:pt x="522047" y="84239"/>
                        </a:cubicBezTo>
                        <a:cubicBezTo>
                          <a:pt x="531191" y="91021"/>
                          <a:pt x="535763" y="101041"/>
                          <a:pt x="535763" y="114300"/>
                        </a:cubicBezTo>
                        <a:cubicBezTo>
                          <a:pt x="535763" y="123749"/>
                          <a:pt x="533438" y="132092"/>
                          <a:pt x="528790" y="139331"/>
                        </a:cubicBezTo>
                        <a:cubicBezTo>
                          <a:pt x="524142" y="146570"/>
                          <a:pt x="517398" y="152209"/>
                          <a:pt x="508559" y="156248"/>
                        </a:cubicBezTo>
                        <a:cubicBezTo>
                          <a:pt x="499720" y="160286"/>
                          <a:pt x="489128" y="162306"/>
                          <a:pt x="476784" y="162306"/>
                        </a:cubicBezTo>
                        <a:cubicBezTo>
                          <a:pt x="463525" y="162306"/>
                          <a:pt x="451219" y="160134"/>
                          <a:pt x="439865" y="155791"/>
                        </a:cubicBezTo>
                        <a:cubicBezTo>
                          <a:pt x="428511" y="151447"/>
                          <a:pt x="418415" y="145161"/>
                          <a:pt x="409575" y="136931"/>
                        </a:cubicBezTo>
                        <a:lnTo>
                          <a:pt x="426263" y="116586"/>
                        </a:lnTo>
                        <a:cubicBezTo>
                          <a:pt x="441960" y="130759"/>
                          <a:pt x="459182" y="137846"/>
                          <a:pt x="477927" y="137846"/>
                        </a:cubicBezTo>
                        <a:cubicBezTo>
                          <a:pt x="487071" y="137846"/>
                          <a:pt x="494234" y="135864"/>
                          <a:pt x="499415" y="131902"/>
                        </a:cubicBezTo>
                        <a:cubicBezTo>
                          <a:pt x="504597" y="127940"/>
                          <a:pt x="507188" y="122987"/>
                          <a:pt x="507188" y="117043"/>
                        </a:cubicBezTo>
                        <a:cubicBezTo>
                          <a:pt x="507188" y="112776"/>
                          <a:pt x="505930" y="109309"/>
                          <a:pt x="503416" y="106642"/>
                        </a:cubicBezTo>
                        <a:cubicBezTo>
                          <a:pt x="500901" y="103975"/>
                          <a:pt x="497167" y="101689"/>
                          <a:pt x="492214" y="99784"/>
                        </a:cubicBezTo>
                        <a:cubicBezTo>
                          <a:pt x="487261" y="97879"/>
                          <a:pt x="480137" y="95859"/>
                          <a:pt x="470840" y="93726"/>
                        </a:cubicBezTo>
                        <a:cubicBezTo>
                          <a:pt x="458648" y="90830"/>
                          <a:pt x="448666" y="87668"/>
                          <a:pt x="440894" y="84239"/>
                        </a:cubicBezTo>
                        <a:cubicBezTo>
                          <a:pt x="433121" y="80810"/>
                          <a:pt x="427025" y="76162"/>
                          <a:pt x="422606" y="70294"/>
                        </a:cubicBezTo>
                        <a:cubicBezTo>
                          <a:pt x="418186" y="64427"/>
                          <a:pt x="415976" y="56769"/>
                          <a:pt x="415976" y="47320"/>
                        </a:cubicBezTo>
                        <a:cubicBezTo>
                          <a:pt x="415976" y="38328"/>
                          <a:pt x="418377" y="30213"/>
                          <a:pt x="423177" y="22974"/>
                        </a:cubicBezTo>
                        <a:cubicBezTo>
                          <a:pt x="427978" y="15735"/>
                          <a:pt x="434645" y="10096"/>
                          <a:pt x="443180" y="6058"/>
                        </a:cubicBezTo>
                        <a:cubicBezTo>
                          <a:pt x="451714" y="2019"/>
                          <a:pt x="461391" y="0"/>
                          <a:pt x="472212" y="0"/>
                        </a:cubicBezTo>
                        <a:close/>
                        <a:moveTo>
                          <a:pt x="62637" y="0"/>
                        </a:moveTo>
                        <a:cubicBezTo>
                          <a:pt x="85344" y="0"/>
                          <a:pt x="105156" y="7315"/>
                          <a:pt x="122073" y="21945"/>
                        </a:cubicBezTo>
                        <a:lnTo>
                          <a:pt x="106528" y="42748"/>
                        </a:lnTo>
                        <a:cubicBezTo>
                          <a:pt x="99670" y="36804"/>
                          <a:pt x="92431" y="32270"/>
                          <a:pt x="84811" y="29146"/>
                        </a:cubicBezTo>
                        <a:cubicBezTo>
                          <a:pt x="77191" y="26022"/>
                          <a:pt x="69495" y="24460"/>
                          <a:pt x="61722" y="24460"/>
                        </a:cubicBezTo>
                        <a:cubicBezTo>
                          <a:pt x="53950" y="24460"/>
                          <a:pt x="47587" y="26441"/>
                          <a:pt x="42634" y="30404"/>
                        </a:cubicBezTo>
                        <a:cubicBezTo>
                          <a:pt x="37681" y="34366"/>
                          <a:pt x="35205" y="39167"/>
                          <a:pt x="35205" y="44805"/>
                        </a:cubicBezTo>
                        <a:cubicBezTo>
                          <a:pt x="35205" y="48920"/>
                          <a:pt x="36462" y="52349"/>
                          <a:pt x="38977" y="55092"/>
                        </a:cubicBezTo>
                        <a:cubicBezTo>
                          <a:pt x="41491" y="57836"/>
                          <a:pt x="45301" y="60122"/>
                          <a:pt x="50407" y="61950"/>
                        </a:cubicBezTo>
                        <a:cubicBezTo>
                          <a:pt x="55512" y="63779"/>
                          <a:pt x="62561" y="65760"/>
                          <a:pt x="71552" y="67894"/>
                        </a:cubicBezTo>
                        <a:cubicBezTo>
                          <a:pt x="89688" y="72009"/>
                          <a:pt x="103328" y="77457"/>
                          <a:pt x="112472" y="84239"/>
                        </a:cubicBezTo>
                        <a:cubicBezTo>
                          <a:pt x="121616" y="91021"/>
                          <a:pt x="126188" y="101041"/>
                          <a:pt x="126188" y="114300"/>
                        </a:cubicBezTo>
                        <a:cubicBezTo>
                          <a:pt x="126188" y="123749"/>
                          <a:pt x="123864" y="132092"/>
                          <a:pt x="119215" y="139331"/>
                        </a:cubicBezTo>
                        <a:cubicBezTo>
                          <a:pt x="114567" y="146570"/>
                          <a:pt x="107823" y="152209"/>
                          <a:pt x="98984" y="156248"/>
                        </a:cubicBezTo>
                        <a:cubicBezTo>
                          <a:pt x="90145" y="160286"/>
                          <a:pt x="79553" y="162306"/>
                          <a:pt x="67209" y="162306"/>
                        </a:cubicBezTo>
                        <a:cubicBezTo>
                          <a:pt x="53950" y="162306"/>
                          <a:pt x="41644" y="160134"/>
                          <a:pt x="30290" y="155791"/>
                        </a:cubicBezTo>
                        <a:cubicBezTo>
                          <a:pt x="18936" y="151447"/>
                          <a:pt x="8840" y="145161"/>
                          <a:pt x="0" y="136931"/>
                        </a:cubicBezTo>
                        <a:lnTo>
                          <a:pt x="16688" y="116586"/>
                        </a:lnTo>
                        <a:cubicBezTo>
                          <a:pt x="32385" y="130759"/>
                          <a:pt x="49607" y="137846"/>
                          <a:pt x="68352" y="137846"/>
                        </a:cubicBezTo>
                        <a:cubicBezTo>
                          <a:pt x="77496" y="137846"/>
                          <a:pt x="84659" y="135864"/>
                          <a:pt x="89840" y="131902"/>
                        </a:cubicBezTo>
                        <a:cubicBezTo>
                          <a:pt x="95022" y="127940"/>
                          <a:pt x="97613" y="122987"/>
                          <a:pt x="97613" y="117043"/>
                        </a:cubicBezTo>
                        <a:cubicBezTo>
                          <a:pt x="97613" y="112776"/>
                          <a:pt x="96355" y="109309"/>
                          <a:pt x="93841" y="106642"/>
                        </a:cubicBezTo>
                        <a:cubicBezTo>
                          <a:pt x="91326" y="103975"/>
                          <a:pt x="87592" y="101689"/>
                          <a:pt x="82639" y="99784"/>
                        </a:cubicBezTo>
                        <a:cubicBezTo>
                          <a:pt x="77686" y="97879"/>
                          <a:pt x="70562" y="95859"/>
                          <a:pt x="61265" y="93726"/>
                        </a:cubicBezTo>
                        <a:cubicBezTo>
                          <a:pt x="49073" y="90830"/>
                          <a:pt x="39091" y="87668"/>
                          <a:pt x="31319" y="84239"/>
                        </a:cubicBezTo>
                        <a:cubicBezTo>
                          <a:pt x="23546" y="80810"/>
                          <a:pt x="17450" y="76162"/>
                          <a:pt x="13031" y="70294"/>
                        </a:cubicBezTo>
                        <a:cubicBezTo>
                          <a:pt x="8611" y="64427"/>
                          <a:pt x="6401" y="56769"/>
                          <a:pt x="6401" y="47320"/>
                        </a:cubicBezTo>
                        <a:cubicBezTo>
                          <a:pt x="6401" y="38328"/>
                          <a:pt x="8802" y="30213"/>
                          <a:pt x="13602" y="22974"/>
                        </a:cubicBezTo>
                        <a:cubicBezTo>
                          <a:pt x="18403" y="15735"/>
                          <a:pt x="25070" y="10096"/>
                          <a:pt x="33605" y="6058"/>
                        </a:cubicBezTo>
                        <a:cubicBezTo>
                          <a:pt x="42139" y="2019"/>
                          <a:pt x="51816" y="0"/>
                          <a:pt x="62637"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100">
                      <a:solidFill>
                        <a:prstClr val="white"/>
                      </a:solidFill>
                      <a:latin typeface="+mj-lt"/>
                    </a:endParaRPr>
                  </a:p>
                </p:txBody>
              </p:sp>
            </p:grpSp>
          </p:grpSp>
        </p:grpSp>
        <p:sp>
          <p:nvSpPr>
            <p:cNvPr id="87" name="Rectangle 86">
              <a:extLst>
                <a:ext uri="{FF2B5EF4-FFF2-40B4-BE49-F238E27FC236}">
                  <a16:creationId xmlns:a16="http://schemas.microsoft.com/office/drawing/2014/main" id="{5B34376B-F6CA-423E-9B2B-7FBD64B6B1C1}"/>
                </a:ext>
              </a:extLst>
            </p:cNvPr>
            <p:cNvSpPr/>
            <p:nvPr/>
          </p:nvSpPr>
          <p:spPr>
            <a:xfrm>
              <a:off x="1085851" y="4553893"/>
              <a:ext cx="5181259" cy="19590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bg1"/>
                </a:solidFill>
                <a:latin typeface="+mj-lt"/>
              </a:endParaRPr>
            </a:p>
          </p:txBody>
        </p:sp>
        <p:sp>
          <p:nvSpPr>
            <p:cNvPr id="88" name="Rectangle 87">
              <a:extLst>
                <a:ext uri="{FF2B5EF4-FFF2-40B4-BE49-F238E27FC236}">
                  <a16:creationId xmlns:a16="http://schemas.microsoft.com/office/drawing/2014/main" id="{F87B4072-1DDF-368F-C618-FCD2EA389BED}"/>
                </a:ext>
              </a:extLst>
            </p:cNvPr>
            <p:cNvSpPr/>
            <p:nvPr/>
          </p:nvSpPr>
          <p:spPr>
            <a:xfrm>
              <a:off x="2747810" y="4428992"/>
              <a:ext cx="1812324" cy="258040"/>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VMware Cloud</a:t>
              </a:r>
            </a:p>
          </p:txBody>
        </p:sp>
        <p:sp>
          <p:nvSpPr>
            <p:cNvPr id="85" name="Rectangle 84">
              <a:extLst>
                <a:ext uri="{FF2B5EF4-FFF2-40B4-BE49-F238E27FC236}">
                  <a16:creationId xmlns:a16="http://schemas.microsoft.com/office/drawing/2014/main" id="{FC52214D-3455-ED86-1049-4BE2FD33293F}"/>
                </a:ext>
              </a:extLst>
            </p:cNvPr>
            <p:cNvSpPr/>
            <p:nvPr/>
          </p:nvSpPr>
          <p:spPr>
            <a:xfrm>
              <a:off x="6582252" y="4543845"/>
              <a:ext cx="4899427" cy="19590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a:solidFill>
                  <a:schemeClr val="tx2"/>
                </a:solidFill>
                <a:latin typeface="+mj-lt"/>
              </a:endParaRPr>
            </a:p>
          </p:txBody>
        </p:sp>
        <p:pic>
          <p:nvPicPr>
            <p:cNvPr id="130" name="Graphic 129">
              <a:extLst>
                <a:ext uri="{FF2B5EF4-FFF2-40B4-BE49-F238E27FC236}">
                  <a16:creationId xmlns:a16="http://schemas.microsoft.com/office/drawing/2014/main" id="{2715323C-BDB6-9876-D577-F7AC9A0DA3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93856" y="4867147"/>
              <a:ext cx="273126" cy="239546"/>
            </a:xfrm>
            <a:prstGeom prst="rect">
              <a:avLst/>
            </a:prstGeom>
          </p:spPr>
        </p:pic>
        <p:sp>
          <p:nvSpPr>
            <p:cNvPr id="131" name="TextBox 130">
              <a:extLst>
                <a:ext uri="{FF2B5EF4-FFF2-40B4-BE49-F238E27FC236}">
                  <a16:creationId xmlns:a16="http://schemas.microsoft.com/office/drawing/2014/main" id="{9BC92F4C-79BE-0F86-3D10-DA679C9BFBDA}"/>
                </a:ext>
              </a:extLst>
            </p:cNvPr>
            <p:cNvSpPr txBox="1"/>
            <p:nvPr/>
          </p:nvSpPr>
          <p:spPr>
            <a:xfrm>
              <a:off x="7940134" y="4835644"/>
              <a:ext cx="1140816"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Performance</a:t>
              </a:r>
            </a:p>
          </p:txBody>
        </p:sp>
        <p:sp>
          <p:nvSpPr>
            <p:cNvPr id="132" name="TextBox 131">
              <a:extLst>
                <a:ext uri="{FF2B5EF4-FFF2-40B4-BE49-F238E27FC236}">
                  <a16:creationId xmlns:a16="http://schemas.microsoft.com/office/drawing/2014/main" id="{E05AA908-1B26-10EE-2AB2-F7E2E93EE8E6}"/>
                </a:ext>
              </a:extLst>
            </p:cNvPr>
            <p:cNvSpPr txBox="1"/>
            <p:nvPr/>
          </p:nvSpPr>
          <p:spPr>
            <a:xfrm>
              <a:off x="10543819" y="4840098"/>
              <a:ext cx="854419"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Delivery</a:t>
              </a:r>
            </a:p>
          </p:txBody>
        </p:sp>
        <p:pic>
          <p:nvPicPr>
            <p:cNvPr id="133" name="Graphic 132">
              <a:extLst>
                <a:ext uri="{FF2B5EF4-FFF2-40B4-BE49-F238E27FC236}">
                  <a16:creationId xmlns:a16="http://schemas.microsoft.com/office/drawing/2014/main" id="{3DF6808C-E167-D93D-BE57-DC6057D9E6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51807" y="4881352"/>
              <a:ext cx="213466" cy="179035"/>
            </a:xfrm>
            <a:prstGeom prst="rect">
              <a:avLst/>
            </a:prstGeom>
          </p:spPr>
        </p:pic>
        <p:sp>
          <p:nvSpPr>
            <p:cNvPr id="134" name="TextBox 133">
              <a:extLst>
                <a:ext uri="{FF2B5EF4-FFF2-40B4-BE49-F238E27FC236}">
                  <a16:creationId xmlns:a16="http://schemas.microsoft.com/office/drawing/2014/main" id="{F5CADA64-C927-6163-1CF1-25695F48F837}"/>
                </a:ext>
              </a:extLst>
            </p:cNvPr>
            <p:cNvSpPr txBox="1"/>
            <p:nvPr/>
          </p:nvSpPr>
          <p:spPr>
            <a:xfrm>
              <a:off x="7080593" y="4835679"/>
              <a:ext cx="545997" cy="26147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Cost</a:t>
              </a:r>
            </a:p>
          </p:txBody>
        </p:sp>
        <p:pic>
          <p:nvPicPr>
            <p:cNvPr id="135" name="Graphic 134">
              <a:extLst>
                <a:ext uri="{FF2B5EF4-FFF2-40B4-BE49-F238E27FC236}">
                  <a16:creationId xmlns:a16="http://schemas.microsoft.com/office/drawing/2014/main" id="{92FAE8D0-73BD-A5A2-314D-E1749281A5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53392" y="4848964"/>
              <a:ext cx="234902" cy="234903"/>
            </a:xfrm>
            <a:prstGeom prst="rect">
              <a:avLst/>
            </a:prstGeom>
          </p:spPr>
        </p:pic>
        <p:sp>
          <p:nvSpPr>
            <p:cNvPr id="136" name="TextBox 135">
              <a:extLst>
                <a:ext uri="{FF2B5EF4-FFF2-40B4-BE49-F238E27FC236}">
                  <a16:creationId xmlns:a16="http://schemas.microsoft.com/office/drawing/2014/main" id="{15ABB3F7-EDAD-C8C3-CADC-E67111F4660A}"/>
                </a:ext>
              </a:extLst>
            </p:cNvPr>
            <p:cNvSpPr txBox="1"/>
            <p:nvPr/>
          </p:nvSpPr>
          <p:spPr>
            <a:xfrm>
              <a:off x="9222356" y="4835644"/>
              <a:ext cx="1248100" cy="261610"/>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Secure Config</a:t>
              </a:r>
            </a:p>
          </p:txBody>
        </p:sp>
        <p:pic>
          <p:nvPicPr>
            <p:cNvPr id="137" name="Graphic 136">
              <a:extLst>
                <a:ext uri="{FF2B5EF4-FFF2-40B4-BE49-F238E27FC236}">
                  <a16:creationId xmlns:a16="http://schemas.microsoft.com/office/drawing/2014/main" id="{FF659C2E-C304-339A-BC57-A7F59C1FE24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51454" y="4842762"/>
              <a:ext cx="170901" cy="247307"/>
            </a:xfrm>
            <a:prstGeom prst="rect">
              <a:avLst/>
            </a:prstGeom>
          </p:spPr>
        </p:pic>
        <p:sp>
          <p:nvSpPr>
            <p:cNvPr id="138" name="TextBox 137">
              <a:extLst>
                <a:ext uri="{FF2B5EF4-FFF2-40B4-BE49-F238E27FC236}">
                  <a16:creationId xmlns:a16="http://schemas.microsoft.com/office/drawing/2014/main" id="{3253DDC4-325C-3716-5FA9-61512BC28826}"/>
                </a:ext>
              </a:extLst>
            </p:cNvPr>
            <p:cNvSpPr txBox="1"/>
            <p:nvPr/>
          </p:nvSpPr>
          <p:spPr>
            <a:xfrm>
              <a:off x="8471452" y="5239094"/>
              <a:ext cx="2145457" cy="261610"/>
            </a:xfrm>
            <a:prstGeom prst="rect">
              <a:avLst/>
            </a:prstGeom>
            <a:noFill/>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IAAS  CAAS  PAAS</a:t>
              </a:r>
            </a:p>
          </p:txBody>
        </p:sp>
        <p:pic>
          <p:nvPicPr>
            <p:cNvPr id="139" name="Graphic 138">
              <a:extLst>
                <a:ext uri="{FF2B5EF4-FFF2-40B4-BE49-F238E27FC236}">
                  <a16:creationId xmlns:a16="http://schemas.microsoft.com/office/drawing/2014/main" id="{EE143B65-1CAB-E98A-C930-F5669D8CAC2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6200000">
              <a:off x="8221230" y="5255919"/>
              <a:ext cx="191670" cy="258337"/>
            </a:xfrm>
            <a:prstGeom prst="rect">
              <a:avLst/>
            </a:prstGeom>
          </p:spPr>
        </p:pic>
        <p:sp>
          <p:nvSpPr>
            <p:cNvPr id="190" name="TextBox 189">
              <a:extLst>
                <a:ext uri="{FF2B5EF4-FFF2-40B4-BE49-F238E27FC236}">
                  <a16:creationId xmlns:a16="http://schemas.microsoft.com/office/drawing/2014/main" id="{E07B1B42-1F62-5C2C-BCBC-C8B67351019F}"/>
                </a:ext>
              </a:extLst>
            </p:cNvPr>
            <p:cNvSpPr txBox="1"/>
            <p:nvPr/>
          </p:nvSpPr>
          <p:spPr>
            <a:xfrm>
              <a:off x="1150527" y="4322193"/>
              <a:ext cx="1328461" cy="169277"/>
            </a:xfrm>
            <a:prstGeom prst="rect">
              <a:avLst/>
            </a:prstGeom>
            <a:solidFill>
              <a:schemeClr val="bg1"/>
            </a:solidFill>
          </p:spPr>
          <p:txBody>
            <a:bodyPr wrap="square" lIns="0" tIns="0" rIns="0" bIns="0"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1. BUILD CLOUDS</a:t>
              </a:r>
            </a:p>
          </p:txBody>
        </p:sp>
        <p:sp>
          <p:nvSpPr>
            <p:cNvPr id="151" name="Rectangle 150">
              <a:extLst>
                <a:ext uri="{FF2B5EF4-FFF2-40B4-BE49-F238E27FC236}">
                  <a16:creationId xmlns:a16="http://schemas.microsoft.com/office/drawing/2014/main" id="{502CD9B7-571D-2CC1-AEAA-4A1614787C5A}"/>
                </a:ext>
              </a:extLst>
            </p:cNvPr>
            <p:cNvSpPr/>
            <p:nvPr/>
          </p:nvSpPr>
          <p:spPr>
            <a:xfrm>
              <a:off x="1085850" y="2388783"/>
              <a:ext cx="10439783" cy="1067094"/>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b="1" spc="300">
                <a:solidFill>
                  <a:schemeClr val="tx2"/>
                </a:solidFill>
                <a:latin typeface="+mj-lt"/>
              </a:endParaRPr>
            </a:p>
          </p:txBody>
        </p:sp>
        <p:pic>
          <p:nvPicPr>
            <p:cNvPr id="153" name="Graphic 1">
              <a:extLst>
                <a:ext uri="{FF2B5EF4-FFF2-40B4-BE49-F238E27FC236}">
                  <a16:creationId xmlns:a16="http://schemas.microsoft.com/office/drawing/2014/main" id="{5E76C5FF-96C9-DBEF-9C05-E5D25AADEE4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907130" y="2952064"/>
              <a:ext cx="423787" cy="371682"/>
            </a:xfrm>
            <a:prstGeom prst="rect">
              <a:avLst/>
            </a:prstGeom>
            <a:effectLst/>
          </p:spPr>
        </p:pic>
        <p:sp>
          <p:nvSpPr>
            <p:cNvPr id="154" name="TextBox 2">
              <a:extLst>
                <a:ext uri="{FF2B5EF4-FFF2-40B4-BE49-F238E27FC236}">
                  <a16:creationId xmlns:a16="http://schemas.microsoft.com/office/drawing/2014/main" id="{2A7C1B27-BBB5-2C90-1A6E-301F6527F3B1}"/>
                </a:ext>
              </a:extLst>
            </p:cNvPr>
            <p:cNvSpPr txBox="1"/>
            <p:nvPr/>
          </p:nvSpPr>
          <p:spPr>
            <a:xfrm>
              <a:off x="5335516" y="2965504"/>
              <a:ext cx="1527732"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Performance</a:t>
              </a:r>
            </a:p>
          </p:txBody>
        </p:sp>
        <p:sp>
          <p:nvSpPr>
            <p:cNvPr id="155" name="TextBox 3">
              <a:extLst>
                <a:ext uri="{FF2B5EF4-FFF2-40B4-BE49-F238E27FC236}">
                  <a16:creationId xmlns:a16="http://schemas.microsoft.com/office/drawing/2014/main" id="{E6BC9F0F-3E26-86F3-3B03-E122A7167C4E}"/>
                </a:ext>
              </a:extLst>
            </p:cNvPr>
            <p:cNvSpPr txBox="1"/>
            <p:nvPr/>
          </p:nvSpPr>
          <p:spPr>
            <a:xfrm>
              <a:off x="8971883" y="2965503"/>
              <a:ext cx="1439257"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Delivery</a:t>
              </a:r>
            </a:p>
          </p:txBody>
        </p:sp>
        <p:pic>
          <p:nvPicPr>
            <p:cNvPr id="156" name="Graphic 4">
              <a:extLst>
                <a:ext uri="{FF2B5EF4-FFF2-40B4-BE49-F238E27FC236}">
                  <a16:creationId xmlns:a16="http://schemas.microsoft.com/office/drawing/2014/main" id="{8884DF78-D9EC-24F7-4D51-5A512D142C4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53591" y="3000710"/>
              <a:ext cx="331217" cy="277792"/>
            </a:xfrm>
            <a:prstGeom prst="rect">
              <a:avLst/>
            </a:prstGeom>
            <a:effectLst/>
          </p:spPr>
        </p:pic>
        <p:sp>
          <p:nvSpPr>
            <p:cNvPr id="157" name="TextBox 5">
              <a:extLst>
                <a:ext uri="{FF2B5EF4-FFF2-40B4-BE49-F238E27FC236}">
                  <a16:creationId xmlns:a16="http://schemas.microsoft.com/office/drawing/2014/main" id="{58B02FF7-3FDA-CD18-DC13-0834C189E48E}"/>
                </a:ext>
              </a:extLst>
            </p:cNvPr>
            <p:cNvSpPr txBox="1"/>
            <p:nvPr/>
          </p:nvSpPr>
          <p:spPr>
            <a:xfrm>
              <a:off x="3806715" y="2965504"/>
              <a:ext cx="847178"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Cost</a:t>
              </a:r>
            </a:p>
          </p:txBody>
        </p:sp>
        <p:pic>
          <p:nvPicPr>
            <p:cNvPr id="158" name="Graphic 6">
              <a:extLst>
                <a:ext uri="{FF2B5EF4-FFF2-40B4-BE49-F238E27FC236}">
                  <a16:creationId xmlns:a16="http://schemas.microsoft.com/office/drawing/2014/main" id="{47978993-31D8-0236-1485-7E3A690A86D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54188" y="2955667"/>
              <a:ext cx="364478" cy="364478"/>
            </a:xfrm>
            <a:prstGeom prst="rect">
              <a:avLst/>
            </a:prstGeom>
            <a:effectLst/>
          </p:spPr>
        </p:pic>
        <p:sp>
          <p:nvSpPr>
            <p:cNvPr id="159" name="TextBox 7">
              <a:extLst>
                <a:ext uri="{FF2B5EF4-FFF2-40B4-BE49-F238E27FC236}">
                  <a16:creationId xmlns:a16="http://schemas.microsoft.com/office/drawing/2014/main" id="{4B279636-2A8E-9AEF-7435-2502697C1C73}"/>
                </a:ext>
              </a:extLst>
            </p:cNvPr>
            <p:cNvSpPr txBox="1"/>
            <p:nvPr/>
          </p:nvSpPr>
          <p:spPr>
            <a:xfrm>
              <a:off x="7003252" y="2950988"/>
              <a:ext cx="1225056" cy="261610"/>
            </a:xfrm>
            <a:prstGeom prst="rect">
              <a:avLst/>
            </a:prstGeom>
            <a:noFill/>
            <a:ln>
              <a:noFill/>
            </a:ln>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126">
                <a:defRPr/>
              </a:pPr>
              <a:r>
                <a:rPr lang="en-US" sz="1100">
                  <a:solidFill>
                    <a:schemeClr val="tx2"/>
                  </a:solidFill>
                  <a:ea typeface="Noteworthy Light" panose="02000400000000000000" pitchFamily="2" charset="77"/>
                  <a:cs typeface="OCRB" panose="020F0502020204030204" pitchFamily="34" charset="0"/>
                </a:rPr>
                <a:t>Secure Config</a:t>
              </a:r>
            </a:p>
          </p:txBody>
        </p:sp>
        <p:pic>
          <p:nvPicPr>
            <p:cNvPr id="160" name="Graphic 8">
              <a:extLst>
                <a:ext uri="{FF2B5EF4-FFF2-40B4-BE49-F238E27FC236}">
                  <a16:creationId xmlns:a16="http://schemas.microsoft.com/office/drawing/2014/main" id="{47977BD6-4A7D-3E23-F006-B29890638EF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716056" y="2946044"/>
              <a:ext cx="265173" cy="383724"/>
            </a:xfrm>
            <a:prstGeom prst="rect">
              <a:avLst/>
            </a:prstGeom>
            <a:effectLst/>
          </p:spPr>
        </p:pic>
        <p:sp>
          <p:nvSpPr>
            <p:cNvPr id="199" name="TextBox 198">
              <a:extLst>
                <a:ext uri="{FF2B5EF4-FFF2-40B4-BE49-F238E27FC236}">
                  <a16:creationId xmlns:a16="http://schemas.microsoft.com/office/drawing/2014/main" id="{EABA81DC-1919-EB57-F645-FBF48BADC322}"/>
                </a:ext>
              </a:extLst>
            </p:cNvPr>
            <p:cNvSpPr txBox="1"/>
            <p:nvPr/>
          </p:nvSpPr>
          <p:spPr>
            <a:xfrm>
              <a:off x="991774" y="2157083"/>
              <a:ext cx="2379623" cy="169277"/>
            </a:xfrm>
            <a:prstGeom prst="rect">
              <a:avLst/>
            </a:prstGeom>
            <a:solidFill>
              <a:schemeClr val="bg1"/>
            </a:solidFill>
          </p:spPr>
          <p:txBody>
            <a:bodyPr wrap="square" lIns="0" tIns="0" rIns="0" bIns="0" rtlCol="0" anchor="t">
              <a:spAutoFit/>
            </a:bodyPr>
            <a:lstStyle/>
            <a:p>
              <a:pPr algn="ctr">
                <a:spcAft>
                  <a:spcPts val="600"/>
                </a:spcAft>
              </a:pPr>
              <a:r>
                <a:rPr lang="en-US" sz="1100" b="1">
                  <a:solidFill>
                    <a:schemeClr val="tx2"/>
                  </a:solidFill>
                  <a:latin typeface="+mj-lt"/>
                  <a:ea typeface="Noteworthy Light" panose="02000400000000000000" pitchFamily="2" charset="77"/>
                  <a:cs typeface="OCRB" panose="020F0502020204030204" pitchFamily="34" charset="0"/>
                </a:rPr>
                <a:t>2. </a:t>
              </a:r>
              <a:r>
                <a:rPr lang="en-US" sz="1100">
                  <a:solidFill>
                    <a:schemeClr val="tx2"/>
                  </a:solidFill>
                  <a:latin typeface="+mj-lt"/>
                  <a:ea typeface="Noteworthy Light" panose="02000400000000000000" pitchFamily="2" charset="77"/>
                  <a:cs typeface="OCRB" panose="020F0502020204030204" pitchFamily="34" charset="0"/>
                </a:rPr>
                <a:t>MANAGE ACROSS CLOUDS</a:t>
              </a:r>
            </a:p>
          </p:txBody>
        </p:sp>
        <p:sp>
          <p:nvSpPr>
            <p:cNvPr id="86" name="Rectangle 85">
              <a:extLst>
                <a:ext uri="{FF2B5EF4-FFF2-40B4-BE49-F238E27FC236}">
                  <a16:creationId xmlns:a16="http://schemas.microsoft.com/office/drawing/2014/main" id="{D16A6781-C804-504F-B801-FA7B4A14B057}"/>
                </a:ext>
              </a:extLst>
            </p:cNvPr>
            <p:cNvSpPr/>
            <p:nvPr/>
          </p:nvSpPr>
          <p:spPr>
            <a:xfrm>
              <a:off x="8121755" y="4418944"/>
              <a:ext cx="1812324" cy="258040"/>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Public Cloud</a:t>
              </a:r>
            </a:p>
          </p:txBody>
        </p:sp>
        <p:sp>
          <p:nvSpPr>
            <p:cNvPr id="71" name="Rectangle 70">
              <a:extLst>
                <a:ext uri="{FF2B5EF4-FFF2-40B4-BE49-F238E27FC236}">
                  <a16:creationId xmlns:a16="http://schemas.microsoft.com/office/drawing/2014/main" id="{33536B40-E26D-A1B3-F108-F0E411FF9032}"/>
                </a:ext>
              </a:extLst>
            </p:cNvPr>
            <p:cNvSpPr/>
            <p:nvPr/>
          </p:nvSpPr>
          <p:spPr>
            <a:xfrm>
              <a:off x="663192" y="1976183"/>
              <a:ext cx="11310300" cy="4743860"/>
            </a:xfrm>
            <a:prstGeom prst="rect">
              <a:avLst/>
            </a:prstGeom>
            <a:no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100" b="1" spc="300">
                <a:solidFill>
                  <a:schemeClr val="tx2"/>
                </a:solidFill>
                <a:latin typeface="+mj-lt"/>
              </a:endParaRPr>
            </a:p>
          </p:txBody>
        </p:sp>
        <p:sp>
          <p:nvSpPr>
            <p:cNvPr id="72" name="Rectangle 71">
              <a:extLst>
                <a:ext uri="{FF2B5EF4-FFF2-40B4-BE49-F238E27FC236}">
                  <a16:creationId xmlns:a16="http://schemas.microsoft.com/office/drawing/2014/main" id="{B06605EB-3201-23AD-EDAB-B56B9A7D62B2}"/>
                </a:ext>
              </a:extLst>
            </p:cNvPr>
            <p:cNvSpPr/>
            <p:nvPr/>
          </p:nvSpPr>
          <p:spPr>
            <a:xfrm>
              <a:off x="5259527" y="1836815"/>
              <a:ext cx="2231113" cy="354227"/>
            </a:xfrm>
            <a:prstGeom prst="rect">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bg1"/>
                  </a:solidFill>
                  <a:latin typeface="+mj-lt"/>
                </a:rPr>
                <a:t>CLOUD OPERATING MODEL</a:t>
              </a:r>
            </a:p>
          </p:txBody>
        </p:sp>
        <p:sp>
          <p:nvSpPr>
            <p:cNvPr id="74" name="Rectangle 73">
              <a:extLst>
                <a:ext uri="{FF2B5EF4-FFF2-40B4-BE49-F238E27FC236}">
                  <a16:creationId xmlns:a16="http://schemas.microsoft.com/office/drawing/2014/main" id="{03F6D5D0-C17B-7D34-49F5-A6041DF37CCC}"/>
                </a:ext>
              </a:extLst>
            </p:cNvPr>
            <p:cNvSpPr/>
            <p:nvPr/>
          </p:nvSpPr>
          <p:spPr>
            <a:xfrm>
              <a:off x="2738117" y="3731876"/>
              <a:ext cx="7195962" cy="354227"/>
            </a:xfrm>
            <a:prstGeom prst="rect">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Kubernetes runtime and management					</a:t>
              </a:r>
              <a:endParaRPr lang="en-US" sz="1100" b="1">
                <a:solidFill>
                  <a:schemeClr val="tx2"/>
                </a:solidFill>
                <a:highlight>
                  <a:srgbClr val="FFFF00"/>
                </a:highlight>
                <a:latin typeface="+mj-lt"/>
              </a:endParaRPr>
            </a:p>
          </p:txBody>
        </p:sp>
        <p:sp>
          <p:nvSpPr>
            <p:cNvPr id="75" name="Rectangle 74">
              <a:extLst>
                <a:ext uri="{FF2B5EF4-FFF2-40B4-BE49-F238E27FC236}">
                  <a16:creationId xmlns:a16="http://schemas.microsoft.com/office/drawing/2014/main" id="{81257A40-AAC3-E451-51E3-6775CA268628}"/>
                </a:ext>
              </a:extLst>
            </p:cNvPr>
            <p:cNvSpPr/>
            <p:nvPr/>
          </p:nvSpPr>
          <p:spPr>
            <a:xfrm>
              <a:off x="2738117" y="2555410"/>
              <a:ext cx="7195962" cy="268760"/>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1">
                      <a:lumMod val="10000"/>
                    </a:schemeClr>
                  </a:solidFill>
                  <a:latin typeface="+mj-lt"/>
                </a:rPr>
                <a:t>VMware multi-cloud management</a:t>
              </a:r>
            </a:p>
          </p:txBody>
        </p:sp>
        <p:sp>
          <p:nvSpPr>
            <p:cNvPr id="76" name="Rectangle 75">
              <a:extLst>
                <a:ext uri="{FF2B5EF4-FFF2-40B4-BE49-F238E27FC236}">
                  <a16:creationId xmlns:a16="http://schemas.microsoft.com/office/drawing/2014/main" id="{B38D2496-7D2D-093A-1590-FEA47E5C5D0A}"/>
                </a:ext>
              </a:extLst>
            </p:cNvPr>
            <p:cNvSpPr/>
            <p:nvPr/>
          </p:nvSpPr>
          <p:spPr>
            <a:xfrm>
              <a:off x="1233995" y="5560530"/>
              <a:ext cx="4854565" cy="245916"/>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tx2"/>
                  </a:solidFill>
                  <a:latin typeface="+mj-lt"/>
                </a:rPr>
                <a:t>VMware multi-cloud management</a:t>
              </a:r>
            </a:p>
          </p:txBody>
        </p:sp>
        <p:sp>
          <p:nvSpPr>
            <p:cNvPr id="77" name="Rectangle 76">
              <a:extLst>
                <a:ext uri="{FF2B5EF4-FFF2-40B4-BE49-F238E27FC236}">
                  <a16:creationId xmlns:a16="http://schemas.microsoft.com/office/drawing/2014/main" id="{1180E537-1361-2D3A-9F64-04F674DCCD4E}"/>
                </a:ext>
              </a:extLst>
            </p:cNvPr>
            <p:cNvSpPr/>
            <p:nvPr/>
          </p:nvSpPr>
          <p:spPr>
            <a:xfrm>
              <a:off x="5381743" y="357153"/>
              <a:ext cx="1812324" cy="258040"/>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b="1">
                  <a:solidFill>
                    <a:schemeClr val="accent1"/>
                  </a:solidFill>
                  <a:latin typeface="+mj-lt"/>
                </a:rPr>
                <a:t>App strategy</a:t>
              </a:r>
            </a:p>
          </p:txBody>
        </p:sp>
        <p:pic>
          <p:nvPicPr>
            <p:cNvPr id="78" name="Graphic 77">
              <a:extLst>
                <a:ext uri="{FF2B5EF4-FFF2-40B4-BE49-F238E27FC236}">
                  <a16:creationId xmlns:a16="http://schemas.microsoft.com/office/drawing/2014/main" id="{2AC91B53-E223-59D5-F415-D58B5F3C76D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00830" y="4867147"/>
              <a:ext cx="273126" cy="239546"/>
            </a:xfrm>
            <a:prstGeom prst="rect">
              <a:avLst/>
            </a:prstGeom>
          </p:spPr>
        </p:pic>
        <p:sp>
          <p:nvSpPr>
            <p:cNvPr id="79" name="TextBox 78">
              <a:extLst>
                <a:ext uri="{FF2B5EF4-FFF2-40B4-BE49-F238E27FC236}">
                  <a16:creationId xmlns:a16="http://schemas.microsoft.com/office/drawing/2014/main" id="{FFF4CAF2-21E6-9820-2564-2F633E1A2F14}"/>
                </a:ext>
              </a:extLst>
            </p:cNvPr>
            <p:cNvSpPr txBox="1"/>
            <p:nvPr/>
          </p:nvSpPr>
          <p:spPr>
            <a:xfrm>
              <a:off x="2447108" y="4835644"/>
              <a:ext cx="1181728"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Performance</a:t>
              </a:r>
            </a:p>
          </p:txBody>
        </p:sp>
        <p:sp>
          <p:nvSpPr>
            <p:cNvPr id="80" name="TextBox 79">
              <a:extLst>
                <a:ext uri="{FF2B5EF4-FFF2-40B4-BE49-F238E27FC236}">
                  <a16:creationId xmlns:a16="http://schemas.microsoft.com/office/drawing/2014/main" id="{E4CF92F9-3BBA-B754-F415-E9DD655DE988}"/>
                </a:ext>
              </a:extLst>
            </p:cNvPr>
            <p:cNvSpPr txBox="1"/>
            <p:nvPr/>
          </p:nvSpPr>
          <p:spPr>
            <a:xfrm>
              <a:off x="5050792" y="4840098"/>
              <a:ext cx="873865" cy="28086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Delivery</a:t>
              </a:r>
            </a:p>
          </p:txBody>
        </p:sp>
        <p:pic>
          <p:nvPicPr>
            <p:cNvPr id="81" name="Graphic 80">
              <a:extLst>
                <a:ext uri="{FF2B5EF4-FFF2-40B4-BE49-F238E27FC236}">
                  <a16:creationId xmlns:a16="http://schemas.microsoft.com/office/drawing/2014/main" id="{3C254E38-C1FE-2D40-A1D2-2BE977D398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58781" y="4881352"/>
              <a:ext cx="213466" cy="179035"/>
            </a:xfrm>
            <a:prstGeom prst="rect">
              <a:avLst/>
            </a:prstGeom>
          </p:spPr>
        </p:pic>
        <p:sp>
          <p:nvSpPr>
            <p:cNvPr id="82" name="TextBox 81">
              <a:extLst>
                <a:ext uri="{FF2B5EF4-FFF2-40B4-BE49-F238E27FC236}">
                  <a16:creationId xmlns:a16="http://schemas.microsoft.com/office/drawing/2014/main" id="{25080F26-920D-E596-7D26-2D716B11EB77}"/>
                </a:ext>
              </a:extLst>
            </p:cNvPr>
            <p:cNvSpPr txBox="1"/>
            <p:nvPr/>
          </p:nvSpPr>
          <p:spPr>
            <a:xfrm>
              <a:off x="1587567" y="4835679"/>
              <a:ext cx="545997" cy="261473"/>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Cost</a:t>
              </a:r>
            </a:p>
          </p:txBody>
        </p:sp>
        <p:pic>
          <p:nvPicPr>
            <p:cNvPr id="83" name="Graphic 82">
              <a:extLst>
                <a:ext uri="{FF2B5EF4-FFF2-40B4-BE49-F238E27FC236}">
                  <a16:creationId xmlns:a16="http://schemas.microsoft.com/office/drawing/2014/main" id="{1D00157A-B550-AB2E-5729-6AE82D6BEA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60366" y="4848964"/>
              <a:ext cx="234902" cy="234903"/>
            </a:xfrm>
            <a:prstGeom prst="rect">
              <a:avLst/>
            </a:prstGeom>
          </p:spPr>
        </p:pic>
        <p:sp>
          <p:nvSpPr>
            <p:cNvPr id="84" name="TextBox 83">
              <a:extLst>
                <a:ext uri="{FF2B5EF4-FFF2-40B4-BE49-F238E27FC236}">
                  <a16:creationId xmlns:a16="http://schemas.microsoft.com/office/drawing/2014/main" id="{F4355FE4-C820-27BC-DC9A-C1175C7C5B9E}"/>
                </a:ext>
              </a:extLst>
            </p:cNvPr>
            <p:cNvSpPr txBox="1"/>
            <p:nvPr/>
          </p:nvSpPr>
          <p:spPr>
            <a:xfrm>
              <a:off x="3729330" y="4835644"/>
              <a:ext cx="1248100" cy="261610"/>
            </a:xfrm>
            <a:prstGeom prst="rect">
              <a:avLst/>
            </a:prstGeom>
            <a:noFill/>
            <a:ln>
              <a:noFill/>
            </a:ln>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Secure Config</a:t>
              </a:r>
            </a:p>
          </p:txBody>
        </p:sp>
        <p:pic>
          <p:nvPicPr>
            <p:cNvPr id="89" name="Graphic 88">
              <a:extLst>
                <a:ext uri="{FF2B5EF4-FFF2-40B4-BE49-F238E27FC236}">
                  <a16:creationId xmlns:a16="http://schemas.microsoft.com/office/drawing/2014/main" id="{E6E13D54-0887-FE69-1C49-1435EDD09C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58428" y="4842762"/>
              <a:ext cx="170901" cy="247307"/>
            </a:xfrm>
            <a:prstGeom prst="rect">
              <a:avLst/>
            </a:prstGeom>
          </p:spPr>
        </p:pic>
        <p:sp>
          <p:nvSpPr>
            <p:cNvPr id="90" name="TextBox 89">
              <a:extLst>
                <a:ext uri="{FF2B5EF4-FFF2-40B4-BE49-F238E27FC236}">
                  <a16:creationId xmlns:a16="http://schemas.microsoft.com/office/drawing/2014/main" id="{0D07EDF7-3D89-1198-46EF-7C5D9824EFAB}"/>
                </a:ext>
              </a:extLst>
            </p:cNvPr>
            <p:cNvSpPr txBox="1"/>
            <p:nvPr/>
          </p:nvSpPr>
          <p:spPr>
            <a:xfrm>
              <a:off x="2978426" y="5239094"/>
              <a:ext cx="2145457" cy="261610"/>
            </a:xfrm>
            <a:prstGeom prst="rect">
              <a:avLst/>
            </a:prstGeom>
            <a:noFill/>
          </p:spPr>
          <p:txBody>
            <a:bodyPr wrap="square" rtlCol="0">
              <a:spAutoFit/>
            </a:bodyPr>
            <a:lstStyle/>
            <a:p>
              <a:pPr defTabSz="914126">
                <a:defRPr/>
              </a:pPr>
              <a:r>
                <a:rPr lang="en-US" sz="1100">
                  <a:solidFill>
                    <a:schemeClr val="tx2"/>
                  </a:solidFill>
                  <a:latin typeface="+mj-lt"/>
                  <a:ea typeface="Noteworthy Light" panose="02000400000000000000" pitchFamily="2" charset="77"/>
                  <a:cs typeface="OCRB" panose="020F0502020204030204" pitchFamily="34" charset="0"/>
                </a:rPr>
                <a:t>IAAS  CAAS  PAAS</a:t>
              </a:r>
            </a:p>
          </p:txBody>
        </p:sp>
        <p:pic>
          <p:nvPicPr>
            <p:cNvPr id="93" name="Graphic 92">
              <a:extLst>
                <a:ext uri="{FF2B5EF4-FFF2-40B4-BE49-F238E27FC236}">
                  <a16:creationId xmlns:a16="http://schemas.microsoft.com/office/drawing/2014/main" id="{A3CDF2F0-E19A-8B33-FBC1-7F14DA2A63A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6200000">
              <a:off x="2728204" y="5255919"/>
              <a:ext cx="191670" cy="258337"/>
            </a:xfrm>
            <a:prstGeom prst="rect">
              <a:avLst/>
            </a:prstGeom>
          </p:spPr>
        </p:pic>
        <p:grpSp>
          <p:nvGrpSpPr>
            <p:cNvPr id="91" name="Group 90">
              <a:extLst>
                <a:ext uri="{FF2B5EF4-FFF2-40B4-BE49-F238E27FC236}">
                  <a16:creationId xmlns:a16="http://schemas.microsoft.com/office/drawing/2014/main" id="{8601A507-6CE0-29EA-B980-50DB676546B4}"/>
                </a:ext>
              </a:extLst>
            </p:cNvPr>
            <p:cNvGrpSpPr/>
            <p:nvPr/>
          </p:nvGrpSpPr>
          <p:grpSpPr>
            <a:xfrm>
              <a:off x="1085850" y="5922009"/>
              <a:ext cx="5198836" cy="711453"/>
              <a:chOff x="889217" y="5852608"/>
              <a:chExt cx="5184078" cy="712009"/>
            </a:xfrm>
          </p:grpSpPr>
          <p:cxnSp>
            <p:nvCxnSpPr>
              <p:cNvPr id="94" name="Straight Connector 93">
                <a:extLst>
                  <a:ext uri="{FF2B5EF4-FFF2-40B4-BE49-F238E27FC236}">
                    <a16:creationId xmlns:a16="http://schemas.microsoft.com/office/drawing/2014/main" id="{FB90AD1B-BD12-A099-1A85-16B18CA36458}"/>
                  </a:ext>
                </a:extLst>
              </p:cNvPr>
              <p:cNvCxnSpPr>
                <a:cxnSpLocks/>
              </p:cNvCxnSpPr>
              <p:nvPr/>
            </p:nvCxnSpPr>
            <p:spPr bwMode="gray">
              <a:xfrm flipV="1">
                <a:off x="898717" y="5889128"/>
                <a:ext cx="0" cy="564010"/>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22B685D-DA46-E9C0-5ACB-3270056D0CC8}"/>
                  </a:ext>
                </a:extLst>
              </p:cNvPr>
              <p:cNvCxnSpPr>
                <a:cxnSpLocks/>
              </p:cNvCxnSpPr>
              <p:nvPr/>
            </p:nvCxnSpPr>
            <p:spPr bwMode="gray">
              <a:xfrm flipH="1">
                <a:off x="889217" y="6424831"/>
                <a:ext cx="5184078" cy="37493"/>
              </a:xfrm>
              <a:prstGeom prst="line">
                <a:avLst/>
              </a:prstGeom>
              <a:ln w="127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455CDA8-DA59-B5C8-DA49-AC6A05DF54E8}"/>
                  </a:ext>
                </a:extLst>
              </p:cNvPr>
              <p:cNvCxnSpPr>
                <a:cxnSpLocks/>
              </p:cNvCxnSpPr>
              <p:nvPr/>
            </p:nvCxnSpPr>
            <p:spPr bwMode="gray">
              <a:xfrm flipV="1">
                <a:off x="6066600" y="5852608"/>
                <a:ext cx="0" cy="564786"/>
              </a:xfrm>
              <a:prstGeom prst="line">
                <a:avLst/>
              </a:prstGeom>
              <a:ln w="12700">
                <a:gradFill>
                  <a:gsLst>
                    <a:gs pos="0">
                      <a:schemeClr val="accent6"/>
                    </a:gs>
                    <a:gs pos="100000">
                      <a:schemeClr val="accent6">
                        <a:alpha val="0"/>
                      </a:schemeClr>
                    </a:gs>
                  </a:gsLst>
                  <a:lin ang="5400000" scaled="1"/>
                </a:gradFill>
                <a:miter lim="800000"/>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F58F703-2109-23C9-263B-FFA84D16CAC4}"/>
                  </a:ext>
                </a:extLst>
              </p:cNvPr>
              <p:cNvSpPr/>
              <p:nvPr/>
            </p:nvSpPr>
            <p:spPr>
              <a:xfrm>
                <a:off x="2578570" y="6317536"/>
                <a:ext cx="1805372" cy="247081"/>
              </a:xfrm>
              <a:prstGeom prst="rect">
                <a:avLst/>
              </a:prstGeom>
              <a:solidFill>
                <a:srgbClr val="FFFFFF"/>
              </a:solidFill>
              <a:ln w="127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91344" rIns="91344" bIns="91344" numCol="1" spcCol="0" rtlCol="0" fromWordArt="0" anchor="ctr" anchorCtr="0" forceAA="0" compatLnSpc="1">
                <a:prstTxWarp prst="textNoShape">
                  <a:avLst/>
                </a:prstTxWarp>
                <a:noAutofit/>
              </a:bodyPr>
              <a:lstStyle/>
              <a:p>
                <a:pPr algn="ctr" defTabSz="913349">
                  <a:spcAft>
                    <a:spcPts val="600"/>
                  </a:spcAft>
                </a:pPr>
                <a:r>
                  <a:rPr lang="en-US" sz="1100">
                    <a:solidFill>
                      <a:schemeClr val="tx2"/>
                    </a:solidFill>
                    <a:latin typeface="Metropolis"/>
                  </a:rPr>
                  <a:t>VMware infrastructure</a:t>
                </a:r>
              </a:p>
            </p:txBody>
          </p:sp>
        </p:grpSp>
      </p:grpSp>
      <p:pic>
        <p:nvPicPr>
          <p:cNvPr id="103" name="Picture 2" descr="Rancher Brand Guidelines &amp;amp; Resources">
            <a:extLst>
              <a:ext uri="{FF2B5EF4-FFF2-40B4-BE49-F238E27FC236}">
                <a16:creationId xmlns:a16="http://schemas.microsoft.com/office/drawing/2014/main" id="{441F2EE6-CF27-C540-F132-239385D5E62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00153" y="3997318"/>
            <a:ext cx="518518" cy="263374"/>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74D8F519-21BE-B256-B691-A4236FC41D0C}"/>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b="17834"/>
          <a:stretch/>
        </p:blipFill>
        <p:spPr>
          <a:xfrm>
            <a:off x="6707521" y="3980622"/>
            <a:ext cx="334710" cy="294507"/>
          </a:xfrm>
          <a:prstGeom prst="rect">
            <a:avLst/>
          </a:prstGeom>
        </p:spPr>
      </p:pic>
      <p:pic>
        <p:nvPicPr>
          <p:cNvPr id="105" name="Picture 4" descr="AWS EKS">
            <a:extLst>
              <a:ext uri="{FF2B5EF4-FFF2-40B4-BE49-F238E27FC236}">
                <a16:creationId xmlns:a16="http://schemas.microsoft.com/office/drawing/2014/main" id="{72775808-CEA7-A4F7-8E41-683DB802590B}"/>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b="20514"/>
          <a:stretch/>
        </p:blipFill>
        <p:spPr bwMode="auto">
          <a:xfrm>
            <a:off x="8843521" y="3976676"/>
            <a:ext cx="395137" cy="28991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descr="A close up of a logo&#10;&#10;Description automatically generated">
            <a:extLst>
              <a:ext uri="{FF2B5EF4-FFF2-40B4-BE49-F238E27FC236}">
                <a16:creationId xmlns:a16="http://schemas.microsoft.com/office/drawing/2014/main" id="{84EBAA4D-1F67-3C12-B7DC-86CEE33D3F0D}"/>
              </a:ext>
            </a:extLst>
          </p:cNvPr>
          <p:cNvPicPr>
            <a:picLocks noChangeAspect="1"/>
          </p:cNvPicPr>
          <p:nvPr/>
        </p:nvPicPr>
        <p:blipFill>
          <a:blip r:embed="rId33"/>
          <a:stretch>
            <a:fillRect/>
          </a:stretch>
        </p:blipFill>
        <p:spPr>
          <a:xfrm>
            <a:off x="7212597" y="4042875"/>
            <a:ext cx="786805" cy="162587"/>
          </a:xfrm>
          <a:prstGeom prst="rect">
            <a:avLst/>
          </a:prstGeom>
        </p:spPr>
      </p:pic>
      <p:pic>
        <p:nvPicPr>
          <p:cNvPr id="107" name="Picture 6" descr="Microsoft Azure Kubernetes Services In Australia | USA | UK">
            <a:extLst>
              <a:ext uri="{FF2B5EF4-FFF2-40B4-BE49-F238E27FC236}">
                <a16:creationId xmlns:a16="http://schemas.microsoft.com/office/drawing/2014/main" id="{9719EF1D-AAC5-2BD8-8E16-3C993B7BA996}"/>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b="6549"/>
          <a:stretch/>
        </p:blipFill>
        <p:spPr bwMode="auto">
          <a:xfrm>
            <a:off x="8109243" y="3968696"/>
            <a:ext cx="687547" cy="2978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4" descr="google-gke - Antares Technology Solutions">
            <a:extLst>
              <a:ext uri="{FF2B5EF4-FFF2-40B4-BE49-F238E27FC236}">
                <a16:creationId xmlns:a16="http://schemas.microsoft.com/office/drawing/2014/main" id="{7F5B1459-A0E7-3B6C-5213-33F87C3BA65E}"/>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r="3152" b="15202"/>
          <a:stretch/>
        </p:blipFill>
        <p:spPr bwMode="auto">
          <a:xfrm>
            <a:off x="5488252" y="4010365"/>
            <a:ext cx="412512" cy="28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31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8AF76-4CCA-4354-957B-0D47CB6D2C75}"/>
              </a:ext>
            </a:extLst>
          </p:cNvPr>
          <p:cNvSpPr>
            <a:spLocks noGrp="1"/>
          </p:cNvSpPr>
          <p:nvPr>
            <p:ph type="title"/>
          </p:nvPr>
        </p:nvSpPr>
        <p:spPr>
          <a:xfrm>
            <a:off x="581245" y="413536"/>
            <a:ext cx="10998139" cy="380901"/>
          </a:xfrm>
        </p:spPr>
        <p:txBody>
          <a:bodyPr/>
          <a:lstStyle/>
          <a:p>
            <a:r>
              <a:rPr lang="en-US" dirty="0"/>
              <a:t>VMware Aria Operations Core Capabilities</a:t>
            </a:r>
          </a:p>
        </p:txBody>
      </p:sp>
      <p:sp>
        <p:nvSpPr>
          <p:cNvPr id="2" name="Subtitle 1">
            <a:extLst>
              <a:ext uri="{FF2B5EF4-FFF2-40B4-BE49-F238E27FC236}">
                <a16:creationId xmlns:a16="http://schemas.microsoft.com/office/drawing/2014/main" id="{229C67A6-4B9C-458C-9A8B-F0DB1A3B45A2}"/>
              </a:ext>
            </a:extLst>
          </p:cNvPr>
          <p:cNvSpPr>
            <a:spLocks noGrp="1"/>
          </p:cNvSpPr>
          <p:nvPr>
            <p:ph type="subTitle" idx="10"/>
          </p:nvPr>
        </p:nvSpPr>
        <p:spPr>
          <a:xfrm>
            <a:off x="594300" y="812513"/>
            <a:ext cx="10959832" cy="247678"/>
          </a:xfrm>
        </p:spPr>
        <p:txBody>
          <a:bodyPr/>
          <a:lstStyle/>
          <a:p>
            <a:r>
              <a:rPr lang="en-US" dirty="0"/>
              <a:t>Powered by AI, from apps to infra, across VMware Cloud on AWS</a:t>
            </a:r>
          </a:p>
          <a:p>
            <a:endParaRPr lang="en-US" dirty="0"/>
          </a:p>
        </p:txBody>
      </p:sp>
      <p:grpSp>
        <p:nvGrpSpPr>
          <p:cNvPr id="4" name="Group 3" descr="Circle Graphic with Unified Ops Platform powered by AI in the Center. Around the center are logos and icons reprenting VMware Cloud Foundation, Apps, Containers, Public Cloud, VMware Cloud, Partners, and Edge&#10;">
            <a:extLst>
              <a:ext uri="{FF2B5EF4-FFF2-40B4-BE49-F238E27FC236}">
                <a16:creationId xmlns:a16="http://schemas.microsoft.com/office/drawing/2014/main" id="{1EC1D8BE-6829-4776-B16F-1B5470157CA8}"/>
              </a:ext>
            </a:extLst>
          </p:cNvPr>
          <p:cNvGrpSpPr/>
          <p:nvPr/>
        </p:nvGrpSpPr>
        <p:grpSpPr>
          <a:xfrm>
            <a:off x="-1304794" y="1408217"/>
            <a:ext cx="9149904" cy="4921217"/>
            <a:chOff x="1992219" y="1230267"/>
            <a:chExt cx="8742112" cy="4585106"/>
          </a:xfrm>
        </p:grpSpPr>
        <p:sp>
          <p:nvSpPr>
            <p:cNvPr id="5" name="Oval 4">
              <a:extLst>
                <a:ext uri="{FF2B5EF4-FFF2-40B4-BE49-F238E27FC236}">
                  <a16:creationId xmlns:a16="http://schemas.microsoft.com/office/drawing/2014/main" id="{CCFEFE67-C62B-46E9-A233-16889AC3E190}"/>
                </a:ext>
              </a:extLst>
            </p:cNvPr>
            <p:cNvSpPr/>
            <p:nvPr/>
          </p:nvSpPr>
          <p:spPr>
            <a:xfrm>
              <a:off x="3908419" y="1353674"/>
              <a:ext cx="4506356" cy="4405811"/>
            </a:xfrm>
            <a:prstGeom prst="ellipse">
              <a:avLst/>
            </a:prstGeom>
            <a:noFill/>
            <a:ln w="1270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TextBox 5">
              <a:extLst>
                <a:ext uri="{FF2B5EF4-FFF2-40B4-BE49-F238E27FC236}">
                  <a16:creationId xmlns:a16="http://schemas.microsoft.com/office/drawing/2014/main" id="{C797B061-983D-40B3-B88D-880C9C4A0F0B}"/>
                </a:ext>
              </a:extLst>
            </p:cNvPr>
            <p:cNvSpPr txBox="1"/>
            <p:nvPr/>
          </p:nvSpPr>
          <p:spPr>
            <a:xfrm>
              <a:off x="9304953" y="1230267"/>
              <a:ext cx="1429378" cy="347367"/>
            </a:xfrm>
            <a:prstGeom prst="rect">
              <a:avLst/>
            </a:prstGeom>
            <a:noFill/>
          </p:spPr>
          <p:txBody>
            <a:bodyPr wrap="square" lIns="0" tIns="0" rIns="0" bIns="0" rtlCol="0" anchor="ctr">
              <a:noAutofit/>
            </a:bodyPr>
            <a:lstStyle/>
            <a:p>
              <a:pPr algn="ctr">
                <a:lnSpc>
                  <a:spcPct val="120000"/>
                </a:lnSpc>
                <a:defRPr/>
              </a:pPr>
              <a:r>
                <a:rPr lang="en-US" sz="800" b="1">
                  <a:solidFill>
                    <a:schemeClr val="bg1"/>
                  </a:solidFill>
                </a:rPr>
                <a:t>Continuous Performance Optimization</a:t>
              </a:r>
            </a:p>
          </p:txBody>
        </p:sp>
        <p:sp>
          <p:nvSpPr>
            <p:cNvPr id="7" name="Freeform: Shape 6">
              <a:extLst>
                <a:ext uri="{FF2B5EF4-FFF2-40B4-BE49-F238E27FC236}">
                  <a16:creationId xmlns:a16="http://schemas.microsoft.com/office/drawing/2014/main" id="{4ACA5068-0F98-471A-8AC9-961082ABA407}"/>
                </a:ext>
              </a:extLst>
            </p:cNvPr>
            <p:cNvSpPr/>
            <p:nvPr/>
          </p:nvSpPr>
          <p:spPr>
            <a:xfrm>
              <a:off x="5034651" y="2489255"/>
              <a:ext cx="2284855" cy="2284855"/>
            </a:xfrm>
            <a:custGeom>
              <a:avLst/>
              <a:gdLst>
                <a:gd name="connsiteX0" fmla="*/ 2243778 w 2239014"/>
                <a:gd name="connsiteY0" fmla="*/ 1121889 h 2239014"/>
                <a:gd name="connsiteX1" fmla="*/ 1121889 w 2239014"/>
                <a:gd name="connsiteY1" fmla="*/ 2243779 h 2239014"/>
                <a:gd name="connsiteX2" fmla="*/ 0 w 2239014"/>
                <a:gd name="connsiteY2" fmla="*/ 1121889 h 2239014"/>
                <a:gd name="connsiteX3" fmla="*/ 1121889 w 2239014"/>
                <a:gd name="connsiteY3" fmla="*/ 0 h 2239014"/>
                <a:gd name="connsiteX4" fmla="*/ 2243778 w 2239014"/>
                <a:gd name="connsiteY4" fmla="*/ 1121889 h 223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014" h="2239014">
                  <a:moveTo>
                    <a:pt x="2243778" y="1121889"/>
                  </a:moveTo>
                  <a:cubicBezTo>
                    <a:pt x="2243778" y="1741492"/>
                    <a:pt x="1741492" y="2243779"/>
                    <a:pt x="1121889" y="2243779"/>
                  </a:cubicBezTo>
                  <a:cubicBezTo>
                    <a:pt x="502287" y="2243779"/>
                    <a:pt x="0" y="1741492"/>
                    <a:pt x="0" y="1121889"/>
                  </a:cubicBezTo>
                  <a:cubicBezTo>
                    <a:pt x="0" y="502287"/>
                    <a:pt x="502287" y="0"/>
                    <a:pt x="1121889" y="0"/>
                  </a:cubicBezTo>
                  <a:cubicBezTo>
                    <a:pt x="1741491" y="0"/>
                    <a:pt x="2243778" y="502287"/>
                    <a:pt x="2243778" y="1121889"/>
                  </a:cubicBezTo>
                  <a:close/>
                </a:path>
              </a:pathLst>
            </a:custGeom>
            <a:noFill/>
            <a:ln w="12700" cap="flat">
              <a:solidFill>
                <a:srgbClr val="00C1D5"/>
              </a:solidFill>
              <a:prstDash val="dashDot"/>
              <a:miter/>
            </a:ln>
          </p:spPr>
          <p:txBody>
            <a:bodyPr rtlCol="0" anchor="ctr"/>
            <a:lstStyle/>
            <a:p>
              <a:endParaRPr lang="en-IN" sz="1797"/>
            </a:p>
          </p:txBody>
        </p:sp>
        <p:sp>
          <p:nvSpPr>
            <p:cNvPr id="8" name="Freeform: Shape 7">
              <a:extLst>
                <a:ext uri="{FF2B5EF4-FFF2-40B4-BE49-F238E27FC236}">
                  <a16:creationId xmlns:a16="http://schemas.microsoft.com/office/drawing/2014/main" id="{E2375925-2A8E-49F7-BB78-45AAE163AC5C}"/>
                </a:ext>
              </a:extLst>
            </p:cNvPr>
            <p:cNvSpPr/>
            <p:nvPr/>
          </p:nvSpPr>
          <p:spPr>
            <a:xfrm>
              <a:off x="5520413" y="2969074"/>
              <a:ext cx="1317978" cy="534754"/>
            </a:xfrm>
            <a:custGeom>
              <a:avLst/>
              <a:gdLst>
                <a:gd name="connsiteX0" fmla="*/ 1066787 w 1291535"/>
                <a:gd name="connsiteY0" fmla="*/ 301923 h 524024"/>
                <a:gd name="connsiteX1" fmla="*/ 996653 w 1291535"/>
                <a:gd name="connsiteY1" fmla="*/ 313092 h 524024"/>
                <a:gd name="connsiteX2" fmla="*/ 647144 w 1291535"/>
                <a:gd name="connsiteY2" fmla="*/ 0 h 524024"/>
                <a:gd name="connsiteX3" fmla="*/ 304517 w 1291535"/>
                <a:gd name="connsiteY3" fmla="*/ 272069 h 524024"/>
                <a:gd name="connsiteX4" fmla="*/ 254867 w 1291535"/>
                <a:gd name="connsiteY4" fmla="*/ 272016 h 524024"/>
                <a:gd name="connsiteX5" fmla="*/ 0 w 1291535"/>
                <a:gd name="connsiteY5" fmla="*/ 526460 h 524024"/>
                <a:gd name="connsiteX6" fmla="*/ 1291748 w 1291535"/>
                <a:gd name="connsiteY6" fmla="*/ 526460 h 524024"/>
                <a:gd name="connsiteX7" fmla="*/ 1066787 w 1291535"/>
                <a:gd name="connsiteY7" fmla="*/ 301923 h 5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1535" h="524024">
                  <a:moveTo>
                    <a:pt x="1066787" y="301923"/>
                  </a:moveTo>
                  <a:cubicBezTo>
                    <a:pt x="1042280" y="301923"/>
                    <a:pt x="1018725" y="305893"/>
                    <a:pt x="996653" y="313092"/>
                  </a:cubicBezTo>
                  <a:cubicBezTo>
                    <a:pt x="977703" y="137093"/>
                    <a:pt x="828488" y="0"/>
                    <a:pt x="647144" y="0"/>
                  </a:cubicBezTo>
                  <a:cubicBezTo>
                    <a:pt x="480144" y="0"/>
                    <a:pt x="340404" y="116238"/>
                    <a:pt x="304517" y="272069"/>
                  </a:cubicBezTo>
                  <a:lnTo>
                    <a:pt x="254867" y="272016"/>
                  </a:lnTo>
                  <a:cubicBezTo>
                    <a:pt x="114068" y="272016"/>
                    <a:pt x="0" y="385926"/>
                    <a:pt x="0" y="526460"/>
                  </a:cubicBezTo>
                  <a:lnTo>
                    <a:pt x="1291748" y="526460"/>
                  </a:lnTo>
                  <a:cubicBezTo>
                    <a:pt x="1291748" y="402440"/>
                    <a:pt x="1191018" y="301923"/>
                    <a:pt x="1066787" y="301923"/>
                  </a:cubicBezTo>
                  <a:close/>
                </a:path>
              </a:pathLst>
            </a:custGeom>
            <a:gradFill>
              <a:gsLst>
                <a:gs pos="30000">
                  <a:srgbClr val="EEF6FC"/>
                </a:gs>
                <a:gs pos="0">
                  <a:schemeClr val="bg1"/>
                </a:gs>
                <a:gs pos="100000">
                  <a:srgbClr val="89C3EB"/>
                </a:gs>
              </a:gsLst>
              <a:lin ang="2700000" scaled="0"/>
            </a:gradFill>
            <a:ln w="5288" cap="flat">
              <a:noFill/>
              <a:prstDash val="solid"/>
              <a:miter/>
            </a:ln>
          </p:spPr>
          <p:txBody>
            <a:bodyPr rtlCol="0" anchor="ctr"/>
            <a:lstStyle/>
            <a:p>
              <a:endParaRPr lang="en-IN" sz="1797"/>
            </a:p>
          </p:txBody>
        </p:sp>
        <p:grpSp>
          <p:nvGrpSpPr>
            <p:cNvPr id="9" name="Graphic 3">
              <a:extLst>
                <a:ext uri="{FF2B5EF4-FFF2-40B4-BE49-F238E27FC236}">
                  <a16:creationId xmlns:a16="http://schemas.microsoft.com/office/drawing/2014/main" id="{E4CF3FBB-6F43-434F-B579-33F1228C5EFE}"/>
                </a:ext>
              </a:extLst>
            </p:cNvPr>
            <p:cNvGrpSpPr/>
            <p:nvPr/>
          </p:nvGrpSpPr>
          <p:grpSpPr>
            <a:xfrm>
              <a:off x="5938763" y="3255735"/>
              <a:ext cx="480738" cy="480738"/>
              <a:chOff x="5858496" y="3377228"/>
              <a:chExt cx="471093" cy="471093"/>
            </a:xfrm>
            <a:solidFill>
              <a:schemeClr val="accent1"/>
            </a:solidFill>
          </p:grpSpPr>
          <p:sp>
            <p:nvSpPr>
              <p:cNvPr id="121" name="Freeform: Shape 120">
                <a:extLst>
                  <a:ext uri="{FF2B5EF4-FFF2-40B4-BE49-F238E27FC236}">
                    <a16:creationId xmlns:a16="http://schemas.microsoft.com/office/drawing/2014/main" id="{19B615FB-0CC0-4E41-A046-CEFBB819E433}"/>
                  </a:ext>
                </a:extLst>
              </p:cNvPr>
              <p:cNvSpPr/>
              <p:nvPr/>
            </p:nvSpPr>
            <p:spPr>
              <a:xfrm>
                <a:off x="5858496" y="3377228"/>
                <a:ext cx="471093" cy="471093"/>
              </a:xfrm>
              <a:custGeom>
                <a:avLst/>
                <a:gdLst>
                  <a:gd name="connsiteX0" fmla="*/ 471834 w 471092"/>
                  <a:gd name="connsiteY0" fmla="*/ 235917 h 471092"/>
                  <a:gd name="connsiteX1" fmla="*/ 235917 w 471092"/>
                  <a:gd name="connsiteY1" fmla="*/ 471834 h 471092"/>
                  <a:gd name="connsiteX2" fmla="*/ 0 w 471092"/>
                  <a:gd name="connsiteY2" fmla="*/ 235917 h 471092"/>
                  <a:gd name="connsiteX3" fmla="*/ 235917 w 471092"/>
                  <a:gd name="connsiteY3" fmla="*/ 0 h 471092"/>
                  <a:gd name="connsiteX4" fmla="*/ 471834 w 471092"/>
                  <a:gd name="connsiteY4" fmla="*/ 235917 h 471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092" h="471092">
                    <a:moveTo>
                      <a:pt x="471834" y="235917"/>
                    </a:moveTo>
                    <a:cubicBezTo>
                      <a:pt x="471834" y="366211"/>
                      <a:pt x="366210" y="471834"/>
                      <a:pt x="235917" y="471834"/>
                    </a:cubicBezTo>
                    <a:cubicBezTo>
                      <a:pt x="105623" y="471834"/>
                      <a:pt x="0" y="366211"/>
                      <a:pt x="0" y="235917"/>
                    </a:cubicBezTo>
                    <a:cubicBezTo>
                      <a:pt x="0" y="105624"/>
                      <a:pt x="105623" y="0"/>
                      <a:pt x="235917" y="0"/>
                    </a:cubicBezTo>
                    <a:cubicBezTo>
                      <a:pt x="366210" y="0"/>
                      <a:pt x="471834" y="105624"/>
                      <a:pt x="471834" y="235917"/>
                    </a:cubicBezTo>
                    <a:close/>
                  </a:path>
                </a:pathLst>
              </a:custGeom>
              <a:gradFill>
                <a:gsLst>
                  <a:gs pos="100000">
                    <a:srgbClr val="0091DA"/>
                  </a:gs>
                  <a:gs pos="0">
                    <a:srgbClr val="002060"/>
                  </a:gs>
                </a:gsLst>
                <a:lin ang="20100000" scaled="0"/>
              </a:gradFill>
              <a:ln w="5288" cap="flat">
                <a:noFill/>
                <a:prstDash val="solid"/>
                <a:miter/>
              </a:ln>
            </p:spPr>
            <p:txBody>
              <a:bodyPr rtlCol="0" anchor="ctr"/>
              <a:lstStyle/>
              <a:p>
                <a:endParaRPr lang="en-IN" sz="1797"/>
              </a:p>
            </p:txBody>
          </p:sp>
          <p:grpSp>
            <p:nvGrpSpPr>
              <p:cNvPr id="122" name="Graphic 3">
                <a:extLst>
                  <a:ext uri="{FF2B5EF4-FFF2-40B4-BE49-F238E27FC236}">
                    <a16:creationId xmlns:a16="http://schemas.microsoft.com/office/drawing/2014/main" id="{85043FCF-B37A-4D89-9FC1-B6FB3821BC41}"/>
                  </a:ext>
                </a:extLst>
              </p:cNvPr>
              <p:cNvGrpSpPr/>
              <p:nvPr/>
            </p:nvGrpSpPr>
            <p:grpSpPr>
              <a:xfrm>
                <a:off x="5960177" y="3478910"/>
                <a:ext cx="267253" cy="267253"/>
                <a:chOff x="5960177" y="3478910"/>
                <a:chExt cx="267253" cy="267253"/>
              </a:xfrm>
              <a:solidFill>
                <a:schemeClr val="accent1"/>
              </a:solidFill>
            </p:grpSpPr>
            <p:sp>
              <p:nvSpPr>
                <p:cNvPr id="123" name="Freeform: Shape 122">
                  <a:extLst>
                    <a:ext uri="{FF2B5EF4-FFF2-40B4-BE49-F238E27FC236}">
                      <a16:creationId xmlns:a16="http://schemas.microsoft.com/office/drawing/2014/main" id="{7BEE5867-2102-4C02-96FE-D267CF0FA2A0}"/>
                    </a:ext>
                  </a:extLst>
                </p:cNvPr>
                <p:cNvSpPr/>
                <p:nvPr/>
              </p:nvSpPr>
              <p:spPr>
                <a:xfrm>
                  <a:off x="6022396" y="3546179"/>
                  <a:ext cx="116450" cy="132329"/>
                </a:xfrm>
                <a:custGeom>
                  <a:avLst/>
                  <a:gdLst>
                    <a:gd name="connsiteX0" fmla="*/ 38881 w 116449"/>
                    <a:gd name="connsiteY0" fmla="*/ 134242 h 132329"/>
                    <a:gd name="connsiteX1" fmla="*/ 38035 w 116449"/>
                    <a:gd name="connsiteY1" fmla="*/ 121751 h 132329"/>
                    <a:gd name="connsiteX2" fmla="*/ 19403 w 116449"/>
                    <a:gd name="connsiteY2" fmla="*/ 116881 h 132329"/>
                    <a:gd name="connsiteX3" fmla="*/ 9875 w 116449"/>
                    <a:gd name="connsiteY3" fmla="*/ 105765 h 132329"/>
                    <a:gd name="connsiteX4" fmla="*/ 9875 w 116449"/>
                    <a:gd name="connsiteY4" fmla="*/ 85122 h 132329"/>
                    <a:gd name="connsiteX5" fmla="*/ 982 w 116449"/>
                    <a:gd name="connsiteY5" fmla="*/ 83216 h 132329"/>
                    <a:gd name="connsiteX6" fmla="*/ 135 w 116449"/>
                    <a:gd name="connsiteY6" fmla="*/ 79829 h 132329"/>
                    <a:gd name="connsiteX7" fmla="*/ 13051 w 116449"/>
                    <a:gd name="connsiteY7" fmla="*/ 51457 h 132329"/>
                    <a:gd name="connsiteX8" fmla="*/ 20461 w 116449"/>
                    <a:gd name="connsiteY8" fmla="*/ 14193 h 132329"/>
                    <a:gd name="connsiteX9" fmla="*/ 62383 w 116449"/>
                    <a:gd name="connsiteY9" fmla="*/ 8 h 132329"/>
                    <a:gd name="connsiteX10" fmla="*/ 115474 w 116449"/>
                    <a:gd name="connsiteY10" fmla="*/ 57333 h 132329"/>
                    <a:gd name="connsiteX11" fmla="*/ 97265 w 116449"/>
                    <a:gd name="connsiteY11" fmla="*/ 98619 h 132329"/>
                    <a:gd name="connsiteX12" fmla="*/ 97265 w 116449"/>
                    <a:gd name="connsiteY12" fmla="*/ 134189 h 13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449" h="132329">
                      <a:moveTo>
                        <a:pt x="38881" y="134242"/>
                      </a:moveTo>
                      <a:cubicBezTo>
                        <a:pt x="38881" y="134242"/>
                        <a:pt x="39093" y="128526"/>
                        <a:pt x="38035" y="121751"/>
                      </a:cubicBezTo>
                      <a:cubicBezTo>
                        <a:pt x="36976" y="114976"/>
                        <a:pt x="26813" y="117940"/>
                        <a:pt x="19403" y="116881"/>
                      </a:cubicBezTo>
                      <a:cubicBezTo>
                        <a:pt x="11992" y="115822"/>
                        <a:pt x="9875" y="105765"/>
                        <a:pt x="9875" y="105765"/>
                      </a:cubicBezTo>
                      <a:cubicBezTo>
                        <a:pt x="9875" y="105765"/>
                        <a:pt x="10298" y="86181"/>
                        <a:pt x="9875" y="85122"/>
                      </a:cubicBezTo>
                      <a:cubicBezTo>
                        <a:pt x="9451" y="84063"/>
                        <a:pt x="2464" y="83852"/>
                        <a:pt x="982" y="83216"/>
                      </a:cubicBezTo>
                      <a:cubicBezTo>
                        <a:pt x="-500" y="82581"/>
                        <a:pt x="135" y="79829"/>
                        <a:pt x="135" y="79829"/>
                      </a:cubicBezTo>
                      <a:cubicBezTo>
                        <a:pt x="135" y="79829"/>
                        <a:pt x="13898" y="60350"/>
                        <a:pt x="13051" y="51457"/>
                      </a:cubicBezTo>
                      <a:cubicBezTo>
                        <a:pt x="12204" y="42565"/>
                        <a:pt x="14745" y="22609"/>
                        <a:pt x="20461" y="14193"/>
                      </a:cubicBezTo>
                      <a:cubicBezTo>
                        <a:pt x="28719" y="2072"/>
                        <a:pt x="44175" y="431"/>
                        <a:pt x="62383" y="8"/>
                      </a:cubicBezTo>
                      <a:cubicBezTo>
                        <a:pt x="62383" y="8"/>
                        <a:pt x="129501" y="-1951"/>
                        <a:pt x="115474" y="57333"/>
                      </a:cubicBezTo>
                      <a:cubicBezTo>
                        <a:pt x="112192" y="71359"/>
                        <a:pt x="103035" y="88139"/>
                        <a:pt x="97265" y="98619"/>
                      </a:cubicBezTo>
                      <a:cubicBezTo>
                        <a:pt x="93401" y="105607"/>
                        <a:pt x="97265" y="134189"/>
                        <a:pt x="97265" y="134189"/>
                      </a:cubicBezTo>
                    </a:path>
                  </a:pathLst>
                </a:custGeom>
                <a:noFill/>
                <a:ln w="15865" cap="flat">
                  <a:solidFill>
                    <a:srgbClr val="FFFFFF"/>
                  </a:solidFill>
                  <a:prstDash val="solid"/>
                  <a:miter/>
                </a:ln>
              </p:spPr>
              <p:txBody>
                <a:bodyPr rtlCol="0" anchor="ctr"/>
                <a:lstStyle/>
                <a:p>
                  <a:endParaRPr lang="en-IN" sz="1797"/>
                </a:p>
              </p:txBody>
            </p:sp>
            <p:sp>
              <p:nvSpPr>
                <p:cNvPr id="124" name="Freeform: Shape 123">
                  <a:extLst>
                    <a:ext uri="{FF2B5EF4-FFF2-40B4-BE49-F238E27FC236}">
                      <a16:creationId xmlns:a16="http://schemas.microsoft.com/office/drawing/2014/main" id="{854DB429-E991-4BB0-9330-FEF54AA5137D}"/>
                    </a:ext>
                  </a:extLst>
                </p:cNvPr>
                <p:cNvSpPr/>
                <p:nvPr/>
              </p:nvSpPr>
              <p:spPr>
                <a:xfrm>
                  <a:off x="5982568" y="3501301"/>
                  <a:ext cx="222314" cy="222314"/>
                </a:xfrm>
                <a:custGeom>
                  <a:avLst/>
                  <a:gdLst>
                    <a:gd name="connsiteX0" fmla="*/ 207810 w 222313"/>
                    <a:gd name="connsiteY0" fmla="*/ 15880 h 222313"/>
                    <a:gd name="connsiteX1" fmla="*/ 207810 w 222313"/>
                    <a:gd name="connsiteY1" fmla="*/ 207810 h 222313"/>
                    <a:gd name="connsiteX2" fmla="*/ 15880 w 222313"/>
                    <a:gd name="connsiteY2" fmla="*/ 207810 h 222313"/>
                    <a:gd name="connsiteX3" fmla="*/ 15880 w 222313"/>
                    <a:gd name="connsiteY3" fmla="*/ 15880 h 222313"/>
                    <a:gd name="connsiteX4" fmla="*/ 207810 w 222313"/>
                    <a:gd name="connsiteY4" fmla="*/ 15880 h 222313"/>
                    <a:gd name="connsiteX5" fmla="*/ 223690 w 222313"/>
                    <a:gd name="connsiteY5" fmla="*/ 0 h 222313"/>
                    <a:gd name="connsiteX6" fmla="*/ 0 w 222313"/>
                    <a:gd name="connsiteY6" fmla="*/ 0 h 222313"/>
                    <a:gd name="connsiteX7" fmla="*/ 0 w 222313"/>
                    <a:gd name="connsiteY7" fmla="*/ 223690 h 222313"/>
                    <a:gd name="connsiteX8" fmla="*/ 223690 w 222313"/>
                    <a:gd name="connsiteY8" fmla="*/ 223690 h 222313"/>
                    <a:gd name="connsiteX9" fmla="*/ 223690 w 222313"/>
                    <a:gd name="connsiteY9" fmla="*/ 0 h 222313"/>
                    <a:gd name="connsiteX10" fmla="*/ 223690 w 222313"/>
                    <a:gd name="connsiteY10" fmla="*/ 0 h 22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313" h="222313">
                      <a:moveTo>
                        <a:pt x="207810" y="15880"/>
                      </a:moveTo>
                      <a:lnTo>
                        <a:pt x="207810" y="207810"/>
                      </a:lnTo>
                      <a:lnTo>
                        <a:pt x="15880" y="207810"/>
                      </a:lnTo>
                      <a:lnTo>
                        <a:pt x="15880" y="15880"/>
                      </a:lnTo>
                      <a:lnTo>
                        <a:pt x="207810" y="15880"/>
                      </a:lnTo>
                      <a:moveTo>
                        <a:pt x="223690" y="0"/>
                      </a:moveTo>
                      <a:lnTo>
                        <a:pt x="0" y="0"/>
                      </a:lnTo>
                      <a:lnTo>
                        <a:pt x="0" y="223690"/>
                      </a:lnTo>
                      <a:lnTo>
                        <a:pt x="223690" y="223690"/>
                      </a:lnTo>
                      <a:lnTo>
                        <a:pt x="223690" y="0"/>
                      </a:lnTo>
                      <a:lnTo>
                        <a:pt x="223690" y="0"/>
                      </a:lnTo>
                      <a:close/>
                    </a:path>
                  </a:pathLst>
                </a:custGeom>
                <a:solidFill>
                  <a:srgbClr val="FFFFFF"/>
                </a:solidFill>
                <a:ln w="5288" cap="flat">
                  <a:noFill/>
                  <a:prstDash val="solid"/>
                  <a:miter/>
                </a:ln>
              </p:spPr>
              <p:txBody>
                <a:bodyPr rtlCol="0" anchor="ctr"/>
                <a:lstStyle/>
                <a:p>
                  <a:endParaRPr lang="en-IN" sz="1797"/>
                </a:p>
              </p:txBody>
            </p:sp>
            <p:sp>
              <p:nvSpPr>
                <p:cNvPr id="125" name="Freeform: Shape 124">
                  <a:extLst>
                    <a:ext uri="{FF2B5EF4-FFF2-40B4-BE49-F238E27FC236}">
                      <a16:creationId xmlns:a16="http://schemas.microsoft.com/office/drawing/2014/main" id="{D33AE4DD-C532-4509-8A25-EDD7CB73A9D4}"/>
                    </a:ext>
                  </a:extLst>
                </p:cNvPr>
                <p:cNvSpPr/>
                <p:nvPr/>
              </p:nvSpPr>
              <p:spPr>
                <a:xfrm>
                  <a:off x="6004958" y="3478910"/>
                  <a:ext cx="5293" cy="21173"/>
                </a:xfrm>
                <a:custGeom>
                  <a:avLst/>
                  <a:gdLst>
                    <a:gd name="connsiteX0" fmla="*/ 0 w 0"/>
                    <a:gd name="connsiteY0" fmla="*/ 22390 h 21172"/>
                    <a:gd name="connsiteX1" fmla="*/ 0 w 0"/>
                    <a:gd name="connsiteY1" fmla="*/ 0 h 21172"/>
                  </a:gdLst>
                  <a:ahLst/>
                  <a:cxnLst>
                    <a:cxn ang="0">
                      <a:pos x="connsiteX0" y="connsiteY0"/>
                    </a:cxn>
                    <a:cxn ang="0">
                      <a:pos x="connsiteX1" y="connsiteY1"/>
                    </a:cxn>
                  </a:cxnLst>
                  <a:rect l="l" t="t" r="r" b="b"/>
                  <a:pathLst>
                    <a:path h="21172">
                      <a:moveTo>
                        <a:pt x="0" y="22390"/>
                      </a:moveTo>
                      <a:lnTo>
                        <a:pt x="0" y="0"/>
                      </a:lnTo>
                    </a:path>
                  </a:pathLst>
                </a:custGeom>
                <a:ln w="15865" cap="flat">
                  <a:solidFill>
                    <a:srgbClr val="FFFFFF"/>
                  </a:solidFill>
                  <a:prstDash val="solid"/>
                  <a:miter/>
                </a:ln>
              </p:spPr>
              <p:txBody>
                <a:bodyPr rtlCol="0" anchor="ctr"/>
                <a:lstStyle/>
                <a:p>
                  <a:endParaRPr lang="en-IN" sz="1797"/>
                </a:p>
              </p:txBody>
            </p:sp>
            <p:sp>
              <p:nvSpPr>
                <p:cNvPr id="126" name="Freeform: Shape 125">
                  <a:extLst>
                    <a:ext uri="{FF2B5EF4-FFF2-40B4-BE49-F238E27FC236}">
                      <a16:creationId xmlns:a16="http://schemas.microsoft.com/office/drawing/2014/main" id="{DB3AADDC-2169-401F-A5C1-711E7EB2AD11}"/>
                    </a:ext>
                  </a:extLst>
                </p:cNvPr>
                <p:cNvSpPr/>
                <p:nvPr/>
              </p:nvSpPr>
              <p:spPr>
                <a:xfrm>
                  <a:off x="6183867" y="3478910"/>
                  <a:ext cx="5293" cy="21173"/>
                </a:xfrm>
                <a:custGeom>
                  <a:avLst/>
                  <a:gdLst>
                    <a:gd name="connsiteX0" fmla="*/ 0 w 0"/>
                    <a:gd name="connsiteY0" fmla="*/ 22390 h 21172"/>
                    <a:gd name="connsiteX1" fmla="*/ 0 w 0"/>
                    <a:gd name="connsiteY1" fmla="*/ 0 h 21172"/>
                  </a:gdLst>
                  <a:ahLst/>
                  <a:cxnLst>
                    <a:cxn ang="0">
                      <a:pos x="connsiteX0" y="connsiteY0"/>
                    </a:cxn>
                    <a:cxn ang="0">
                      <a:pos x="connsiteX1" y="connsiteY1"/>
                    </a:cxn>
                  </a:cxnLst>
                  <a:rect l="l" t="t" r="r" b="b"/>
                  <a:pathLst>
                    <a:path h="21172">
                      <a:moveTo>
                        <a:pt x="0" y="22390"/>
                      </a:moveTo>
                      <a:lnTo>
                        <a:pt x="0" y="0"/>
                      </a:lnTo>
                    </a:path>
                  </a:pathLst>
                </a:custGeom>
                <a:ln w="15865" cap="flat">
                  <a:solidFill>
                    <a:srgbClr val="FFFFFF"/>
                  </a:solidFill>
                  <a:prstDash val="solid"/>
                  <a:miter/>
                </a:ln>
              </p:spPr>
              <p:txBody>
                <a:bodyPr rtlCol="0" anchor="ctr"/>
                <a:lstStyle/>
                <a:p>
                  <a:endParaRPr lang="en-IN" sz="1797"/>
                </a:p>
              </p:txBody>
            </p:sp>
            <p:sp>
              <p:nvSpPr>
                <p:cNvPr id="127" name="Freeform: Shape 126">
                  <a:extLst>
                    <a:ext uri="{FF2B5EF4-FFF2-40B4-BE49-F238E27FC236}">
                      <a16:creationId xmlns:a16="http://schemas.microsoft.com/office/drawing/2014/main" id="{4569476B-11C4-45B9-90D5-4AB0A8EB088E}"/>
                    </a:ext>
                  </a:extLst>
                </p:cNvPr>
                <p:cNvSpPr/>
                <p:nvPr/>
              </p:nvSpPr>
              <p:spPr>
                <a:xfrm>
                  <a:off x="6124213" y="3478910"/>
                  <a:ext cx="5293" cy="21173"/>
                </a:xfrm>
                <a:custGeom>
                  <a:avLst/>
                  <a:gdLst>
                    <a:gd name="connsiteX0" fmla="*/ 0 w 0"/>
                    <a:gd name="connsiteY0" fmla="*/ 22390 h 21172"/>
                    <a:gd name="connsiteX1" fmla="*/ 0 w 0"/>
                    <a:gd name="connsiteY1" fmla="*/ 0 h 21172"/>
                  </a:gdLst>
                  <a:ahLst/>
                  <a:cxnLst>
                    <a:cxn ang="0">
                      <a:pos x="connsiteX0" y="connsiteY0"/>
                    </a:cxn>
                    <a:cxn ang="0">
                      <a:pos x="connsiteX1" y="connsiteY1"/>
                    </a:cxn>
                  </a:cxnLst>
                  <a:rect l="l" t="t" r="r" b="b"/>
                  <a:pathLst>
                    <a:path h="21172">
                      <a:moveTo>
                        <a:pt x="0" y="22390"/>
                      </a:moveTo>
                      <a:lnTo>
                        <a:pt x="0" y="0"/>
                      </a:lnTo>
                    </a:path>
                  </a:pathLst>
                </a:custGeom>
                <a:ln w="15865" cap="flat">
                  <a:solidFill>
                    <a:srgbClr val="FFFFFF"/>
                  </a:solidFill>
                  <a:prstDash val="solid"/>
                  <a:miter/>
                </a:ln>
              </p:spPr>
              <p:txBody>
                <a:bodyPr rtlCol="0" anchor="ctr"/>
                <a:lstStyle/>
                <a:p>
                  <a:endParaRPr lang="en-IN" sz="1797"/>
                </a:p>
              </p:txBody>
            </p:sp>
            <p:sp>
              <p:nvSpPr>
                <p:cNvPr id="128" name="Freeform: Shape 127">
                  <a:extLst>
                    <a:ext uri="{FF2B5EF4-FFF2-40B4-BE49-F238E27FC236}">
                      <a16:creationId xmlns:a16="http://schemas.microsoft.com/office/drawing/2014/main" id="{ACD53195-FB9B-47E4-A91B-269918281909}"/>
                    </a:ext>
                  </a:extLst>
                </p:cNvPr>
                <p:cNvSpPr/>
                <p:nvPr/>
              </p:nvSpPr>
              <p:spPr>
                <a:xfrm>
                  <a:off x="6064612" y="3478910"/>
                  <a:ext cx="5293" cy="21173"/>
                </a:xfrm>
                <a:custGeom>
                  <a:avLst/>
                  <a:gdLst>
                    <a:gd name="connsiteX0" fmla="*/ 0 w 0"/>
                    <a:gd name="connsiteY0" fmla="*/ 22390 h 21172"/>
                    <a:gd name="connsiteX1" fmla="*/ 0 w 0"/>
                    <a:gd name="connsiteY1" fmla="*/ 0 h 21172"/>
                  </a:gdLst>
                  <a:ahLst/>
                  <a:cxnLst>
                    <a:cxn ang="0">
                      <a:pos x="connsiteX0" y="connsiteY0"/>
                    </a:cxn>
                    <a:cxn ang="0">
                      <a:pos x="connsiteX1" y="connsiteY1"/>
                    </a:cxn>
                  </a:cxnLst>
                  <a:rect l="l" t="t" r="r" b="b"/>
                  <a:pathLst>
                    <a:path h="21172">
                      <a:moveTo>
                        <a:pt x="0" y="22390"/>
                      </a:moveTo>
                      <a:lnTo>
                        <a:pt x="0" y="0"/>
                      </a:lnTo>
                    </a:path>
                  </a:pathLst>
                </a:custGeom>
                <a:ln w="15865" cap="flat">
                  <a:solidFill>
                    <a:srgbClr val="FFFFFF"/>
                  </a:solidFill>
                  <a:prstDash val="solid"/>
                  <a:miter/>
                </a:ln>
              </p:spPr>
              <p:txBody>
                <a:bodyPr rtlCol="0" anchor="ctr"/>
                <a:lstStyle/>
                <a:p>
                  <a:endParaRPr lang="en-IN" sz="1797"/>
                </a:p>
              </p:txBody>
            </p:sp>
            <p:sp>
              <p:nvSpPr>
                <p:cNvPr id="129" name="Freeform: Shape 128">
                  <a:extLst>
                    <a:ext uri="{FF2B5EF4-FFF2-40B4-BE49-F238E27FC236}">
                      <a16:creationId xmlns:a16="http://schemas.microsoft.com/office/drawing/2014/main" id="{0E0255B9-FDB2-495E-81E7-1447C82A0FD3}"/>
                    </a:ext>
                  </a:extLst>
                </p:cNvPr>
                <p:cNvSpPr/>
                <p:nvPr/>
              </p:nvSpPr>
              <p:spPr>
                <a:xfrm>
                  <a:off x="6004958" y="3724990"/>
                  <a:ext cx="5293" cy="21173"/>
                </a:xfrm>
                <a:custGeom>
                  <a:avLst/>
                  <a:gdLst>
                    <a:gd name="connsiteX0" fmla="*/ 0 w 0"/>
                    <a:gd name="connsiteY0" fmla="*/ 22337 h 21172"/>
                    <a:gd name="connsiteX1" fmla="*/ 0 w 0"/>
                    <a:gd name="connsiteY1" fmla="*/ 0 h 21172"/>
                  </a:gdLst>
                  <a:ahLst/>
                  <a:cxnLst>
                    <a:cxn ang="0">
                      <a:pos x="connsiteX0" y="connsiteY0"/>
                    </a:cxn>
                    <a:cxn ang="0">
                      <a:pos x="connsiteX1" y="connsiteY1"/>
                    </a:cxn>
                  </a:cxnLst>
                  <a:rect l="l" t="t" r="r" b="b"/>
                  <a:pathLst>
                    <a:path h="21172">
                      <a:moveTo>
                        <a:pt x="0" y="22337"/>
                      </a:moveTo>
                      <a:lnTo>
                        <a:pt x="0" y="0"/>
                      </a:lnTo>
                    </a:path>
                  </a:pathLst>
                </a:custGeom>
                <a:ln w="15865" cap="flat">
                  <a:solidFill>
                    <a:srgbClr val="FFFFFF"/>
                  </a:solidFill>
                  <a:prstDash val="solid"/>
                  <a:miter/>
                </a:ln>
              </p:spPr>
              <p:txBody>
                <a:bodyPr rtlCol="0" anchor="ctr"/>
                <a:lstStyle/>
                <a:p>
                  <a:endParaRPr lang="en-IN" sz="1797"/>
                </a:p>
              </p:txBody>
            </p:sp>
            <p:sp>
              <p:nvSpPr>
                <p:cNvPr id="130" name="Freeform: Shape 129">
                  <a:extLst>
                    <a:ext uri="{FF2B5EF4-FFF2-40B4-BE49-F238E27FC236}">
                      <a16:creationId xmlns:a16="http://schemas.microsoft.com/office/drawing/2014/main" id="{8BBF2DD4-98BE-4FF9-962F-FEF6A40F293B}"/>
                    </a:ext>
                  </a:extLst>
                </p:cNvPr>
                <p:cNvSpPr/>
                <p:nvPr/>
              </p:nvSpPr>
              <p:spPr>
                <a:xfrm>
                  <a:off x="6183867" y="3724990"/>
                  <a:ext cx="5293" cy="21173"/>
                </a:xfrm>
                <a:custGeom>
                  <a:avLst/>
                  <a:gdLst>
                    <a:gd name="connsiteX0" fmla="*/ 0 w 0"/>
                    <a:gd name="connsiteY0" fmla="*/ 22337 h 21172"/>
                    <a:gd name="connsiteX1" fmla="*/ 0 w 0"/>
                    <a:gd name="connsiteY1" fmla="*/ 0 h 21172"/>
                  </a:gdLst>
                  <a:ahLst/>
                  <a:cxnLst>
                    <a:cxn ang="0">
                      <a:pos x="connsiteX0" y="connsiteY0"/>
                    </a:cxn>
                    <a:cxn ang="0">
                      <a:pos x="connsiteX1" y="connsiteY1"/>
                    </a:cxn>
                  </a:cxnLst>
                  <a:rect l="l" t="t" r="r" b="b"/>
                  <a:pathLst>
                    <a:path h="21172">
                      <a:moveTo>
                        <a:pt x="0" y="22337"/>
                      </a:moveTo>
                      <a:lnTo>
                        <a:pt x="0" y="0"/>
                      </a:lnTo>
                    </a:path>
                  </a:pathLst>
                </a:custGeom>
                <a:ln w="15865" cap="flat">
                  <a:solidFill>
                    <a:srgbClr val="FFFFFF"/>
                  </a:solidFill>
                  <a:prstDash val="solid"/>
                  <a:miter/>
                </a:ln>
              </p:spPr>
              <p:txBody>
                <a:bodyPr rtlCol="0" anchor="ctr"/>
                <a:lstStyle/>
                <a:p>
                  <a:endParaRPr lang="en-IN" sz="1797"/>
                </a:p>
              </p:txBody>
            </p:sp>
            <p:sp>
              <p:nvSpPr>
                <p:cNvPr id="131" name="Freeform: Shape 130">
                  <a:extLst>
                    <a:ext uri="{FF2B5EF4-FFF2-40B4-BE49-F238E27FC236}">
                      <a16:creationId xmlns:a16="http://schemas.microsoft.com/office/drawing/2014/main" id="{F3B21323-D5BB-4314-B396-502A58CE6087}"/>
                    </a:ext>
                  </a:extLst>
                </p:cNvPr>
                <p:cNvSpPr/>
                <p:nvPr/>
              </p:nvSpPr>
              <p:spPr>
                <a:xfrm>
                  <a:off x="6124213" y="3724990"/>
                  <a:ext cx="5293" cy="21173"/>
                </a:xfrm>
                <a:custGeom>
                  <a:avLst/>
                  <a:gdLst>
                    <a:gd name="connsiteX0" fmla="*/ 0 w 0"/>
                    <a:gd name="connsiteY0" fmla="*/ 22337 h 21172"/>
                    <a:gd name="connsiteX1" fmla="*/ 0 w 0"/>
                    <a:gd name="connsiteY1" fmla="*/ 0 h 21172"/>
                  </a:gdLst>
                  <a:ahLst/>
                  <a:cxnLst>
                    <a:cxn ang="0">
                      <a:pos x="connsiteX0" y="connsiteY0"/>
                    </a:cxn>
                    <a:cxn ang="0">
                      <a:pos x="connsiteX1" y="connsiteY1"/>
                    </a:cxn>
                  </a:cxnLst>
                  <a:rect l="l" t="t" r="r" b="b"/>
                  <a:pathLst>
                    <a:path h="21172">
                      <a:moveTo>
                        <a:pt x="0" y="22337"/>
                      </a:moveTo>
                      <a:lnTo>
                        <a:pt x="0" y="0"/>
                      </a:lnTo>
                    </a:path>
                  </a:pathLst>
                </a:custGeom>
                <a:ln w="15865" cap="flat">
                  <a:solidFill>
                    <a:srgbClr val="FFFFFF"/>
                  </a:solidFill>
                  <a:prstDash val="solid"/>
                  <a:miter/>
                </a:ln>
              </p:spPr>
              <p:txBody>
                <a:bodyPr rtlCol="0" anchor="ctr"/>
                <a:lstStyle/>
                <a:p>
                  <a:endParaRPr lang="en-IN" sz="1797"/>
                </a:p>
              </p:txBody>
            </p:sp>
            <p:sp>
              <p:nvSpPr>
                <p:cNvPr id="132" name="Freeform: Shape 131">
                  <a:extLst>
                    <a:ext uri="{FF2B5EF4-FFF2-40B4-BE49-F238E27FC236}">
                      <a16:creationId xmlns:a16="http://schemas.microsoft.com/office/drawing/2014/main" id="{BCC0FCA7-A8D0-4EDA-BE03-D5C3E25956A2}"/>
                    </a:ext>
                  </a:extLst>
                </p:cNvPr>
                <p:cNvSpPr/>
                <p:nvPr/>
              </p:nvSpPr>
              <p:spPr>
                <a:xfrm>
                  <a:off x="6064612" y="3724990"/>
                  <a:ext cx="5293" cy="21173"/>
                </a:xfrm>
                <a:custGeom>
                  <a:avLst/>
                  <a:gdLst>
                    <a:gd name="connsiteX0" fmla="*/ 0 w 0"/>
                    <a:gd name="connsiteY0" fmla="*/ 22337 h 21172"/>
                    <a:gd name="connsiteX1" fmla="*/ 0 w 0"/>
                    <a:gd name="connsiteY1" fmla="*/ 0 h 21172"/>
                  </a:gdLst>
                  <a:ahLst/>
                  <a:cxnLst>
                    <a:cxn ang="0">
                      <a:pos x="connsiteX0" y="connsiteY0"/>
                    </a:cxn>
                    <a:cxn ang="0">
                      <a:pos x="connsiteX1" y="connsiteY1"/>
                    </a:cxn>
                  </a:cxnLst>
                  <a:rect l="l" t="t" r="r" b="b"/>
                  <a:pathLst>
                    <a:path h="21172">
                      <a:moveTo>
                        <a:pt x="0" y="22337"/>
                      </a:moveTo>
                      <a:lnTo>
                        <a:pt x="0" y="0"/>
                      </a:lnTo>
                    </a:path>
                  </a:pathLst>
                </a:custGeom>
                <a:ln w="15865" cap="flat">
                  <a:solidFill>
                    <a:srgbClr val="FFFFFF"/>
                  </a:solidFill>
                  <a:prstDash val="solid"/>
                  <a:miter/>
                </a:ln>
              </p:spPr>
              <p:txBody>
                <a:bodyPr rtlCol="0" anchor="ctr"/>
                <a:lstStyle/>
                <a:p>
                  <a:endParaRPr lang="en-IN" sz="1797"/>
                </a:p>
              </p:txBody>
            </p:sp>
            <p:sp>
              <p:nvSpPr>
                <p:cNvPr id="133" name="Freeform: Shape 132">
                  <a:extLst>
                    <a:ext uri="{FF2B5EF4-FFF2-40B4-BE49-F238E27FC236}">
                      <a16:creationId xmlns:a16="http://schemas.microsoft.com/office/drawing/2014/main" id="{C5A2055A-2FDF-4752-8624-65EEE1DA26E4}"/>
                    </a:ext>
                  </a:extLst>
                </p:cNvPr>
                <p:cNvSpPr/>
                <p:nvPr/>
              </p:nvSpPr>
              <p:spPr>
                <a:xfrm>
                  <a:off x="6206257" y="3523638"/>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4" name="Freeform: Shape 133">
                  <a:extLst>
                    <a:ext uri="{FF2B5EF4-FFF2-40B4-BE49-F238E27FC236}">
                      <a16:creationId xmlns:a16="http://schemas.microsoft.com/office/drawing/2014/main" id="{7D95E65E-9CA0-47D1-BDB1-36DBEEA5A7F1}"/>
                    </a:ext>
                  </a:extLst>
                </p:cNvPr>
                <p:cNvSpPr/>
                <p:nvPr/>
              </p:nvSpPr>
              <p:spPr>
                <a:xfrm>
                  <a:off x="6206257" y="3702600"/>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5" name="Freeform: Shape 134">
                  <a:extLst>
                    <a:ext uri="{FF2B5EF4-FFF2-40B4-BE49-F238E27FC236}">
                      <a16:creationId xmlns:a16="http://schemas.microsoft.com/office/drawing/2014/main" id="{592F922B-9EBA-4806-8ECE-541F34C90CA9}"/>
                    </a:ext>
                  </a:extLst>
                </p:cNvPr>
                <p:cNvSpPr/>
                <p:nvPr/>
              </p:nvSpPr>
              <p:spPr>
                <a:xfrm>
                  <a:off x="6206257" y="3642946"/>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6" name="Freeform: Shape 135">
                  <a:extLst>
                    <a:ext uri="{FF2B5EF4-FFF2-40B4-BE49-F238E27FC236}">
                      <a16:creationId xmlns:a16="http://schemas.microsoft.com/office/drawing/2014/main" id="{87081B4A-B8E0-4841-8DF2-54C970E24AA3}"/>
                    </a:ext>
                  </a:extLst>
                </p:cNvPr>
                <p:cNvSpPr/>
                <p:nvPr/>
              </p:nvSpPr>
              <p:spPr>
                <a:xfrm>
                  <a:off x="6206257" y="3583292"/>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7" name="Freeform: Shape 136">
                  <a:extLst>
                    <a:ext uri="{FF2B5EF4-FFF2-40B4-BE49-F238E27FC236}">
                      <a16:creationId xmlns:a16="http://schemas.microsoft.com/office/drawing/2014/main" id="{41F32934-C86B-4059-9313-644B519B6314}"/>
                    </a:ext>
                  </a:extLst>
                </p:cNvPr>
                <p:cNvSpPr/>
                <p:nvPr/>
              </p:nvSpPr>
              <p:spPr>
                <a:xfrm>
                  <a:off x="5960177" y="3523638"/>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8" name="Freeform: Shape 137">
                  <a:extLst>
                    <a:ext uri="{FF2B5EF4-FFF2-40B4-BE49-F238E27FC236}">
                      <a16:creationId xmlns:a16="http://schemas.microsoft.com/office/drawing/2014/main" id="{6355C091-05C9-4A2F-BAEF-3D9D7B547F6E}"/>
                    </a:ext>
                  </a:extLst>
                </p:cNvPr>
                <p:cNvSpPr/>
                <p:nvPr/>
              </p:nvSpPr>
              <p:spPr>
                <a:xfrm>
                  <a:off x="5960177" y="3702600"/>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39" name="Freeform: Shape 138">
                  <a:extLst>
                    <a:ext uri="{FF2B5EF4-FFF2-40B4-BE49-F238E27FC236}">
                      <a16:creationId xmlns:a16="http://schemas.microsoft.com/office/drawing/2014/main" id="{DE81E24C-AD42-4E82-90BD-F2CBBAFC2545}"/>
                    </a:ext>
                  </a:extLst>
                </p:cNvPr>
                <p:cNvSpPr/>
                <p:nvPr/>
              </p:nvSpPr>
              <p:spPr>
                <a:xfrm>
                  <a:off x="5960177" y="3642946"/>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sp>
              <p:nvSpPr>
                <p:cNvPr id="140" name="Freeform: Shape 139">
                  <a:extLst>
                    <a:ext uri="{FF2B5EF4-FFF2-40B4-BE49-F238E27FC236}">
                      <a16:creationId xmlns:a16="http://schemas.microsoft.com/office/drawing/2014/main" id="{5DAA71B9-123F-476A-81F4-75B1E899D903}"/>
                    </a:ext>
                  </a:extLst>
                </p:cNvPr>
                <p:cNvSpPr/>
                <p:nvPr/>
              </p:nvSpPr>
              <p:spPr>
                <a:xfrm>
                  <a:off x="5960177" y="3583292"/>
                  <a:ext cx="21173" cy="5293"/>
                </a:xfrm>
                <a:custGeom>
                  <a:avLst/>
                  <a:gdLst>
                    <a:gd name="connsiteX0" fmla="*/ 0 w 21172"/>
                    <a:gd name="connsiteY0" fmla="*/ 0 h 0"/>
                    <a:gd name="connsiteX1" fmla="*/ 22390 w 21172"/>
                    <a:gd name="connsiteY1" fmla="*/ 0 h 0"/>
                  </a:gdLst>
                  <a:ahLst/>
                  <a:cxnLst>
                    <a:cxn ang="0">
                      <a:pos x="connsiteX0" y="connsiteY0"/>
                    </a:cxn>
                    <a:cxn ang="0">
                      <a:pos x="connsiteX1" y="connsiteY1"/>
                    </a:cxn>
                  </a:cxnLst>
                  <a:rect l="l" t="t" r="r" b="b"/>
                  <a:pathLst>
                    <a:path w="21172">
                      <a:moveTo>
                        <a:pt x="0" y="0"/>
                      </a:moveTo>
                      <a:lnTo>
                        <a:pt x="22390" y="0"/>
                      </a:lnTo>
                    </a:path>
                  </a:pathLst>
                </a:custGeom>
                <a:ln w="15865" cap="flat">
                  <a:solidFill>
                    <a:srgbClr val="FFFFFF"/>
                  </a:solidFill>
                  <a:prstDash val="solid"/>
                  <a:miter/>
                </a:ln>
              </p:spPr>
              <p:txBody>
                <a:bodyPr rtlCol="0" anchor="ctr"/>
                <a:lstStyle/>
                <a:p>
                  <a:endParaRPr lang="en-IN" sz="1797"/>
                </a:p>
              </p:txBody>
            </p:sp>
          </p:grpSp>
        </p:grpSp>
        <p:sp>
          <p:nvSpPr>
            <p:cNvPr id="10" name="Freeform: Shape 9">
              <a:extLst>
                <a:ext uri="{FF2B5EF4-FFF2-40B4-BE49-F238E27FC236}">
                  <a16:creationId xmlns:a16="http://schemas.microsoft.com/office/drawing/2014/main" id="{089DDBD0-7AAE-4BE6-B71E-45809712AFF3}"/>
                </a:ext>
              </a:extLst>
            </p:cNvPr>
            <p:cNvSpPr/>
            <p:nvPr/>
          </p:nvSpPr>
          <p:spPr>
            <a:xfrm>
              <a:off x="5273508" y="2728112"/>
              <a:ext cx="1809519" cy="1809519"/>
            </a:xfrm>
            <a:custGeom>
              <a:avLst/>
              <a:gdLst>
                <a:gd name="connsiteX0" fmla="*/ 1775650 w 1773214"/>
                <a:gd name="connsiteY0" fmla="*/ 887825 h 1773214"/>
                <a:gd name="connsiteX1" fmla="*/ 887825 w 1773214"/>
                <a:gd name="connsiteY1" fmla="*/ 1775650 h 1773214"/>
                <a:gd name="connsiteX2" fmla="*/ 0 w 1773214"/>
                <a:gd name="connsiteY2" fmla="*/ 887825 h 1773214"/>
                <a:gd name="connsiteX3" fmla="*/ 887825 w 1773214"/>
                <a:gd name="connsiteY3" fmla="*/ 0 h 1773214"/>
                <a:gd name="connsiteX4" fmla="*/ 1775650 w 1773214"/>
                <a:gd name="connsiteY4" fmla="*/ 887825 h 1773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214" h="1773214">
                  <a:moveTo>
                    <a:pt x="1775650" y="887825"/>
                  </a:moveTo>
                  <a:cubicBezTo>
                    <a:pt x="1775650" y="1378157"/>
                    <a:pt x="1378157" y="1775650"/>
                    <a:pt x="887825" y="1775650"/>
                  </a:cubicBezTo>
                  <a:cubicBezTo>
                    <a:pt x="397493" y="1775650"/>
                    <a:pt x="0" y="1378157"/>
                    <a:pt x="0" y="887825"/>
                  </a:cubicBezTo>
                  <a:cubicBezTo>
                    <a:pt x="0" y="397493"/>
                    <a:pt x="397493" y="0"/>
                    <a:pt x="887825" y="0"/>
                  </a:cubicBezTo>
                  <a:cubicBezTo>
                    <a:pt x="1378157" y="0"/>
                    <a:pt x="1775650" y="397493"/>
                    <a:pt x="1775650" y="887825"/>
                  </a:cubicBezTo>
                  <a:close/>
                </a:path>
              </a:pathLst>
            </a:custGeom>
            <a:noFill/>
            <a:ln w="12700" cap="flat">
              <a:solidFill>
                <a:srgbClr val="00C1D5"/>
              </a:solidFill>
              <a:prstDash val="solid"/>
              <a:miter/>
            </a:ln>
          </p:spPr>
          <p:txBody>
            <a:bodyPr rtlCol="0" anchor="ctr"/>
            <a:lstStyle/>
            <a:p>
              <a:endParaRPr lang="en-IN" sz="1797"/>
            </a:p>
          </p:txBody>
        </p:sp>
        <p:grpSp>
          <p:nvGrpSpPr>
            <p:cNvPr id="11" name="Graphic 3">
              <a:extLst>
                <a:ext uri="{FF2B5EF4-FFF2-40B4-BE49-F238E27FC236}">
                  <a16:creationId xmlns:a16="http://schemas.microsoft.com/office/drawing/2014/main" id="{9A2926EE-A296-4B17-8403-104EF8C84A23}"/>
                </a:ext>
              </a:extLst>
            </p:cNvPr>
            <p:cNvGrpSpPr/>
            <p:nvPr/>
          </p:nvGrpSpPr>
          <p:grpSpPr>
            <a:xfrm>
              <a:off x="7472424" y="3693314"/>
              <a:ext cx="432124" cy="432123"/>
              <a:chOff x="7361388" y="3806029"/>
              <a:chExt cx="423454" cy="423454"/>
            </a:xfrm>
            <a:solidFill>
              <a:schemeClr val="accent1"/>
            </a:solidFill>
          </p:grpSpPr>
          <p:grpSp>
            <p:nvGrpSpPr>
              <p:cNvPr id="118" name="Graphic 3">
                <a:extLst>
                  <a:ext uri="{FF2B5EF4-FFF2-40B4-BE49-F238E27FC236}">
                    <a16:creationId xmlns:a16="http://schemas.microsoft.com/office/drawing/2014/main" id="{485DF23C-FA93-4A78-ACCA-821872C4B551}"/>
                  </a:ext>
                </a:extLst>
              </p:cNvPr>
              <p:cNvGrpSpPr/>
              <p:nvPr/>
            </p:nvGrpSpPr>
            <p:grpSpPr>
              <a:xfrm>
                <a:off x="7361388" y="3806029"/>
                <a:ext cx="423454" cy="423454"/>
                <a:chOff x="7361388" y="3806029"/>
                <a:chExt cx="423454" cy="423454"/>
              </a:xfrm>
              <a:solidFill>
                <a:schemeClr val="accent1"/>
              </a:solidFill>
            </p:grpSpPr>
            <p:sp>
              <p:nvSpPr>
                <p:cNvPr id="119" name="Freeform: Shape 118">
                  <a:extLst>
                    <a:ext uri="{FF2B5EF4-FFF2-40B4-BE49-F238E27FC236}">
                      <a16:creationId xmlns:a16="http://schemas.microsoft.com/office/drawing/2014/main" id="{07EB89B4-E44E-4153-B274-A25448B56CD8}"/>
                    </a:ext>
                  </a:extLst>
                </p:cNvPr>
                <p:cNvSpPr/>
                <p:nvPr/>
              </p:nvSpPr>
              <p:spPr>
                <a:xfrm>
                  <a:off x="7361388" y="3806029"/>
                  <a:ext cx="423454" cy="423454"/>
                </a:xfrm>
                <a:custGeom>
                  <a:avLst/>
                  <a:gdLst>
                    <a:gd name="connsiteX0" fmla="*/ 427477 w 423454"/>
                    <a:gd name="connsiteY0" fmla="*/ 213739 h 423454"/>
                    <a:gd name="connsiteX1" fmla="*/ 213739 w 423454"/>
                    <a:gd name="connsiteY1" fmla="*/ 427477 h 423454"/>
                    <a:gd name="connsiteX2" fmla="*/ 0 w 423454"/>
                    <a:gd name="connsiteY2" fmla="*/ 213739 h 423454"/>
                    <a:gd name="connsiteX3" fmla="*/ 213739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9" y="427477"/>
                      </a:cubicBezTo>
                      <a:cubicBezTo>
                        <a:pt x="95694" y="427477"/>
                        <a:pt x="0" y="331783"/>
                        <a:pt x="0" y="213739"/>
                      </a:cubicBezTo>
                      <a:cubicBezTo>
                        <a:pt x="0" y="95694"/>
                        <a:pt x="95694" y="0"/>
                        <a:pt x="213739"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sp>
              <p:nvSpPr>
                <p:cNvPr id="120" name="Freeform: Shape 119">
                  <a:extLst>
                    <a:ext uri="{FF2B5EF4-FFF2-40B4-BE49-F238E27FC236}">
                      <a16:creationId xmlns:a16="http://schemas.microsoft.com/office/drawing/2014/main" id="{DD6DE60B-7D62-46AD-B373-3C301DB64599}"/>
                    </a:ext>
                  </a:extLst>
                </p:cNvPr>
                <p:cNvSpPr/>
                <p:nvPr/>
              </p:nvSpPr>
              <p:spPr>
                <a:xfrm>
                  <a:off x="7452589" y="3948680"/>
                  <a:ext cx="243486" cy="142916"/>
                </a:xfrm>
                <a:custGeom>
                  <a:avLst/>
                  <a:gdLst>
                    <a:gd name="connsiteX0" fmla="*/ 157949 w 243486"/>
                    <a:gd name="connsiteY0" fmla="*/ 10639 h 142915"/>
                    <a:gd name="connsiteX1" fmla="*/ 158267 w 243486"/>
                    <a:gd name="connsiteY1" fmla="*/ 10639 h 142915"/>
                    <a:gd name="connsiteX2" fmla="*/ 200612 w 243486"/>
                    <a:gd name="connsiteY2" fmla="*/ 52932 h 142915"/>
                    <a:gd name="connsiteX3" fmla="*/ 201565 w 243486"/>
                    <a:gd name="connsiteY3" fmla="*/ 61666 h 142915"/>
                    <a:gd name="connsiteX4" fmla="*/ 210298 w 243486"/>
                    <a:gd name="connsiteY4" fmla="*/ 62354 h 142915"/>
                    <a:gd name="connsiteX5" fmla="*/ 235494 w 243486"/>
                    <a:gd name="connsiteY5" fmla="*/ 95701 h 142915"/>
                    <a:gd name="connsiteX6" fmla="*/ 208499 w 243486"/>
                    <a:gd name="connsiteY6" fmla="*/ 128730 h 142915"/>
                    <a:gd name="connsiteX7" fmla="*/ 123914 w 243486"/>
                    <a:gd name="connsiteY7" fmla="*/ 130583 h 142915"/>
                    <a:gd name="connsiteX8" fmla="*/ 38641 w 243486"/>
                    <a:gd name="connsiteY8" fmla="*/ 132435 h 142915"/>
                    <a:gd name="connsiteX9" fmla="*/ 10746 w 243486"/>
                    <a:gd name="connsiteY9" fmla="*/ 104964 h 142915"/>
                    <a:gd name="connsiteX10" fmla="*/ 36418 w 243486"/>
                    <a:gd name="connsiteY10" fmla="*/ 79451 h 142915"/>
                    <a:gd name="connsiteX11" fmla="*/ 42717 w 243486"/>
                    <a:gd name="connsiteY11" fmla="*/ 80192 h 142915"/>
                    <a:gd name="connsiteX12" fmla="*/ 53620 w 243486"/>
                    <a:gd name="connsiteY12" fmla="*/ 82997 h 142915"/>
                    <a:gd name="connsiteX13" fmla="*/ 55791 w 243486"/>
                    <a:gd name="connsiteY13" fmla="*/ 71987 h 142915"/>
                    <a:gd name="connsiteX14" fmla="*/ 90037 w 243486"/>
                    <a:gd name="connsiteY14" fmla="*/ 43510 h 142915"/>
                    <a:gd name="connsiteX15" fmla="*/ 104170 w 243486"/>
                    <a:gd name="connsiteY15" fmla="*/ 46580 h 142915"/>
                    <a:gd name="connsiteX16" fmla="*/ 114598 w 243486"/>
                    <a:gd name="connsiteY16" fmla="*/ 51397 h 142915"/>
                    <a:gd name="connsiteX17" fmla="*/ 118568 w 243486"/>
                    <a:gd name="connsiteY17" fmla="*/ 40599 h 142915"/>
                    <a:gd name="connsiteX18" fmla="*/ 157949 w 243486"/>
                    <a:gd name="connsiteY18" fmla="*/ 10639 h 142915"/>
                    <a:gd name="connsiteX19" fmla="*/ 157949 w 243486"/>
                    <a:gd name="connsiteY19" fmla="*/ 53 h 142915"/>
                    <a:gd name="connsiteX20" fmla="*/ 108458 w 243486"/>
                    <a:gd name="connsiteY20" fmla="*/ 36947 h 142915"/>
                    <a:gd name="connsiteX21" fmla="*/ 89984 w 243486"/>
                    <a:gd name="connsiteY21" fmla="*/ 32871 h 142915"/>
                    <a:gd name="connsiteX22" fmla="*/ 89720 w 243486"/>
                    <a:gd name="connsiteY22" fmla="*/ 32871 h 142915"/>
                    <a:gd name="connsiteX23" fmla="*/ 45257 w 243486"/>
                    <a:gd name="connsiteY23" fmla="*/ 69870 h 142915"/>
                    <a:gd name="connsiteX24" fmla="*/ 36312 w 243486"/>
                    <a:gd name="connsiteY24" fmla="*/ 68759 h 142915"/>
                    <a:gd name="connsiteX25" fmla="*/ 36100 w 243486"/>
                    <a:gd name="connsiteY25" fmla="*/ 68759 h 142915"/>
                    <a:gd name="connsiteX26" fmla="*/ 0 w 243486"/>
                    <a:gd name="connsiteY26" fmla="*/ 104805 h 142915"/>
                    <a:gd name="connsiteX27" fmla="*/ 38429 w 243486"/>
                    <a:gd name="connsiteY27" fmla="*/ 142916 h 142915"/>
                    <a:gd name="connsiteX28" fmla="*/ 38429 w 243486"/>
                    <a:gd name="connsiteY28" fmla="*/ 142916 h 142915"/>
                    <a:gd name="connsiteX29" fmla="*/ 208393 w 243486"/>
                    <a:gd name="connsiteY29" fmla="*/ 139211 h 142915"/>
                    <a:gd name="connsiteX30" fmla="*/ 208393 w 243486"/>
                    <a:gd name="connsiteY30" fmla="*/ 139211 h 142915"/>
                    <a:gd name="connsiteX31" fmla="*/ 208605 w 243486"/>
                    <a:gd name="connsiteY31" fmla="*/ 139211 h 142915"/>
                    <a:gd name="connsiteX32" fmla="*/ 245975 w 243486"/>
                    <a:gd name="connsiteY32" fmla="*/ 95648 h 142915"/>
                    <a:gd name="connsiteX33" fmla="*/ 211039 w 243486"/>
                    <a:gd name="connsiteY33" fmla="*/ 51714 h 142915"/>
                    <a:gd name="connsiteX34" fmla="*/ 158267 w 243486"/>
                    <a:gd name="connsiteY34" fmla="*/ 0 h 142915"/>
                    <a:gd name="connsiteX35" fmla="*/ 157949 w 243486"/>
                    <a:gd name="connsiteY35" fmla="*/ 53 h 142915"/>
                    <a:gd name="connsiteX36" fmla="*/ 157949 w 243486"/>
                    <a:gd name="connsiteY36" fmla="*/ 53 h 14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3486" h="142915">
                      <a:moveTo>
                        <a:pt x="157949" y="10639"/>
                      </a:moveTo>
                      <a:lnTo>
                        <a:pt x="158267" y="10639"/>
                      </a:lnTo>
                      <a:cubicBezTo>
                        <a:pt x="179757" y="10745"/>
                        <a:pt x="197912" y="28954"/>
                        <a:pt x="200612" y="52932"/>
                      </a:cubicBezTo>
                      <a:lnTo>
                        <a:pt x="201565" y="61666"/>
                      </a:lnTo>
                      <a:lnTo>
                        <a:pt x="210298" y="62354"/>
                      </a:lnTo>
                      <a:cubicBezTo>
                        <a:pt x="224537" y="63465"/>
                        <a:pt x="235600" y="78074"/>
                        <a:pt x="235494" y="95701"/>
                      </a:cubicBezTo>
                      <a:cubicBezTo>
                        <a:pt x="235441" y="113909"/>
                        <a:pt x="223426" y="128730"/>
                        <a:pt x="208499" y="128730"/>
                      </a:cubicBezTo>
                      <a:cubicBezTo>
                        <a:pt x="205535" y="128730"/>
                        <a:pt x="173035" y="129471"/>
                        <a:pt x="123914" y="130583"/>
                      </a:cubicBezTo>
                      <a:cubicBezTo>
                        <a:pt x="85326" y="131483"/>
                        <a:pt x="41605" y="132435"/>
                        <a:pt x="38641" y="132435"/>
                      </a:cubicBezTo>
                      <a:cubicBezTo>
                        <a:pt x="24244" y="132329"/>
                        <a:pt x="10693" y="118938"/>
                        <a:pt x="10746" y="104964"/>
                      </a:cubicBezTo>
                      <a:cubicBezTo>
                        <a:pt x="10799" y="90884"/>
                        <a:pt x="22232" y="79451"/>
                        <a:pt x="36418" y="79451"/>
                      </a:cubicBezTo>
                      <a:cubicBezTo>
                        <a:pt x="38641" y="79451"/>
                        <a:pt x="40758" y="79715"/>
                        <a:pt x="42717" y="80192"/>
                      </a:cubicBezTo>
                      <a:lnTo>
                        <a:pt x="53620" y="82997"/>
                      </a:lnTo>
                      <a:lnTo>
                        <a:pt x="55791" y="71987"/>
                      </a:lnTo>
                      <a:cubicBezTo>
                        <a:pt x="59020" y="55473"/>
                        <a:pt x="73311" y="43510"/>
                        <a:pt x="90037" y="43510"/>
                      </a:cubicBezTo>
                      <a:cubicBezTo>
                        <a:pt x="95066" y="43563"/>
                        <a:pt x="99830" y="44569"/>
                        <a:pt x="104170" y="46580"/>
                      </a:cubicBezTo>
                      <a:lnTo>
                        <a:pt x="114598" y="51397"/>
                      </a:lnTo>
                      <a:lnTo>
                        <a:pt x="118568" y="40599"/>
                      </a:lnTo>
                      <a:cubicBezTo>
                        <a:pt x="125025" y="22390"/>
                        <a:pt x="140588" y="10639"/>
                        <a:pt x="157949" y="10639"/>
                      </a:cubicBezTo>
                      <a:moveTo>
                        <a:pt x="157949" y="53"/>
                      </a:moveTo>
                      <a:cubicBezTo>
                        <a:pt x="135559" y="53"/>
                        <a:pt x="116397" y="15297"/>
                        <a:pt x="108458" y="36947"/>
                      </a:cubicBezTo>
                      <a:cubicBezTo>
                        <a:pt x="102794" y="34353"/>
                        <a:pt x="96601" y="32977"/>
                        <a:pt x="89984" y="32871"/>
                      </a:cubicBezTo>
                      <a:cubicBezTo>
                        <a:pt x="89879" y="32871"/>
                        <a:pt x="89826" y="32871"/>
                        <a:pt x="89720" y="32871"/>
                      </a:cubicBezTo>
                      <a:cubicBezTo>
                        <a:pt x="67647" y="32871"/>
                        <a:pt x="49333" y="48750"/>
                        <a:pt x="45257" y="69870"/>
                      </a:cubicBezTo>
                      <a:cubicBezTo>
                        <a:pt x="42399" y="69129"/>
                        <a:pt x="39382" y="68759"/>
                        <a:pt x="36312" y="68759"/>
                      </a:cubicBezTo>
                      <a:cubicBezTo>
                        <a:pt x="36259" y="68759"/>
                        <a:pt x="36206" y="68759"/>
                        <a:pt x="36100" y="68759"/>
                      </a:cubicBezTo>
                      <a:cubicBezTo>
                        <a:pt x="16251" y="68759"/>
                        <a:pt x="106" y="84903"/>
                        <a:pt x="0" y="104805"/>
                      </a:cubicBezTo>
                      <a:cubicBezTo>
                        <a:pt x="-106" y="124813"/>
                        <a:pt x="18474" y="142757"/>
                        <a:pt x="38429" y="142916"/>
                      </a:cubicBezTo>
                      <a:cubicBezTo>
                        <a:pt x="38429" y="142916"/>
                        <a:pt x="38429" y="142916"/>
                        <a:pt x="38429" y="142916"/>
                      </a:cubicBezTo>
                      <a:cubicBezTo>
                        <a:pt x="44781" y="142916"/>
                        <a:pt x="202147" y="139211"/>
                        <a:pt x="208393" y="139211"/>
                      </a:cubicBezTo>
                      <a:cubicBezTo>
                        <a:pt x="208393" y="139211"/>
                        <a:pt x="208393" y="139211"/>
                        <a:pt x="208393" y="139211"/>
                      </a:cubicBezTo>
                      <a:cubicBezTo>
                        <a:pt x="208446" y="139211"/>
                        <a:pt x="208552" y="139211"/>
                        <a:pt x="208605" y="139211"/>
                      </a:cubicBezTo>
                      <a:cubicBezTo>
                        <a:pt x="229142" y="139211"/>
                        <a:pt x="245869" y="119679"/>
                        <a:pt x="245975" y="95648"/>
                      </a:cubicBezTo>
                      <a:cubicBezTo>
                        <a:pt x="246133" y="72252"/>
                        <a:pt x="230625" y="53197"/>
                        <a:pt x="211039" y="51714"/>
                      </a:cubicBezTo>
                      <a:cubicBezTo>
                        <a:pt x="207811" y="22655"/>
                        <a:pt x="185474" y="106"/>
                        <a:pt x="158267" y="0"/>
                      </a:cubicBezTo>
                      <a:cubicBezTo>
                        <a:pt x="158161" y="53"/>
                        <a:pt x="158055" y="53"/>
                        <a:pt x="157949" y="53"/>
                      </a:cubicBezTo>
                      <a:lnTo>
                        <a:pt x="157949" y="53"/>
                      </a:lnTo>
                      <a:close/>
                    </a:path>
                  </a:pathLst>
                </a:custGeom>
                <a:solidFill>
                  <a:srgbClr val="00C1D5"/>
                </a:solidFill>
                <a:ln w="5288" cap="flat">
                  <a:noFill/>
                  <a:prstDash val="solid"/>
                  <a:miter/>
                </a:ln>
              </p:spPr>
              <p:txBody>
                <a:bodyPr rtlCol="0" anchor="ctr"/>
                <a:lstStyle/>
                <a:p>
                  <a:endParaRPr lang="en-IN" sz="1797"/>
                </a:p>
              </p:txBody>
            </p:sp>
          </p:grpSp>
        </p:grpSp>
        <p:grpSp>
          <p:nvGrpSpPr>
            <p:cNvPr id="12" name="Graphic 3">
              <a:extLst>
                <a:ext uri="{FF2B5EF4-FFF2-40B4-BE49-F238E27FC236}">
                  <a16:creationId xmlns:a16="http://schemas.microsoft.com/office/drawing/2014/main" id="{02C13D5B-5AF2-4047-94EE-6D64609E717A}"/>
                </a:ext>
              </a:extLst>
            </p:cNvPr>
            <p:cNvGrpSpPr/>
            <p:nvPr/>
          </p:nvGrpSpPr>
          <p:grpSpPr>
            <a:xfrm>
              <a:off x="4447557" y="3693314"/>
              <a:ext cx="432124" cy="432123"/>
              <a:chOff x="4397208" y="3806029"/>
              <a:chExt cx="423454" cy="423454"/>
            </a:xfrm>
            <a:solidFill>
              <a:schemeClr val="accent1"/>
            </a:solidFill>
          </p:grpSpPr>
          <p:grpSp>
            <p:nvGrpSpPr>
              <p:cNvPr id="55" name="Graphic 3">
                <a:extLst>
                  <a:ext uri="{FF2B5EF4-FFF2-40B4-BE49-F238E27FC236}">
                    <a16:creationId xmlns:a16="http://schemas.microsoft.com/office/drawing/2014/main" id="{5FD54857-B0BD-4ADB-9B76-DAE9ED686E36}"/>
                  </a:ext>
                </a:extLst>
              </p:cNvPr>
              <p:cNvGrpSpPr/>
              <p:nvPr/>
            </p:nvGrpSpPr>
            <p:grpSpPr>
              <a:xfrm>
                <a:off x="4397208" y="3806029"/>
                <a:ext cx="423454" cy="423454"/>
                <a:chOff x="4397208" y="3806029"/>
                <a:chExt cx="423454" cy="423454"/>
              </a:xfrm>
              <a:solidFill>
                <a:schemeClr val="accent1"/>
              </a:solidFill>
            </p:grpSpPr>
            <p:sp>
              <p:nvSpPr>
                <p:cNvPr id="56" name="Freeform: Shape 55">
                  <a:extLst>
                    <a:ext uri="{FF2B5EF4-FFF2-40B4-BE49-F238E27FC236}">
                      <a16:creationId xmlns:a16="http://schemas.microsoft.com/office/drawing/2014/main" id="{F25E6DC4-8B74-4D85-875F-F0B5414DB42B}"/>
                    </a:ext>
                  </a:extLst>
                </p:cNvPr>
                <p:cNvSpPr/>
                <p:nvPr/>
              </p:nvSpPr>
              <p:spPr>
                <a:xfrm>
                  <a:off x="4397208" y="3806029"/>
                  <a:ext cx="423454" cy="423454"/>
                </a:xfrm>
                <a:custGeom>
                  <a:avLst/>
                  <a:gdLst>
                    <a:gd name="connsiteX0" fmla="*/ 427477 w 423454"/>
                    <a:gd name="connsiteY0" fmla="*/ 213739 h 423454"/>
                    <a:gd name="connsiteX1" fmla="*/ 213739 w 423454"/>
                    <a:gd name="connsiteY1" fmla="*/ 427477 h 423454"/>
                    <a:gd name="connsiteX2" fmla="*/ 0 w 423454"/>
                    <a:gd name="connsiteY2" fmla="*/ 213739 h 423454"/>
                    <a:gd name="connsiteX3" fmla="*/ 213739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9" y="427477"/>
                      </a:cubicBezTo>
                      <a:cubicBezTo>
                        <a:pt x="95694" y="427477"/>
                        <a:pt x="0" y="331783"/>
                        <a:pt x="0" y="213739"/>
                      </a:cubicBezTo>
                      <a:cubicBezTo>
                        <a:pt x="0" y="95694"/>
                        <a:pt x="95694" y="0"/>
                        <a:pt x="213739"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grpSp>
              <p:nvGrpSpPr>
                <p:cNvPr id="57" name="Graphic 3">
                  <a:extLst>
                    <a:ext uri="{FF2B5EF4-FFF2-40B4-BE49-F238E27FC236}">
                      <a16:creationId xmlns:a16="http://schemas.microsoft.com/office/drawing/2014/main" id="{1FD99759-8FAD-4F91-97AF-D9B80D2BEA5F}"/>
                    </a:ext>
                  </a:extLst>
                </p:cNvPr>
                <p:cNvGrpSpPr/>
                <p:nvPr/>
              </p:nvGrpSpPr>
              <p:grpSpPr>
                <a:xfrm>
                  <a:off x="4478405" y="3948839"/>
                  <a:ext cx="260424" cy="143233"/>
                  <a:chOff x="4478405" y="3948839"/>
                  <a:chExt cx="260424" cy="143233"/>
                </a:xfrm>
                <a:solidFill>
                  <a:schemeClr val="accent1"/>
                </a:solidFill>
              </p:grpSpPr>
              <p:grpSp>
                <p:nvGrpSpPr>
                  <p:cNvPr id="58" name="Graphic 3">
                    <a:extLst>
                      <a:ext uri="{FF2B5EF4-FFF2-40B4-BE49-F238E27FC236}">
                        <a16:creationId xmlns:a16="http://schemas.microsoft.com/office/drawing/2014/main" id="{9989C88F-D2B9-4154-8EAB-A31E05B866FB}"/>
                      </a:ext>
                    </a:extLst>
                  </p:cNvPr>
                  <p:cNvGrpSpPr/>
                  <p:nvPr/>
                </p:nvGrpSpPr>
                <p:grpSpPr>
                  <a:xfrm>
                    <a:off x="4478405" y="3951062"/>
                    <a:ext cx="121743" cy="141010"/>
                    <a:chOff x="4478405" y="3951062"/>
                    <a:chExt cx="121743" cy="141010"/>
                  </a:xfrm>
                  <a:solidFill>
                    <a:schemeClr val="accent1"/>
                  </a:solidFill>
                </p:grpSpPr>
                <p:sp>
                  <p:nvSpPr>
                    <p:cNvPr id="87" name="Freeform: Shape 86">
                      <a:extLst>
                        <a:ext uri="{FF2B5EF4-FFF2-40B4-BE49-F238E27FC236}">
                          <a16:creationId xmlns:a16="http://schemas.microsoft.com/office/drawing/2014/main" id="{420345B6-FA10-47EF-AE31-638DD498D747}"/>
                        </a:ext>
                      </a:extLst>
                    </p:cNvPr>
                    <p:cNvSpPr/>
                    <p:nvPr/>
                  </p:nvSpPr>
                  <p:spPr>
                    <a:xfrm>
                      <a:off x="4486186" y="3951062"/>
                      <a:ext cx="47639" cy="137623"/>
                    </a:xfrm>
                    <a:custGeom>
                      <a:avLst/>
                      <a:gdLst>
                        <a:gd name="connsiteX0" fmla="*/ 1588 w 47638"/>
                        <a:gd name="connsiteY0" fmla="*/ 138840 h 137622"/>
                        <a:gd name="connsiteX1" fmla="*/ 0 w 47638"/>
                        <a:gd name="connsiteY1" fmla="*/ 582 h 137622"/>
                        <a:gd name="connsiteX2" fmla="*/ 51608 w 47638"/>
                        <a:gd name="connsiteY2" fmla="*/ 0 h 137622"/>
                        <a:gd name="connsiteX3" fmla="*/ 52191 w 47638"/>
                        <a:gd name="connsiteY3" fmla="*/ 49809 h 137622"/>
                      </a:gdLst>
                      <a:ahLst/>
                      <a:cxnLst>
                        <a:cxn ang="0">
                          <a:pos x="connsiteX0" y="connsiteY0"/>
                        </a:cxn>
                        <a:cxn ang="0">
                          <a:pos x="connsiteX1" y="connsiteY1"/>
                        </a:cxn>
                        <a:cxn ang="0">
                          <a:pos x="connsiteX2" y="connsiteY2"/>
                        </a:cxn>
                        <a:cxn ang="0">
                          <a:pos x="connsiteX3" y="connsiteY3"/>
                        </a:cxn>
                      </a:cxnLst>
                      <a:rect l="l" t="t" r="r" b="b"/>
                      <a:pathLst>
                        <a:path w="47638" h="137622">
                          <a:moveTo>
                            <a:pt x="1588" y="138840"/>
                          </a:moveTo>
                          <a:lnTo>
                            <a:pt x="0" y="582"/>
                          </a:lnTo>
                          <a:lnTo>
                            <a:pt x="51608" y="0"/>
                          </a:lnTo>
                          <a:lnTo>
                            <a:pt x="52191" y="49809"/>
                          </a:lnTo>
                        </a:path>
                      </a:pathLst>
                    </a:custGeom>
                    <a:noFill/>
                    <a:ln w="5288" cap="flat">
                      <a:solidFill>
                        <a:srgbClr val="00C1D5"/>
                      </a:solidFill>
                      <a:prstDash val="solid"/>
                      <a:miter/>
                    </a:ln>
                  </p:spPr>
                  <p:txBody>
                    <a:bodyPr rtlCol="0" anchor="ctr"/>
                    <a:lstStyle/>
                    <a:p>
                      <a:endParaRPr lang="en-IN" sz="1797"/>
                    </a:p>
                  </p:txBody>
                </p:sp>
                <p:sp>
                  <p:nvSpPr>
                    <p:cNvPr id="88" name="Freeform: Shape 87">
                      <a:extLst>
                        <a:ext uri="{FF2B5EF4-FFF2-40B4-BE49-F238E27FC236}">
                          <a16:creationId xmlns:a16="http://schemas.microsoft.com/office/drawing/2014/main" id="{E033E90D-CE4C-4F8C-828B-058FFF7781C4}"/>
                        </a:ext>
                      </a:extLst>
                    </p:cNvPr>
                    <p:cNvSpPr/>
                    <p:nvPr/>
                  </p:nvSpPr>
                  <p:spPr>
                    <a:xfrm>
                      <a:off x="4478405" y="4086779"/>
                      <a:ext cx="121743" cy="5293"/>
                    </a:xfrm>
                    <a:custGeom>
                      <a:avLst/>
                      <a:gdLst>
                        <a:gd name="connsiteX0" fmla="*/ 0 w 121743"/>
                        <a:gd name="connsiteY0" fmla="*/ 1429 h 0"/>
                        <a:gd name="connsiteX1" fmla="*/ 125343 w 121743"/>
                        <a:gd name="connsiteY1" fmla="*/ 0 h 0"/>
                      </a:gdLst>
                      <a:ahLst/>
                      <a:cxnLst>
                        <a:cxn ang="0">
                          <a:pos x="connsiteX0" y="connsiteY0"/>
                        </a:cxn>
                        <a:cxn ang="0">
                          <a:pos x="connsiteX1" y="connsiteY1"/>
                        </a:cxn>
                      </a:cxnLst>
                      <a:rect l="l" t="t" r="r" b="b"/>
                      <a:pathLst>
                        <a:path w="121743">
                          <a:moveTo>
                            <a:pt x="0" y="1429"/>
                          </a:moveTo>
                          <a:lnTo>
                            <a:pt x="125343" y="0"/>
                          </a:lnTo>
                        </a:path>
                      </a:pathLst>
                    </a:custGeom>
                    <a:ln w="5288" cap="flat">
                      <a:solidFill>
                        <a:srgbClr val="00C1D5"/>
                      </a:solidFill>
                      <a:prstDash val="solid"/>
                      <a:miter/>
                    </a:ln>
                  </p:spPr>
                  <p:txBody>
                    <a:bodyPr rtlCol="0" anchor="ctr"/>
                    <a:lstStyle/>
                    <a:p>
                      <a:endParaRPr lang="en-IN" sz="1797"/>
                    </a:p>
                  </p:txBody>
                </p:sp>
                <p:sp>
                  <p:nvSpPr>
                    <p:cNvPr id="89" name="Freeform: Shape 88">
                      <a:extLst>
                        <a:ext uri="{FF2B5EF4-FFF2-40B4-BE49-F238E27FC236}">
                          <a16:creationId xmlns:a16="http://schemas.microsoft.com/office/drawing/2014/main" id="{61AA74B8-FB86-48A0-9270-D47A45FEEFF0}"/>
                        </a:ext>
                      </a:extLst>
                    </p:cNvPr>
                    <p:cNvSpPr/>
                    <p:nvPr/>
                  </p:nvSpPr>
                  <p:spPr>
                    <a:xfrm>
                      <a:off x="4538271" y="4009128"/>
                      <a:ext cx="52932" cy="74105"/>
                    </a:xfrm>
                    <a:custGeom>
                      <a:avLst/>
                      <a:gdLst>
                        <a:gd name="connsiteX0" fmla="*/ 794 w 52931"/>
                        <a:gd name="connsiteY0" fmla="*/ 69341 h 74104"/>
                        <a:gd name="connsiteX1" fmla="*/ 0 w 52931"/>
                        <a:gd name="connsiteY1" fmla="*/ 635 h 74104"/>
                        <a:gd name="connsiteX2" fmla="*/ 55314 w 52931"/>
                        <a:gd name="connsiteY2" fmla="*/ 0 h 74104"/>
                        <a:gd name="connsiteX3" fmla="*/ 56214 w 52931"/>
                        <a:gd name="connsiteY3" fmla="*/ 78286 h 74104"/>
                      </a:gdLst>
                      <a:ahLst/>
                      <a:cxnLst>
                        <a:cxn ang="0">
                          <a:pos x="connsiteX0" y="connsiteY0"/>
                        </a:cxn>
                        <a:cxn ang="0">
                          <a:pos x="connsiteX1" y="connsiteY1"/>
                        </a:cxn>
                        <a:cxn ang="0">
                          <a:pos x="connsiteX2" y="connsiteY2"/>
                        </a:cxn>
                        <a:cxn ang="0">
                          <a:pos x="connsiteX3" y="connsiteY3"/>
                        </a:cxn>
                      </a:cxnLst>
                      <a:rect l="l" t="t" r="r" b="b"/>
                      <a:pathLst>
                        <a:path w="52931" h="74104">
                          <a:moveTo>
                            <a:pt x="794" y="69341"/>
                          </a:moveTo>
                          <a:lnTo>
                            <a:pt x="0" y="635"/>
                          </a:lnTo>
                          <a:lnTo>
                            <a:pt x="55314" y="0"/>
                          </a:lnTo>
                          <a:lnTo>
                            <a:pt x="56214" y="78286"/>
                          </a:lnTo>
                        </a:path>
                      </a:pathLst>
                    </a:custGeom>
                    <a:noFill/>
                    <a:ln w="5288" cap="flat">
                      <a:solidFill>
                        <a:srgbClr val="00C1D5"/>
                      </a:solidFill>
                      <a:prstDash val="solid"/>
                      <a:miter/>
                    </a:ln>
                  </p:spPr>
                  <p:txBody>
                    <a:bodyPr rtlCol="0" anchor="ctr"/>
                    <a:lstStyle/>
                    <a:p>
                      <a:endParaRPr lang="en-IN" sz="1797"/>
                    </a:p>
                  </p:txBody>
                </p:sp>
                <p:sp>
                  <p:nvSpPr>
                    <p:cNvPr id="90" name="Freeform: Shape 89">
                      <a:extLst>
                        <a:ext uri="{FF2B5EF4-FFF2-40B4-BE49-F238E27FC236}">
                          <a16:creationId xmlns:a16="http://schemas.microsoft.com/office/drawing/2014/main" id="{9D9DE824-A08D-4B93-AC3E-0954E93A18C1}"/>
                        </a:ext>
                      </a:extLst>
                    </p:cNvPr>
                    <p:cNvSpPr/>
                    <p:nvPr/>
                  </p:nvSpPr>
                  <p:spPr>
                    <a:xfrm>
                      <a:off x="4495338" y="3960532"/>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1" name="Freeform: Shape 90">
                      <a:extLst>
                        <a:ext uri="{FF2B5EF4-FFF2-40B4-BE49-F238E27FC236}">
                          <a16:creationId xmlns:a16="http://schemas.microsoft.com/office/drawing/2014/main" id="{6256820C-1CAF-44FD-91DB-251203602D90}"/>
                        </a:ext>
                      </a:extLst>
                    </p:cNvPr>
                    <p:cNvSpPr/>
                    <p:nvPr/>
                  </p:nvSpPr>
                  <p:spPr>
                    <a:xfrm>
                      <a:off x="4510105" y="396037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2" name="Freeform: Shape 91">
                      <a:extLst>
                        <a:ext uri="{FF2B5EF4-FFF2-40B4-BE49-F238E27FC236}">
                          <a16:creationId xmlns:a16="http://schemas.microsoft.com/office/drawing/2014/main" id="{F8436900-A0DE-4F9B-B395-5B6566F05D20}"/>
                        </a:ext>
                      </a:extLst>
                    </p:cNvPr>
                    <p:cNvSpPr/>
                    <p:nvPr/>
                  </p:nvSpPr>
                  <p:spPr>
                    <a:xfrm>
                      <a:off x="4524873" y="3960214"/>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3" name="Freeform: Shape 92">
                      <a:extLst>
                        <a:ext uri="{FF2B5EF4-FFF2-40B4-BE49-F238E27FC236}">
                          <a16:creationId xmlns:a16="http://schemas.microsoft.com/office/drawing/2014/main" id="{F674BA08-BA80-40A0-AB58-5F17ADFDFDCA}"/>
                        </a:ext>
                      </a:extLst>
                    </p:cNvPr>
                    <p:cNvSpPr/>
                    <p:nvPr/>
                  </p:nvSpPr>
                  <p:spPr>
                    <a:xfrm>
                      <a:off x="4495549" y="3975298"/>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4" name="Freeform: Shape 93">
                      <a:extLst>
                        <a:ext uri="{FF2B5EF4-FFF2-40B4-BE49-F238E27FC236}">
                          <a16:creationId xmlns:a16="http://schemas.microsoft.com/office/drawing/2014/main" id="{14F869BC-F3F1-4E60-A8AD-5209DE890681}"/>
                        </a:ext>
                      </a:extLst>
                    </p:cNvPr>
                    <p:cNvSpPr/>
                    <p:nvPr/>
                  </p:nvSpPr>
                  <p:spPr>
                    <a:xfrm>
                      <a:off x="4510264" y="397514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5" name="Freeform: Shape 94">
                      <a:extLst>
                        <a:ext uri="{FF2B5EF4-FFF2-40B4-BE49-F238E27FC236}">
                          <a16:creationId xmlns:a16="http://schemas.microsoft.com/office/drawing/2014/main" id="{FF671983-94F0-4EA0-80D9-33169D33CB49}"/>
                        </a:ext>
                      </a:extLst>
                    </p:cNvPr>
                    <p:cNvSpPr/>
                    <p:nvPr/>
                  </p:nvSpPr>
                  <p:spPr>
                    <a:xfrm>
                      <a:off x="4525031" y="3974928"/>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6" name="Freeform: Shape 95">
                      <a:extLst>
                        <a:ext uri="{FF2B5EF4-FFF2-40B4-BE49-F238E27FC236}">
                          <a16:creationId xmlns:a16="http://schemas.microsoft.com/office/drawing/2014/main" id="{BD37DF80-8F9E-4549-94CF-ED3AD2599D1B}"/>
                        </a:ext>
                      </a:extLst>
                    </p:cNvPr>
                    <p:cNvSpPr/>
                    <p:nvPr/>
                  </p:nvSpPr>
                  <p:spPr>
                    <a:xfrm>
                      <a:off x="4495708" y="399001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7" name="Freeform: Shape 96">
                      <a:extLst>
                        <a:ext uri="{FF2B5EF4-FFF2-40B4-BE49-F238E27FC236}">
                          <a16:creationId xmlns:a16="http://schemas.microsoft.com/office/drawing/2014/main" id="{E6704075-5955-4814-9BD5-95AF37C212CF}"/>
                        </a:ext>
                      </a:extLst>
                    </p:cNvPr>
                    <p:cNvSpPr/>
                    <p:nvPr/>
                  </p:nvSpPr>
                  <p:spPr>
                    <a:xfrm>
                      <a:off x="4510422" y="3989855"/>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8" name="Freeform: Shape 97">
                      <a:extLst>
                        <a:ext uri="{FF2B5EF4-FFF2-40B4-BE49-F238E27FC236}">
                          <a16:creationId xmlns:a16="http://schemas.microsoft.com/office/drawing/2014/main" id="{14BE6019-4C46-4892-8EE8-FEE7B9FD8E59}"/>
                        </a:ext>
                      </a:extLst>
                    </p:cNvPr>
                    <p:cNvSpPr/>
                    <p:nvPr/>
                  </p:nvSpPr>
                  <p:spPr>
                    <a:xfrm>
                      <a:off x="4525190" y="3989696"/>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99" name="Freeform: Shape 98">
                      <a:extLst>
                        <a:ext uri="{FF2B5EF4-FFF2-40B4-BE49-F238E27FC236}">
                          <a16:creationId xmlns:a16="http://schemas.microsoft.com/office/drawing/2014/main" id="{1D819B89-D1FA-44AF-9A4D-F17DA470688D}"/>
                        </a:ext>
                      </a:extLst>
                    </p:cNvPr>
                    <p:cNvSpPr/>
                    <p:nvPr/>
                  </p:nvSpPr>
                  <p:spPr>
                    <a:xfrm>
                      <a:off x="4495867" y="400478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0" name="Freeform: Shape 99">
                      <a:extLst>
                        <a:ext uri="{FF2B5EF4-FFF2-40B4-BE49-F238E27FC236}">
                          <a16:creationId xmlns:a16="http://schemas.microsoft.com/office/drawing/2014/main" id="{6C2A98E3-FF86-4A0C-82FA-B36FFC778935}"/>
                        </a:ext>
                      </a:extLst>
                    </p:cNvPr>
                    <p:cNvSpPr/>
                    <p:nvPr/>
                  </p:nvSpPr>
                  <p:spPr>
                    <a:xfrm>
                      <a:off x="4510634" y="4004622"/>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1" name="Freeform: Shape 100">
                      <a:extLst>
                        <a:ext uri="{FF2B5EF4-FFF2-40B4-BE49-F238E27FC236}">
                          <a16:creationId xmlns:a16="http://schemas.microsoft.com/office/drawing/2014/main" id="{3B99CE49-818B-4E82-856D-D23C877C6991}"/>
                        </a:ext>
                      </a:extLst>
                    </p:cNvPr>
                    <p:cNvSpPr/>
                    <p:nvPr/>
                  </p:nvSpPr>
                  <p:spPr>
                    <a:xfrm>
                      <a:off x="4525349" y="400446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2" name="Freeform: Shape 101">
                      <a:extLst>
                        <a:ext uri="{FF2B5EF4-FFF2-40B4-BE49-F238E27FC236}">
                          <a16:creationId xmlns:a16="http://schemas.microsoft.com/office/drawing/2014/main" id="{C2E74C51-F987-4DBF-B419-2FDF7E0646AE}"/>
                        </a:ext>
                      </a:extLst>
                    </p:cNvPr>
                    <p:cNvSpPr/>
                    <p:nvPr/>
                  </p:nvSpPr>
                  <p:spPr>
                    <a:xfrm>
                      <a:off x="4496025" y="4019495"/>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3" name="Freeform: Shape 102">
                      <a:extLst>
                        <a:ext uri="{FF2B5EF4-FFF2-40B4-BE49-F238E27FC236}">
                          <a16:creationId xmlns:a16="http://schemas.microsoft.com/office/drawing/2014/main" id="{E6731CE1-6154-4C0F-9119-6E7357BB4B60}"/>
                        </a:ext>
                      </a:extLst>
                    </p:cNvPr>
                    <p:cNvSpPr/>
                    <p:nvPr/>
                  </p:nvSpPr>
                  <p:spPr>
                    <a:xfrm>
                      <a:off x="4510792" y="4019336"/>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4" name="Freeform: Shape 103">
                      <a:extLst>
                        <a:ext uri="{FF2B5EF4-FFF2-40B4-BE49-F238E27FC236}">
                          <a16:creationId xmlns:a16="http://schemas.microsoft.com/office/drawing/2014/main" id="{FE4B2090-0328-4310-8757-1080C5032732}"/>
                        </a:ext>
                      </a:extLst>
                    </p:cNvPr>
                    <p:cNvSpPr/>
                    <p:nvPr/>
                  </p:nvSpPr>
                  <p:spPr>
                    <a:xfrm>
                      <a:off x="4525507" y="4019178"/>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5" name="Freeform: Shape 104">
                      <a:extLst>
                        <a:ext uri="{FF2B5EF4-FFF2-40B4-BE49-F238E27FC236}">
                          <a16:creationId xmlns:a16="http://schemas.microsoft.com/office/drawing/2014/main" id="{35CD1326-AECF-4813-AF09-6D6FE4546C3A}"/>
                        </a:ext>
                      </a:extLst>
                    </p:cNvPr>
                    <p:cNvSpPr/>
                    <p:nvPr/>
                  </p:nvSpPr>
                  <p:spPr>
                    <a:xfrm>
                      <a:off x="4496184" y="403426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6" name="Freeform: Shape 105">
                      <a:extLst>
                        <a:ext uri="{FF2B5EF4-FFF2-40B4-BE49-F238E27FC236}">
                          <a16:creationId xmlns:a16="http://schemas.microsoft.com/office/drawing/2014/main" id="{49E02BAC-F169-4C0E-8B34-3558AF6BAD80}"/>
                        </a:ext>
                      </a:extLst>
                    </p:cNvPr>
                    <p:cNvSpPr/>
                    <p:nvPr/>
                  </p:nvSpPr>
                  <p:spPr>
                    <a:xfrm>
                      <a:off x="4510951" y="4034104"/>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7" name="Freeform: Shape 106">
                      <a:extLst>
                        <a:ext uri="{FF2B5EF4-FFF2-40B4-BE49-F238E27FC236}">
                          <a16:creationId xmlns:a16="http://schemas.microsoft.com/office/drawing/2014/main" id="{97BA9596-06E7-4A19-AD2A-F4F72710F8F3}"/>
                        </a:ext>
                      </a:extLst>
                    </p:cNvPr>
                    <p:cNvSpPr/>
                    <p:nvPr/>
                  </p:nvSpPr>
                  <p:spPr>
                    <a:xfrm>
                      <a:off x="4525666" y="4033945"/>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8" name="Freeform: Shape 107">
                      <a:extLst>
                        <a:ext uri="{FF2B5EF4-FFF2-40B4-BE49-F238E27FC236}">
                          <a16:creationId xmlns:a16="http://schemas.microsoft.com/office/drawing/2014/main" id="{8377F568-1F83-49EA-9871-2126B9D25754}"/>
                        </a:ext>
                      </a:extLst>
                    </p:cNvPr>
                    <p:cNvSpPr/>
                    <p:nvPr/>
                  </p:nvSpPr>
                  <p:spPr>
                    <a:xfrm>
                      <a:off x="4496343" y="404903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09" name="Freeform: Shape 108">
                      <a:extLst>
                        <a:ext uri="{FF2B5EF4-FFF2-40B4-BE49-F238E27FC236}">
                          <a16:creationId xmlns:a16="http://schemas.microsoft.com/office/drawing/2014/main" id="{F41E830A-ED6A-4650-A11A-6A1EF3C59F8C}"/>
                        </a:ext>
                      </a:extLst>
                    </p:cNvPr>
                    <p:cNvSpPr/>
                    <p:nvPr/>
                  </p:nvSpPr>
                  <p:spPr>
                    <a:xfrm>
                      <a:off x="4511110" y="404887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10" name="Freeform: Shape 109">
                      <a:extLst>
                        <a:ext uri="{FF2B5EF4-FFF2-40B4-BE49-F238E27FC236}">
                          <a16:creationId xmlns:a16="http://schemas.microsoft.com/office/drawing/2014/main" id="{19F6695F-788A-4B64-8429-82B7C4B92890}"/>
                        </a:ext>
                      </a:extLst>
                    </p:cNvPr>
                    <p:cNvSpPr/>
                    <p:nvPr/>
                  </p:nvSpPr>
                  <p:spPr>
                    <a:xfrm>
                      <a:off x="4525877" y="404866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11" name="Freeform: Shape 110">
                      <a:extLst>
                        <a:ext uri="{FF2B5EF4-FFF2-40B4-BE49-F238E27FC236}">
                          <a16:creationId xmlns:a16="http://schemas.microsoft.com/office/drawing/2014/main" id="{07840201-7140-4FA7-9EA9-CCC30E601615}"/>
                        </a:ext>
                      </a:extLst>
                    </p:cNvPr>
                    <p:cNvSpPr/>
                    <p:nvPr/>
                  </p:nvSpPr>
                  <p:spPr>
                    <a:xfrm>
                      <a:off x="4496554" y="4063744"/>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12" name="Freeform: Shape 111">
                      <a:extLst>
                        <a:ext uri="{FF2B5EF4-FFF2-40B4-BE49-F238E27FC236}">
                          <a16:creationId xmlns:a16="http://schemas.microsoft.com/office/drawing/2014/main" id="{5890D53F-AD1C-4D34-99BC-1A1E7D9D02A3}"/>
                        </a:ext>
                      </a:extLst>
                    </p:cNvPr>
                    <p:cNvSpPr/>
                    <p:nvPr/>
                  </p:nvSpPr>
                  <p:spPr>
                    <a:xfrm>
                      <a:off x="4511268" y="4063586"/>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13" name="Freeform: Shape 112">
                      <a:extLst>
                        <a:ext uri="{FF2B5EF4-FFF2-40B4-BE49-F238E27FC236}">
                          <a16:creationId xmlns:a16="http://schemas.microsoft.com/office/drawing/2014/main" id="{CD5B65EC-EF9A-4264-BB22-17522CAE209E}"/>
                        </a:ext>
                      </a:extLst>
                    </p:cNvPr>
                    <p:cNvSpPr/>
                    <p:nvPr/>
                  </p:nvSpPr>
                  <p:spPr>
                    <a:xfrm>
                      <a:off x="4526036" y="4063427"/>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114" name="Freeform: Shape 113">
                      <a:extLst>
                        <a:ext uri="{FF2B5EF4-FFF2-40B4-BE49-F238E27FC236}">
                          <a16:creationId xmlns:a16="http://schemas.microsoft.com/office/drawing/2014/main" id="{53C2D2FF-6DF8-4BD9-8927-1D93F64B3998}"/>
                        </a:ext>
                      </a:extLst>
                    </p:cNvPr>
                    <p:cNvSpPr/>
                    <p:nvPr/>
                  </p:nvSpPr>
                  <p:spPr>
                    <a:xfrm>
                      <a:off x="4551504" y="4023208"/>
                      <a:ext cx="26466" cy="5293"/>
                    </a:xfrm>
                    <a:custGeom>
                      <a:avLst/>
                      <a:gdLst>
                        <a:gd name="connsiteX0" fmla="*/ 0 w 26465"/>
                        <a:gd name="connsiteY0" fmla="*/ 371 h 0"/>
                        <a:gd name="connsiteX1" fmla="*/ 29536 w 26465"/>
                        <a:gd name="connsiteY1" fmla="*/ 0 h 0"/>
                      </a:gdLst>
                      <a:ahLst/>
                      <a:cxnLst>
                        <a:cxn ang="0">
                          <a:pos x="connsiteX0" y="connsiteY0"/>
                        </a:cxn>
                        <a:cxn ang="0">
                          <a:pos x="connsiteX1" y="connsiteY1"/>
                        </a:cxn>
                      </a:cxnLst>
                      <a:rect l="l" t="t" r="r" b="b"/>
                      <a:pathLst>
                        <a:path w="26465">
                          <a:moveTo>
                            <a:pt x="0" y="371"/>
                          </a:moveTo>
                          <a:lnTo>
                            <a:pt x="29536" y="0"/>
                          </a:lnTo>
                        </a:path>
                      </a:pathLst>
                    </a:custGeom>
                    <a:ln w="5288" cap="flat">
                      <a:solidFill>
                        <a:srgbClr val="00C1D5"/>
                      </a:solidFill>
                      <a:prstDash val="solid"/>
                      <a:miter/>
                    </a:ln>
                  </p:spPr>
                  <p:txBody>
                    <a:bodyPr rtlCol="0" anchor="ctr"/>
                    <a:lstStyle/>
                    <a:p>
                      <a:endParaRPr lang="en-IN" sz="1797"/>
                    </a:p>
                  </p:txBody>
                </p:sp>
                <p:sp>
                  <p:nvSpPr>
                    <p:cNvPr id="115" name="Freeform: Shape 114">
                      <a:extLst>
                        <a:ext uri="{FF2B5EF4-FFF2-40B4-BE49-F238E27FC236}">
                          <a16:creationId xmlns:a16="http://schemas.microsoft.com/office/drawing/2014/main" id="{A5080608-326A-4894-B854-B75D4343A901}"/>
                        </a:ext>
                      </a:extLst>
                    </p:cNvPr>
                    <p:cNvSpPr/>
                    <p:nvPr/>
                  </p:nvSpPr>
                  <p:spPr>
                    <a:xfrm>
                      <a:off x="4551716" y="4037976"/>
                      <a:ext cx="26466" cy="5293"/>
                    </a:xfrm>
                    <a:custGeom>
                      <a:avLst/>
                      <a:gdLst>
                        <a:gd name="connsiteX0" fmla="*/ 0 w 26465"/>
                        <a:gd name="connsiteY0" fmla="*/ 318 h 0"/>
                        <a:gd name="connsiteX1" fmla="*/ 29483 w 26465"/>
                        <a:gd name="connsiteY1" fmla="*/ 0 h 0"/>
                      </a:gdLst>
                      <a:ahLst/>
                      <a:cxnLst>
                        <a:cxn ang="0">
                          <a:pos x="connsiteX0" y="connsiteY0"/>
                        </a:cxn>
                        <a:cxn ang="0">
                          <a:pos x="connsiteX1" y="connsiteY1"/>
                        </a:cxn>
                      </a:cxnLst>
                      <a:rect l="l" t="t" r="r" b="b"/>
                      <a:pathLst>
                        <a:path w="26465">
                          <a:moveTo>
                            <a:pt x="0" y="318"/>
                          </a:moveTo>
                          <a:lnTo>
                            <a:pt x="29483" y="0"/>
                          </a:lnTo>
                        </a:path>
                      </a:pathLst>
                    </a:custGeom>
                    <a:ln w="5288" cap="flat">
                      <a:solidFill>
                        <a:srgbClr val="00C1D5"/>
                      </a:solidFill>
                      <a:prstDash val="solid"/>
                      <a:miter/>
                    </a:ln>
                  </p:spPr>
                  <p:txBody>
                    <a:bodyPr rtlCol="0" anchor="ctr"/>
                    <a:lstStyle/>
                    <a:p>
                      <a:endParaRPr lang="en-IN" sz="1797"/>
                    </a:p>
                  </p:txBody>
                </p:sp>
                <p:sp>
                  <p:nvSpPr>
                    <p:cNvPr id="116" name="Freeform: Shape 115">
                      <a:extLst>
                        <a:ext uri="{FF2B5EF4-FFF2-40B4-BE49-F238E27FC236}">
                          <a16:creationId xmlns:a16="http://schemas.microsoft.com/office/drawing/2014/main" id="{49DC2455-3374-40F7-94DA-DFAD1ACD8906}"/>
                        </a:ext>
                      </a:extLst>
                    </p:cNvPr>
                    <p:cNvSpPr/>
                    <p:nvPr/>
                  </p:nvSpPr>
                  <p:spPr>
                    <a:xfrm>
                      <a:off x="4551874" y="4052744"/>
                      <a:ext cx="26466" cy="5293"/>
                    </a:xfrm>
                    <a:custGeom>
                      <a:avLst/>
                      <a:gdLst>
                        <a:gd name="connsiteX0" fmla="*/ 0 w 26465"/>
                        <a:gd name="connsiteY0" fmla="*/ 318 h 0"/>
                        <a:gd name="connsiteX1" fmla="*/ 29483 w 26465"/>
                        <a:gd name="connsiteY1" fmla="*/ 0 h 0"/>
                      </a:gdLst>
                      <a:ahLst/>
                      <a:cxnLst>
                        <a:cxn ang="0">
                          <a:pos x="connsiteX0" y="connsiteY0"/>
                        </a:cxn>
                        <a:cxn ang="0">
                          <a:pos x="connsiteX1" y="connsiteY1"/>
                        </a:cxn>
                      </a:cxnLst>
                      <a:rect l="l" t="t" r="r" b="b"/>
                      <a:pathLst>
                        <a:path w="26465">
                          <a:moveTo>
                            <a:pt x="0" y="318"/>
                          </a:moveTo>
                          <a:lnTo>
                            <a:pt x="29483" y="0"/>
                          </a:lnTo>
                        </a:path>
                      </a:pathLst>
                    </a:custGeom>
                    <a:ln w="5288" cap="flat">
                      <a:solidFill>
                        <a:srgbClr val="00C1D5"/>
                      </a:solidFill>
                      <a:prstDash val="solid"/>
                      <a:miter/>
                    </a:ln>
                  </p:spPr>
                  <p:txBody>
                    <a:bodyPr rtlCol="0" anchor="ctr"/>
                    <a:lstStyle/>
                    <a:p>
                      <a:endParaRPr lang="en-IN" sz="1797"/>
                    </a:p>
                  </p:txBody>
                </p:sp>
                <p:sp>
                  <p:nvSpPr>
                    <p:cNvPr id="117" name="Freeform: Shape 116">
                      <a:extLst>
                        <a:ext uri="{FF2B5EF4-FFF2-40B4-BE49-F238E27FC236}">
                          <a16:creationId xmlns:a16="http://schemas.microsoft.com/office/drawing/2014/main" id="{762DB5C9-F7B2-4357-83E5-86EA02E01AAC}"/>
                        </a:ext>
                      </a:extLst>
                    </p:cNvPr>
                    <p:cNvSpPr/>
                    <p:nvPr/>
                  </p:nvSpPr>
                  <p:spPr>
                    <a:xfrm>
                      <a:off x="4552033" y="4067459"/>
                      <a:ext cx="26466" cy="5293"/>
                    </a:xfrm>
                    <a:custGeom>
                      <a:avLst/>
                      <a:gdLst>
                        <a:gd name="connsiteX0" fmla="*/ 0 w 26465"/>
                        <a:gd name="connsiteY0" fmla="*/ 370 h 0"/>
                        <a:gd name="connsiteX1" fmla="*/ 29483 w 26465"/>
                        <a:gd name="connsiteY1" fmla="*/ 0 h 0"/>
                      </a:gdLst>
                      <a:ahLst/>
                      <a:cxnLst>
                        <a:cxn ang="0">
                          <a:pos x="connsiteX0" y="connsiteY0"/>
                        </a:cxn>
                        <a:cxn ang="0">
                          <a:pos x="connsiteX1" y="connsiteY1"/>
                        </a:cxn>
                      </a:cxnLst>
                      <a:rect l="l" t="t" r="r" b="b"/>
                      <a:pathLst>
                        <a:path w="26465">
                          <a:moveTo>
                            <a:pt x="0" y="370"/>
                          </a:moveTo>
                          <a:lnTo>
                            <a:pt x="29483" y="0"/>
                          </a:lnTo>
                        </a:path>
                      </a:pathLst>
                    </a:custGeom>
                    <a:ln w="5288" cap="flat">
                      <a:solidFill>
                        <a:srgbClr val="00C1D5"/>
                      </a:solidFill>
                      <a:prstDash val="solid"/>
                      <a:miter/>
                    </a:ln>
                  </p:spPr>
                  <p:txBody>
                    <a:bodyPr rtlCol="0" anchor="ctr"/>
                    <a:lstStyle/>
                    <a:p>
                      <a:endParaRPr lang="en-IN" sz="1797"/>
                    </a:p>
                  </p:txBody>
                </p:sp>
              </p:grpSp>
              <p:grpSp>
                <p:nvGrpSpPr>
                  <p:cNvPr id="59" name="Graphic 3">
                    <a:extLst>
                      <a:ext uri="{FF2B5EF4-FFF2-40B4-BE49-F238E27FC236}">
                        <a16:creationId xmlns:a16="http://schemas.microsoft.com/office/drawing/2014/main" id="{26F1D142-856F-46A4-9955-9C434AE4B286}"/>
                      </a:ext>
                    </a:extLst>
                  </p:cNvPr>
                  <p:cNvGrpSpPr/>
                  <p:nvPr/>
                </p:nvGrpSpPr>
                <p:grpSpPr>
                  <a:xfrm>
                    <a:off x="4675311" y="3948839"/>
                    <a:ext cx="63518" cy="141645"/>
                    <a:chOff x="4675311" y="3948839"/>
                    <a:chExt cx="63518" cy="141645"/>
                  </a:xfrm>
                  <a:solidFill>
                    <a:schemeClr val="accent1"/>
                  </a:solidFill>
                </p:grpSpPr>
                <p:sp>
                  <p:nvSpPr>
                    <p:cNvPr id="61" name="Freeform: Shape 60">
                      <a:extLst>
                        <a:ext uri="{FF2B5EF4-FFF2-40B4-BE49-F238E27FC236}">
                          <a16:creationId xmlns:a16="http://schemas.microsoft.com/office/drawing/2014/main" id="{5CA066DB-95AB-4EE1-8F5B-934B85BE5BC2}"/>
                        </a:ext>
                      </a:extLst>
                    </p:cNvPr>
                    <p:cNvSpPr/>
                    <p:nvPr/>
                  </p:nvSpPr>
                  <p:spPr>
                    <a:xfrm>
                      <a:off x="4682245" y="3948839"/>
                      <a:ext cx="52932" cy="137623"/>
                    </a:xfrm>
                    <a:custGeom>
                      <a:avLst/>
                      <a:gdLst>
                        <a:gd name="connsiteX0" fmla="*/ 1535 w 52931"/>
                        <a:gd name="connsiteY0" fmla="*/ 138840 h 137622"/>
                        <a:gd name="connsiteX1" fmla="*/ 0 w 52931"/>
                        <a:gd name="connsiteY1" fmla="*/ 582 h 137622"/>
                        <a:gd name="connsiteX2" fmla="*/ 51608 w 52931"/>
                        <a:gd name="connsiteY2" fmla="*/ 0 h 137622"/>
                        <a:gd name="connsiteX3" fmla="*/ 53090 w 52931"/>
                        <a:gd name="connsiteY3" fmla="*/ 135029 h 137622"/>
                      </a:gdLst>
                      <a:ahLst/>
                      <a:cxnLst>
                        <a:cxn ang="0">
                          <a:pos x="connsiteX0" y="connsiteY0"/>
                        </a:cxn>
                        <a:cxn ang="0">
                          <a:pos x="connsiteX1" y="connsiteY1"/>
                        </a:cxn>
                        <a:cxn ang="0">
                          <a:pos x="connsiteX2" y="connsiteY2"/>
                        </a:cxn>
                        <a:cxn ang="0">
                          <a:pos x="connsiteX3" y="connsiteY3"/>
                        </a:cxn>
                      </a:cxnLst>
                      <a:rect l="l" t="t" r="r" b="b"/>
                      <a:pathLst>
                        <a:path w="52931" h="137622">
                          <a:moveTo>
                            <a:pt x="1535" y="138840"/>
                          </a:moveTo>
                          <a:lnTo>
                            <a:pt x="0" y="582"/>
                          </a:lnTo>
                          <a:lnTo>
                            <a:pt x="51608" y="0"/>
                          </a:lnTo>
                          <a:lnTo>
                            <a:pt x="53090" y="135029"/>
                          </a:lnTo>
                        </a:path>
                      </a:pathLst>
                    </a:custGeom>
                    <a:noFill/>
                    <a:ln w="5288" cap="flat">
                      <a:solidFill>
                        <a:srgbClr val="00C1D5"/>
                      </a:solidFill>
                      <a:prstDash val="solid"/>
                      <a:miter/>
                    </a:ln>
                  </p:spPr>
                  <p:txBody>
                    <a:bodyPr rtlCol="0" anchor="ctr"/>
                    <a:lstStyle/>
                    <a:p>
                      <a:endParaRPr lang="en-IN" sz="1797"/>
                    </a:p>
                  </p:txBody>
                </p:sp>
                <p:sp>
                  <p:nvSpPr>
                    <p:cNvPr id="62" name="Freeform: Shape 61">
                      <a:extLst>
                        <a:ext uri="{FF2B5EF4-FFF2-40B4-BE49-F238E27FC236}">
                          <a16:creationId xmlns:a16="http://schemas.microsoft.com/office/drawing/2014/main" id="{946700E3-3ACE-40EB-9450-901E7024EEBA}"/>
                        </a:ext>
                      </a:extLst>
                    </p:cNvPr>
                    <p:cNvSpPr/>
                    <p:nvPr/>
                  </p:nvSpPr>
                  <p:spPr>
                    <a:xfrm>
                      <a:off x="4675311" y="4085191"/>
                      <a:ext cx="63518" cy="5293"/>
                    </a:xfrm>
                    <a:custGeom>
                      <a:avLst/>
                      <a:gdLst>
                        <a:gd name="connsiteX0" fmla="*/ 0 w 63518"/>
                        <a:gd name="connsiteY0" fmla="*/ 794 h 0"/>
                        <a:gd name="connsiteX1" fmla="*/ 68547 w 63518"/>
                        <a:gd name="connsiteY1" fmla="*/ 0 h 0"/>
                      </a:gdLst>
                      <a:ahLst/>
                      <a:cxnLst>
                        <a:cxn ang="0">
                          <a:pos x="connsiteX0" y="connsiteY0"/>
                        </a:cxn>
                        <a:cxn ang="0">
                          <a:pos x="connsiteX1" y="connsiteY1"/>
                        </a:cxn>
                      </a:cxnLst>
                      <a:rect l="l" t="t" r="r" b="b"/>
                      <a:pathLst>
                        <a:path w="63518">
                          <a:moveTo>
                            <a:pt x="0" y="794"/>
                          </a:moveTo>
                          <a:lnTo>
                            <a:pt x="68547" y="0"/>
                          </a:lnTo>
                        </a:path>
                      </a:pathLst>
                    </a:custGeom>
                    <a:ln w="5288" cap="flat">
                      <a:solidFill>
                        <a:srgbClr val="00C1D5"/>
                      </a:solidFill>
                      <a:prstDash val="solid"/>
                      <a:miter/>
                    </a:ln>
                  </p:spPr>
                  <p:txBody>
                    <a:bodyPr rtlCol="0" anchor="ctr"/>
                    <a:lstStyle/>
                    <a:p>
                      <a:endParaRPr lang="en-IN" sz="1797"/>
                    </a:p>
                  </p:txBody>
                </p:sp>
                <p:sp>
                  <p:nvSpPr>
                    <p:cNvPr id="63" name="Freeform: Shape 62">
                      <a:extLst>
                        <a:ext uri="{FF2B5EF4-FFF2-40B4-BE49-F238E27FC236}">
                          <a16:creationId xmlns:a16="http://schemas.microsoft.com/office/drawing/2014/main" id="{4FC3F46E-67D3-4B51-954D-BA612469D4F4}"/>
                        </a:ext>
                      </a:extLst>
                    </p:cNvPr>
                    <p:cNvSpPr/>
                    <p:nvPr/>
                  </p:nvSpPr>
                  <p:spPr>
                    <a:xfrm>
                      <a:off x="4691390" y="3958309"/>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4" name="Freeform: Shape 63">
                      <a:extLst>
                        <a:ext uri="{FF2B5EF4-FFF2-40B4-BE49-F238E27FC236}">
                          <a16:creationId xmlns:a16="http://schemas.microsoft.com/office/drawing/2014/main" id="{A54185C7-D0BD-4C49-9FF0-6EAF0F570727}"/>
                        </a:ext>
                      </a:extLst>
                    </p:cNvPr>
                    <p:cNvSpPr/>
                    <p:nvPr/>
                  </p:nvSpPr>
                  <p:spPr>
                    <a:xfrm>
                      <a:off x="4706104" y="395815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5" name="Freeform: Shape 64">
                      <a:extLst>
                        <a:ext uri="{FF2B5EF4-FFF2-40B4-BE49-F238E27FC236}">
                          <a16:creationId xmlns:a16="http://schemas.microsoft.com/office/drawing/2014/main" id="{05020F10-F2A1-49D7-93CA-8B9409F2F692}"/>
                        </a:ext>
                      </a:extLst>
                    </p:cNvPr>
                    <p:cNvSpPr/>
                    <p:nvPr/>
                  </p:nvSpPr>
                  <p:spPr>
                    <a:xfrm>
                      <a:off x="4720872" y="3957992"/>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6" name="Freeform: Shape 65">
                      <a:extLst>
                        <a:ext uri="{FF2B5EF4-FFF2-40B4-BE49-F238E27FC236}">
                          <a16:creationId xmlns:a16="http://schemas.microsoft.com/office/drawing/2014/main" id="{AAE3F52B-16B9-43FF-AE19-8057BC8D8F53}"/>
                        </a:ext>
                      </a:extLst>
                    </p:cNvPr>
                    <p:cNvSpPr/>
                    <p:nvPr/>
                  </p:nvSpPr>
                  <p:spPr>
                    <a:xfrm>
                      <a:off x="4691549" y="3973077"/>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7" name="Freeform: Shape 66">
                      <a:extLst>
                        <a:ext uri="{FF2B5EF4-FFF2-40B4-BE49-F238E27FC236}">
                          <a16:creationId xmlns:a16="http://schemas.microsoft.com/office/drawing/2014/main" id="{82559D91-E8EC-4337-967C-4320D58D3984}"/>
                        </a:ext>
                      </a:extLst>
                    </p:cNvPr>
                    <p:cNvSpPr/>
                    <p:nvPr/>
                  </p:nvSpPr>
                  <p:spPr>
                    <a:xfrm>
                      <a:off x="4706263" y="3972919"/>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8" name="Freeform: Shape 67">
                      <a:extLst>
                        <a:ext uri="{FF2B5EF4-FFF2-40B4-BE49-F238E27FC236}">
                          <a16:creationId xmlns:a16="http://schemas.microsoft.com/office/drawing/2014/main" id="{51980A62-BCA7-40F6-8312-A5DA37EE22CD}"/>
                        </a:ext>
                      </a:extLst>
                    </p:cNvPr>
                    <p:cNvSpPr/>
                    <p:nvPr/>
                  </p:nvSpPr>
                  <p:spPr>
                    <a:xfrm>
                      <a:off x="4721031" y="397276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69" name="Freeform: Shape 68">
                      <a:extLst>
                        <a:ext uri="{FF2B5EF4-FFF2-40B4-BE49-F238E27FC236}">
                          <a16:creationId xmlns:a16="http://schemas.microsoft.com/office/drawing/2014/main" id="{1DC39B19-0F6A-4BC4-AE39-1DB73D0E649B}"/>
                        </a:ext>
                      </a:extLst>
                    </p:cNvPr>
                    <p:cNvSpPr/>
                    <p:nvPr/>
                  </p:nvSpPr>
                  <p:spPr>
                    <a:xfrm>
                      <a:off x="4691707" y="398779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0" name="Freeform: Shape 69">
                      <a:extLst>
                        <a:ext uri="{FF2B5EF4-FFF2-40B4-BE49-F238E27FC236}">
                          <a16:creationId xmlns:a16="http://schemas.microsoft.com/office/drawing/2014/main" id="{EEF8E652-CDDB-49F1-B324-BD950F70DE73}"/>
                        </a:ext>
                      </a:extLst>
                    </p:cNvPr>
                    <p:cNvSpPr/>
                    <p:nvPr/>
                  </p:nvSpPr>
                  <p:spPr>
                    <a:xfrm>
                      <a:off x="4706474" y="3987632"/>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1" name="Freeform: Shape 70">
                      <a:extLst>
                        <a:ext uri="{FF2B5EF4-FFF2-40B4-BE49-F238E27FC236}">
                          <a16:creationId xmlns:a16="http://schemas.microsoft.com/office/drawing/2014/main" id="{3D6FB451-829F-4CFE-8404-041AB384CFA9}"/>
                        </a:ext>
                      </a:extLst>
                    </p:cNvPr>
                    <p:cNvSpPr/>
                    <p:nvPr/>
                  </p:nvSpPr>
                  <p:spPr>
                    <a:xfrm>
                      <a:off x="4721189" y="3987474"/>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2" name="Freeform: Shape 71">
                      <a:extLst>
                        <a:ext uri="{FF2B5EF4-FFF2-40B4-BE49-F238E27FC236}">
                          <a16:creationId xmlns:a16="http://schemas.microsoft.com/office/drawing/2014/main" id="{0D42098E-8E6B-4AB5-A559-F00D0001B01B}"/>
                        </a:ext>
                      </a:extLst>
                    </p:cNvPr>
                    <p:cNvSpPr/>
                    <p:nvPr/>
                  </p:nvSpPr>
                  <p:spPr>
                    <a:xfrm>
                      <a:off x="4691866" y="4002559"/>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3" name="Freeform: Shape 72">
                      <a:extLst>
                        <a:ext uri="{FF2B5EF4-FFF2-40B4-BE49-F238E27FC236}">
                          <a16:creationId xmlns:a16="http://schemas.microsoft.com/office/drawing/2014/main" id="{97CEFC92-DC9E-42D6-82FD-0A2D6AFBAEE4}"/>
                        </a:ext>
                      </a:extLst>
                    </p:cNvPr>
                    <p:cNvSpPr/>
                    <p:nvPr/>
                  </p:nvSpPr>
                  <p:spPr>
                    <a:xfrm>
                      <a:off x="4706633" y="400240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4" name="Freeform: Shape 73">
                      <a:extLst>
                        <a:ext uri="{FF2B5EF4-FFF2-40B4-BE49-F238E27FC236}">
                          <a16:creationId xmlns:a16="http://schemas.microsoft.com/office/drawing/2014/main" id="{EE2E7719-01B8-4337-812E-BFA42BF4B3A0}"/>
                        </a:ext>
                      </a:extLst>
                    </p:cNvPr>
                    <p:cNvSpPr/>
                    <p:nvPr/>
                  </p:nvSpPr>
                  <p:spPr>
                    <a:xfrm>
                      <a:off x="4721348" y="400224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5" name="Freeform: Shape 74">
                      <a:extLst>
                        <a:ext uri="{FF2B5EF4-FFF2-40B4-BE49-F238E27FC236}">
                          <a16:creationId xmlns:a16="http://schemas.microsoft.com/office/drawing/2014/main" id="{91A382A4-9E3F-41AB-8319-BF655C5AB4F9}"/>
                        </a:ext>
                      </a:extLst>
                    </p:cNvPr>
                    <p:cNvSpPr/>
                    <p:nvPr/>
                  </p:nvSpPr>
                  <p:spPr>
                    <a:xfrm>
                      <a:off x="4692025" y="4017327"/>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6" name="Freeform: Shape 75">
                      <a:extLst>
                        <a:ext uri="{FF2B5EF4-FFF2-40B4-BE49-F238E27FC236}">
                          <a16:creationId xmlns:a16="http://schemas.microsoft.com/office/drawing/2014/main" id="{525BCC5F-D46D-413E-8800-704CAE760475}"/>
                        </a:ext>
                      </a:extLst>
                    </p:cNvPr>
                    <p:cNvSpPr/>
                    <p:nvPr/>
                  </p:nvSpPr>
                  <p:spPr>
                    <a:xfrm>
                      <a:off x="4706792" y="4017115"/>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7" name="Freeform: Shape 76">
                      <a:extLst>
                        <a:ext uri="{FF2B5EF4-FFF2-40B4-BE49-F238E27FC236}">
                          <a16:creationId xmlns:a16="http://schemas.microsoft.com/office/drawing/2014/main" id="{16521345-AFF8-4285-8014-6EDD05F7E07A}"/>
                        </a:ext>
                      </a:extLst>
                    </p:cNvPr>
                    <p:cNvSpPr/>
                    <p:nvPr/>
                  </p:nvSpPr>
                  <p:spPr>
                    <a:xfrm>
                      <a:off x="4721559" y="4016956"/>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8" name="Freeform: Shape 77">
                      <a:extLst>
                        <a:ext uri="{FF2B5EF4-FFF2-40B4-BE49-F238E27FC236}">
                          <a16:creationId xmlns:a16="http://schemas.microsoft.com/office/drawing/2014/main" id="{69456873-CB8C-4DD6-B0C1-7BB9879EF218}"/>
                        </a:ext>
                      </a:extLst>
                    </p:cNvPr>
                    <p:cNvSpPr/>
                    <p:nvPr/>
                  </p:nvSpPr>
                  <p:spPr>
                    <a:xfrm>
                      <a:off x="4692183" y="4032041"/>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79" name="Freeform: Shape 78">
                      <a:extLst>
                        <a:ext uri="{FF2B5EF4-FFF2-40B4-BE49-F238E27FC236}">
                          <a16:creationId xmlns:a16="http://schemas.microsoft.com/office/drawing/2014/main" id="{157EAE94-1AE6-45F9-88B8-84231C97A9E5}"/>
                        </a:ext>
                      </a:extLst>
                    </p:cNvPr>
                    <p:cNvSpPr/>
                    <p:nvPr/>
                  </p:nvSpPr>
                  <p:spPr>
                    <a:xfrm>
                      <a:off x="4706951" y="4031882"/>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0" name="Freeform: Shape 79">
                      <a:extLst>
                        <a:ext uri="{FF2B5EF4-FFF2-40B4-BE49-F238E27FC236}">
                          <a16:creationId xmlns:a16="http://schemas.microsoft.com/office/drawing/2014/main" id="{2745DD26-092D-43DB-AC2A-6DD26D508FA8}"/>
                        </a:ext>
                      </a:extLst>
                    </p:cNvPr>
                    <p:cNvSpPr/>
                    <p:nvPr/>
                  </p:nvSpPr>
                  <p:spPr>
                    <a:xfrm>
                      <a:off x="4721718" y="403172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1" name="Freeform: Shape 80">
                      <a:extLst>
                        <a:ext uri="{FF2B5EF4-FFF2-40B4-BE49-F238E27FC236}">
                          <a16:creationId xmlns:a16="http://schemas.microsoft.com/office/drawing/2014/main" id="{E5352CF5-B3E6-4129-9FAC-7044C2FF21BD}"/>
                        </a:ext>
                      </a:extLst>
                    </p:cNvPr>
                    <p:cNvSpPr/>
                    <p:nvPr/>
                  </p:nvSpPr>
                  <p:spPr>
                    <a:xfrm>
                      <a:off x="4692395" y="4046808"/>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2" name="Freeform: Shape 81">
                      <a:extLst>
                        <a:ext uri="{FF2B5EF4-FFF2-40B4-BE49-F238E27FC236}">
                          <a16:creationId xmlns:a16="http://schemas.microsoft.com/office/drawing/2014/main" id="{34685C4A-4973-45BA-AB0A-3660D5B8DAFA}"/>
                        </a:ext>
                      </a:extLst>
                    </p:cNvPr>
                    <p:cNvSpPr/>
                    <p:nvPr/>
                  </p:nvSpPr>
                  <p:spPr>
                    <a:xfrm>
                      <a:off x="4707109" y="4046649"/>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3" name="Freeform: Shape 82">
                      <a:extLst>
                        <a:ext uri="{FF2B5EF4-FFF2-40B4-BE49-F238E27FC236}">
                          <a16:creationId xmlns:a16="http://schemas.microsoft.com/office/drawing/2014/main" id="{3C86355A-276A-4449-87AF-A7D3A5626529}"/>
                        </a:ext>
                      </a:extLst>
                    </p:cNvPr>
                    <p:cNvSpPr/>
                    <p:nvPr/>
                  </p:nvSpPr>
                  <p:spPr>
                    <a:xfrm>
                      <a:off x="4721877" y="4046490"/>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4" name="Freeform: Shape 83">
                      <a:extLst>
                        <a:ext uri="{FF2B5EF4-FFF2-40B4-BE49-F238E27FC236}">
                          <a16:creationId xmlns:a16="http://schemas.microsoft.com/office/drawing/2014/main" id="{41B3D20D-ECF5-4D1C-BA1C-4C77CB6F92F1}"/>
                        </a:ext>
                      </a:extLst>
                    </p:cNvPr>
                    <p:cNvSpPr/>
                    <p:nvPr/>
                  </p:nvSpPr>
                  <p:spPr>
                    <a:xfrm>
                      <a:off x="4692553" y="4061523"/>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5" name="Freeform: Shape 84">
                      <a:extLst>
                        <a:ext uri="{FF2B5EF4-FFF2-40B4-BE49-F238E27FC236}">
                          <a16:creationId xmlns:a16="http://schemas.microsoft.com/office/drawing/2014/main" id="{835DACF2-112F-444C-ABD8-F2CD15FD3BD9}"/>
                        </a:ext>
                      </a:extLst>
                    </p:cNvPr>
                    <p:cNvSpPr/>
                    <p:nvPr/>
                  </p:nvSpPr>
                  <p:spPr>
                    <a:xfrm>
                      <a:off x="4707268" y="4061364"/>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sp>
                  <p:nvSpPr>
                    <p:cNvPr id="86" name="Freeform: Shape 85">
                      <a:extLst>
                        <a:ext uri="{FF2B5EF4-FFF2-40B4-BE49-F238E27FC236}">
                          <a16:creationId xmlns:a16="http://schemas.microsoft.com/office/drawing/2014/main" id="{4EDE6280-BE2C-4CA6-B48A-B28B835D02C1}"/>
                        </a:ext>
                      </a:extLst>
                    </p:cNvPr>
                    <p:cNvSpPr/>
                    <p:nvPr/>
                  </p:nvSpPr>
                  <p:spPr>
                    <a:xfrm>
                      <a:off x="4722036" y="4061205"/>
                      <a:ext cx="5293" cy="5293"/>
                    </a:xfrm>
                    <a:custGeom>
                      <a:avLst/>
                      <a:gdLst>
                        <a:gd name="connsiteX0" fmla="*/ 0 w 0"/>
                        <a:gd name="connsiteY0" fmla="*/ 42 h 0"/>
                        <a:gd name="connsiteX1" fmla="*/ 3705 w 0"/>
                        <a:gd name="connsiteY1" fmla="*/ 0 h 0"/>
                        <a:gd name="connsiteX2" fmla="*/ 3747 w 0"/>
                        <a:gd name="connsiteY2" fmla="*/ 3705 h 0"/>
                        <a:gd name="connsiteX3" fmla="*/ 42 w 0"/>
                        <a:gd name="connsiteY3" fmla="*/ 3747 h 0"/>
                      </a:gdLst>
                      <a:ahLst/>
                      <a:cxnLst>
                        <a:cxn ang="0">
                          <a:pos x="connsiteX0" y="connsiteY0"/>
                        </a:cxn>
                        <a:cxn ang="0">
                          <a:pos x="connsiteX1" y="connsiteY1"/>
                        </a:cxn>
                        <a:cxn ang="0">
                          <a:pos x="connsiteX2" y="connsiteY2"/>
                        </a:cxn>
                        <a:cxn ang="0">
                          <a:pos x="connsiteX3" y="connsiteY3"/>
                        </a:cxn>
                      </a:cxnLst>
                      <a:rect l="l" t="t" r="r" b="b"/>
                      <a:pathLst>
                        <a:path>
                          <a:moveTo>
                            <a:pt x="0" y="42"/>
                          </a:moveTo>
                          <a:lnTo>
                            <a:pt x="3705" y="0"/>
                          </a:lnTo>
                          <a:lnTo>
                            <a:pt x="3747" y="3705"/>
                          </a:lnTo>
                          <a:lnTo>
                            <a:pt x="42" y="3747"/>
                          </a:lnTo>
                          <a:close/>
                        </a:path>
                      </a:pathLst>
                    </a:custGeom>
                    <a:solidFill>
                      <a:srgbClr val="0091DA"/>
                    </a:solidFill>
                    <a:ln w="5288" cap="flat">
                      <a:solidFill>
                        <a:srgbClr val="00C1D5"/>
                      </a:solidFill>
                      <a:prstDash val="solid"/>
                      <a:miter/>
                    </a:ln>
                  </p:spPr>
                  <p:txBody>
                    <a:bodyPr rtlCol="0" anchor="ctr"/>
                    <a:lstStyle/>
                    <a:p>
                      <a:endParaRPr lang="en-IN" sz="1797"/>
                    </a:p>
                  </p:txBody>
                </p:sp>
              </p:grpSp>
              <p:sp>
                <p:nvSpPr>
                  <p:cNvPr id="60" name="Freeform: Shape 59">
                    <a:extLst>
                      <a:ext uri="{FF2B5EF4-FFF2-40B4-BE49-F238E27FC236}">
                        <a16:creationId xmlns:a16="http://schemas.microsoft.com/office/drawing/2014/main" id="{28C101D7-E66E-4621-BFF8-62C71AE2C5A3}"/>
                      </a:ext>
                    </a:extLst>
                  </p:cNvPr>
                  <p:cNvSpPr/>
                  <p:nvPr/>
                </p:nvSpPr>
                <p:spPr>
                  <a:xfrm>
                    <a:off x="4639106" y="3949950"/>
                    <a:ext cx="5293" cy="132329"/>
                  </a:xfrm>
                  <a:custGeom>
                    <a:avLst/>
                    <a:gdLst>
                      <a:gd name="connsiteX0" fmla="*/ 0 w 0"/>
                      <a:gd name="connsiteY0" fmla="*/ 0 h 132329"/>
                      <a:gd name="connsiteX1" fmla="*/ 1588 w 0"/>
                      <a:gd name="connsiteY1" fmla="*/ 136405 h 132329"/>
                    </a:gdLst>
                    <a:ahLst/>
                    <a:cxnLst>
                      <a:cxn ang="0">
                        <a:pos x="connsiteX0" y="connsiteY0"/>
                      </a:cxn>
                      <a:cxn ang="0">
                        <a:pos x="connsiteX1" y="connsiteY1"/>
                      </a:cxn>
                    </a:cxnLst>
                    <a:rect l="l" t="t" r="r" b="b"/>
                    <a:pathLst>
                      <a:path h="132329">
                        <a:moveTo>
                          <a:pt x="0" y="0"/>
                        </a:moveTo>
                        <a:lnTo>
                          <a:pt x="1588" y="136405"/>
                        </a:lnTo>
                      </a:path>
                    </a:pathLst>
                  </a:custGeom>
                  <a:ln w="5288" cap="flat">
                    <a:solidFill>
                      <a:srgbClr val="00C1D5"/>
                    </a:solidFill>
                    <a:prstDash val="solid"/>
                    <a:miter/>
                  </a:ln>
                </p:spPr>
                <p:txBody>
                  <a:bodyPr rtlCol="0" anchor="ctr"/>
                  <a:lstStyle/>
                  <a:p>
                    <a:endParaRPr lang="en-IN" sz="1797"/>
                  </a:p>
                </p:txBody>
              </p:sp>
            </p:grpSp>
          </p:grpSp>
        </p:grpSp>
        <p:grpSp>
          <p:nvGrpSpPr>
            <p:cNvPr id="13" name="Graphic 3">
              <a:extLst>
                <a:ext uri="{FF2B5EF4-FFF2-40B4-BE49-F238E27FC236}">
                  <a16:creationId xmlns:a16="http://schemas.microsoft.com/office/drawing/2014/main" id="{9D81CFB1-6D1A-4121-B5C4-E97F2F756512}"/>
                </a:ext>
              </a:extLst>
            </p:cNvPr>
            <p:cNvGrpSpPr/>
            <p:nvPr/>
          </p:nvGrpSpPr>
          <p:grpSpPr>
            <a:xfrm>
              <a:off x="6715883" y="4752018"/>
              <a:ext cx="432124" cy="432123"/>
              <a:chOff x="6620025" y="4843492"/>
              <a:chExt cx="423454" cy="423454"/>
            </a:xfrm>
            <a:solidFill>
              <a:schemeClr val="accent1"/>
            </a:solidFill>
          </p:grpSpPr>
          <p:grpSp>
            <p:nvGrpSpPr>
              <p:cNvPr id="52" name="Graphic 3">
                <a:extLst>
                  <a:ext uri="{FF2B5EF4-FFF2-40B4-BE49-F238E27FC236}">
                    <a16:creationId xmlns:a16="http://schemas.microsoft.com/office/drawing/2014/main" id="{5BA269ED-6565-48D0-9ED6-5E443C61C308}"/>
                  </a:ext>
                </a:extLst>
              </p:cNvPr>
              <p:cNvGrpSpPr/>
              <p:nvPr/>
            </p:nvGrpSpPr>
            <p:grpSpPr>
              <a:xfrm>
                <a:off x="6620025" y="4843492"/>
                <a:ext cx="423454" cy="423454"/>
                <a:chOff x="6620025" y="4843492"/>
                <a:chExt cx="423454" cy="423454"/>
              </a:xfrm>
              <a:solidFill>
                <a:srgbClr val="FFFFFF"/>
              </a:solidFill>
            </p:grpSpPr>
            <p:sp>
              <p:nvSpPr>
                <p:cNvPr id="53" name="Freeform: Shape 52">
                  <a:extLst>
                    <a:ext uri="{FF2B5EF4-FFF2-40B4-BE49-F238E27FC236}">
                      <a16:creationId xmlns:a16="http://schemas.microsoft.com/office/drawing/2014/main" id="{2C1249FD-CF42-4F3A-B884-61BA21D1D49A}"/>
                    </a:ext>
                  </a:extLst>
                </p:cNvPr>
                <p:cNvSpPr/>
                <p:nvPr/>
              </p:nvSpPr>
              <p:spPr>
                <a:xfrm>
                  <a:off x="6620025" y="4843492"/>
                  <a:ext cx="423454" cy="423454"/>
                </a:xfrm>
                <a:custGeom>
                  <a:avLst/>
                  <a:gdLst>
                    <a:gd name="connsiteX0" fmla="*/ 427477 w 423454"/>
                    <a:gd name="connsiteY0" fmla="*/ 213739 h 423454"/>
                    <a:gd name="connsiteX1" fmla="*/ 213739 w 423454"/>
                    <a:gd name="connsiteY1" fmla="*/ 427477 h 423454"/>
                    <a:gd name="connsiteX2" fmla="*/ 0 w 423454"/>
                    <a:gd name="connsiteY2" fmla="*/ 213739 h 423454"/>
                    <a:gd name="connsiteX3" fmla="*/ 213739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9" y="427477"/>
                      </a:cubicBezTo>
                      <a:cubicBezTo>
                        <a:pt x="95694" y="427477"/>
                        <a:pt x="0" y="331783"/>
                        <a:pt x="0" y="213739"/>
                      </a:cubicBezTo>
                      <a:cubicBezTo>
                        <a:pt x="0" y="95694"/>
                        <a:pt x="95694" y="0"/>
                        <a:pt x="213739"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pic>
              <p:nvPicPr>
                <p:cNvPr id="54" name="Picture 53">
                  <a:extLst>
                    <a:ext uri="{FF2B5EF4-FFF2-40B4-BE49-F238E27FC236}">
                      <a16:creationId xmlns:a16="http://schemas.microsoft.com/office/drawing/2014/main" id="{CED7B60C-FD15-448D-876D-008C7ED91ACD}"/>
                    </a:ext>
                  </a:extLst>
                </p:cNvPr>
                <p:cNvPicPr>
                  <a:picLocks noChangeAspect="1"/>
                </p:cNvPicPr>
                <p:nvPr/>
              </p:nvPicPr>
              <p:blipFill>
                <a:blip r:embed="rId3"/>
                <a:stretch>
                  <a:fillRect/>
                </a:stretch>
              </p:blipFill>
              <p:spPr>
                <a:xfrm>
                  <a:off x="6708051" y="4962651"/>
                  <a:ext cx="248779" cy="185261"/>
                </a:xfrm>
                <a:custGeom>
                  <a:avLst/>
                  <a:gdLst>
                    <a:gd name="connsiteX0" fmla="*/ 0 w 248779"/>
                    <a:gd name="connsiteY0" fmla="*/ 1700 h 185261"/>
                    <a:gd name="connsiteX1" fmla="*/ 250235 w 248779"/>
                    <a:gd name="connsiteY1" fmla="*/ 0 h 185261"/>
                    <a:gd name="connsiteX2" fmla="*/ 251509 w 248779"/>
                    <a:gd name="connsiteY2" fmla="*/ 187471 h 185261"/>
                    <a:gd name="connsiteX3" fmla="*/ 1274 w 248779"/>
                    <a:gd name="connsiteY3" fmla="*/ 189171 h 185261"/>
                  </a:gdLst>
                  <a:ahLst/>
                  <a:cxnLst>
                    <a:cxn ang="0">
                      <a:pos x="connsiteX0" y="connsiteY0"/>
                    </a:cxn>
                    <a:cxn ang="0">
                      <a:pos x="connsiteX1" y="connsiteY1"/>
                    </a:cxn>
                    <a:cxn ang="0">
                      <a:pos x="connsiteX2" y="connsiteY2"/>
                    </a:cxn>
                    <a:cxn ang="0">
                      <a:pos x="connsiteX3" y="connsiteY3"/>
                    </a:cxn>
                  </a:cxnLst>
                  <a:rect l="l" t="t" r="r" b="b"/>
                  <a:pathLst>
                    <a:path w="248779" h="185261">
                      <a:moveTo>
                        <a:pt x="0" y="1700"/>
                      </a:moveTo>
                      <a:lnTo>
                        <a:pt x="250235" y="0"/>
                      </a:lnTo>
                      <a:lnTo>
                        <a:pt x="251509" y="187471"/>
                      </a:lnTo>
                      <a:lnTo>
                        <a:pt x="1274" y="189171"/>
                      </a:lnTo>
                      <a:close/>
                    </a:path>
                  </a:pathLst>
                </a:custGeom>
                <a:ln/>
              </p:spPr>
            </p:pic>
          </p:grpSp>
        </p:grpSp>
        <p:sp>
          <p:nvSpPr>
            <p:cNvPr id="14" name="Freeform: Shape 13">
              <a:extLst>
                <a:ext uri="{FF2B5EF4-FFF2-40B4-BE49-F238E27FC236}">
                  <a16:creationId xmlns:a16="http://schemas.microsoft.com/office/drawing/2014/main" id="{24E57B17-7AC8-43F3-8396-260FDFA3175B}"/>
                </a:ext>
              </a:extLst>
            </p:cNvPr>
            <p:cNvSpPr/>
            <p:nvPr/>
          </p:nvSpPr>
          <p:spPr>
            <a:xfrm>
              <a:off x="5961395" y="1876126"/>
              <a:ext cx="432124" cy="432123"/>
            </a:xfrm>
            <a:custGeom>
              <a:avLst/>
              <a:gdLst>
                <a:gd name="connsiteX0" fmla="*/ 427477 w 423454"/>
                <a:gd name="connsiteY0" fmla="*/ 213739 h 423454"/>
                <a:gd name="connsiteX1" fmla="*/ 213739 w 423454"/>
                <a:gd name="connsiteY1" fmla="*/ 427477 h 423454"/>
                <a:gd name="connsiteX2" fmla="*/ 0 w 423454"/>
                <a:gd name="connsiteY2" fmla="*/ 213738 h 423454"/>
                <a:gd name="connsiteX3" fmla="*/ 213739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9" y="427477"/>
                  </a:cubicBezTo>
                  <a:cubicBezTo>
                    <a:pt x="95694" y="427477"/>
                    <a:pt x="0" y="331783"/>
                    <a:pt x="0" y="213738"/>
                  </a:cubicBezTo>
                  <a:cubicBezTo>
                    <a:pt x="0" y="95694"/>
                    <a:pt x="95694" y="0"/>
                    <a:pt x="213739"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grpSp>
          <p:nvGrpSpPr>
            <p:cNvPr id="15" name="Graphic 3">
              <a:extLst>
                <a:ext uri="{FF2B5EF4-FFF2-40B4-BE49-F238E27FC236}">
                  <a16:creationId xmlns:a16="http://schemas.microsoft.com/office/drawing/2014/main" id="{A3BE5EA9-180C-4C0F-849A-CB7F03EDBE6D}"/>
                </a:ext>
              </a:extLst>
            </p:cNvPr>
            <p:cNvGrpSpPr/>
            <p:nvPr/>
          </p:nvGrpSpPr>
          <p:grpSpPr>
            <a:xfrm>
              <a:off x="7219631" y="2548618"/>
              <a:ext cx="432124" cy="432123"/>
              <a:chOff x="7113667" y="2684298"/>
              <a:chExt cx="423454" cy="423454"/>
            </a:xfrm>
            <a:solidFill>
              <a:schemeClr val="accent1"/>
            </a:solidFill>
          </p:grpSpPr>
          <p:grpSp>
            <p:nvGrpSpPr>
              <p:cNvPr id="49" name="Graphic 3">
                <a:extLst>
                  <a:ext uri="{FF2B5EF4-FFF2-40B4-BE49-F238E27FC236}">
                    <a16:creationId xmlns:a16="http://schemas.microsoft.com/office/drawing/2014/main" id="{5A05D45C-567E-4352-9B00-CBAF4864B2D5}"/>
                  </a:ext>
                </a:extLst>
              </p:cNvPr>
              <p:cNvGrpSpPr/>
              <p:nvPr/>
            </p:nvGrpSpPr>
            <p:grpSpPr>
              <a:xfrm>
                <a:off x="7113667" y="2684298"/>
                <a:ext cx="423454" cy="423454"/>
                <a:chOff x="7113667" y="2684298"/>
                <a:chExt cx="423454" cy="423454"/>
              </a:xfrm>
              <a:solidFill>
                <a:srgbClr val="FFFFFF"/>
              </a:solidFill>
            </p:grpSpPr>
            <p:sp>
              <p:nvSpPr>
                <p:cNvPr id="50" name="Freeform: Shape 49">
                  <a:extLst>
                    <a:ext uri="{FF2B5EF4-FFF2-40B4-BE49-F238E27FC236}">
                      <a16:creationId xmlns:a16="http://schemas.microsoft.com/office/drawing/2014/main" id="{8B08A924-C2D5-4705-AD17-299AC59AB0A7}"/>
                    </a:ext>
                  </a:extLst>
                </p:cNvPr>
                <p:cNvSpPr/>
                <p:nvPr/>
              </p:nvSpPr>
              <p:spPr>
                <a:xfrm>
                  <a:off x="7113667" y="2684298"/>
                  <a:ext cx="423454" cy="423454"/>
                </a:xfrm>
                <a:custGeom>
                  <a:avLst/>
                  <a:gdLst>
                    <a:gd name="connsiteX0" fmla="*/ 427477 w 423454"/>
                    <a:gd name="connsiteY0" fmla="*/ 213739 h 423454"/>
                    <a:gd name="connsiteX1" fmla="*/ 213738 w 423454"/>
                    <a:gd name="connsiteY1" fmla="*/ 427477 h 423454"/>
                    <a:gd name="connsiteX2" fmla="*/ 0 w 423454"/>
                    <a:gd name="connsiteY2" fmla="*/ 213739 h 423454"/>
                    <a:gd name="connsiteX3" fmla="*/ 213738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8" y="427477"/>
                      </a:cubicBezTo>
                      <a:cubicBezTo>
                        <a:pt x="95694" y="427477"/>
                        <a:pt x="0" y="331783"/>
                        <a:pt x="0" y="213739"/>
                      </a:cubicBezTo>
                      <a:cubicBezTo>
                        <a:pt x="0" y="95694"/>
                        <a:pt x="95694" y="0"/>
                        <a:pt x="213738"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pic>
              <p:nvPicPr>
                <p:cNvPr id="51" name="Picture 50">
                  <a:extLst>
                    <a:ext uri="{FF2B5EF4-FFF2-40B4-BE49-F238E27FC236}">
                      <a16:creationId xmlns:a16="http://schemas.microsoft.com/office/drawing/2014/main" id="{FFBB26AB-B399-433A-8D4E-7A295854E59F}"/>
                    </a:ext>
                  </a:extLst>
                </p:cNvPr>
                <p:cNvPicPr>
                  <a:picLocks noChangeAspect="1"/>
                </p:cNvPicPr>
                <p:nvPr/>
              </p:nvPicPr>
              <p:blipFill>
                <a:blip r:embed="rId4"/>
                <a:stretch>
                  <a:fillRect/>
                </a:stretch>
              </p:blipFill>
              <p:spPr>
                <a:xfrm>
                  <a:off x="7210178" y="2784096"/>
                  <a:ext cx="232900" cy="227607"/>
                </a:xfrm>
                <a:custGeom>
                  <a:avLst/>
                  <a:gdLst>
                    <a:gd name="connsiteX0" fmla="*/ 7924 w 232899"/>
                    <a:gd name="connsiteY0" fmla="*/ 0 h 227606"/>
                    <a:gd name="connsiteX1" fmla="*/ 234201 w 232899"/>
                    <a:gd name="connsiteY1" fmla="*/ 8168 h 227606"/>
                    <a:gd name="connsiteX2" fmla="*/ 226277 w 232899"/>
                    <a:gd name="connsiteY2" fmla="*/ 227665 h 227606"/>
                    <a:gd name="connsiteX3" fmla="*/ 0 w 232899"/>
                    <a:gd name="connsiteY3" fmla="*/ 219496 h 227606"/>
                  </a:gdLst>
                  <a:ahLst/>
                  <a:cxnLst>
                    <a:cxn ang="0">
                      <a:pos x="connsiteX0" y="connsiteY0"/>
                    </a:cxn>
                    <a:cxn ang="0">
                      <a:pos x="connsiteX1" y="connsiteY1"/>
                    </a:cxn>
                    <a:cxn ang="0">
                      <a:pos x="connsiteX2" y="connsiteY2"/>
                    </a:cxn>
                    <a:cxn ang="0">
                      <a:pos x="connsiteX3" y="connsiteY3"/>
                    </a:cxn>
                  </a:cxnLst>
                  <a:rect l="l" t="t" r="r" b="b"/>
                  <a:pathLst>
                    <a:path w="232899" h="227606">
                      <a:moveTo>
                        <a:pt x="7924" y="0"/>
                      </a:moveTo>
                      <a:lnTo>
                        <a:pt x="234201" y="8168"/>
                      </a:lnTo>
                      <a:lnTo>
                        <a:pt x="226277" y="227665"/>
                      </a:lnTo>
                      <a:lnTo>
                        <a:pt x="0" y="219496"/>
                      </a:lnTo>
                      <a:close/>
                    </a:path>
                  </a:pathLst>
                </a:custGeom>
                <a:ln/>
              </p:spPr>
            </p:pic>
          </p:grpSp>
        </p:grpSp>
        <p:grpSp>
          <p:nvGrpSpPr>
            <p:cNvPr id="16" name="Graphic 3">
              <a:extLst>
                <a:ext uri="{FF2B5EF4-FFF2-40B4-BE49-F238E27FC236}">
                  <a16:creationId xmlns:a16="http://schemas.microsoft.com/office/drawing/2014/main" id="{E5A05BD2-0431-487A-A025-7F60873D8919}"/>
                </a:ext>
              </a:extLst>
            </p:cNvPr>
            <p:cNvGrpSpPr/>
            <p:nvPr/>
          </p:nvGrpSpPr>
          <p:grpSpPr>
            <a:xfrm>
              <a:off x="5198319" y="4752018"/>
              <a:ext cx="432124" cy="432123"/>
              <a:chOff x="5132907" y="4843492"/>
              <a:chExt cx="423454" cy="423454"/>
            </a:xfrm>
            <a:solidFill>
              <a:schemeClr val="accent1"/>
            </a:solidFill>
          </p:grpSpPr>
          <p:grpSp>
            <p:nvGrpSpPr>
              <p:cNvPr id="46" name="Graphic 3">
                <a:extLst>
                  <a:ext uri="{FF2B5EF4-FFF2-40B4-BE49-F238E27FC236}">
                    <a16:creationId xmlns:a16="http://schemas.microsoft.com/office/drawing/2014/main" id="{142114C0-4E3E-4E9F-B960-BF31205ED8C2}"/>
                  </a:ext>
                </a:extLst>
              </p:cNvPr>
              <p:cNvGrpSpPr/>
              <p:nvPr/>
            </p:nvGrpSpPr>
            <p:grpSpPr>
              <a:xfrm>
                <a:off x="5132907" y="4843492"/>
                <a:ext cx="423454" cy="423454"/>
                <a:chOff x="5132907" y="4843492"/>
                <a:chExt cx="423454" cy="423454"/>
              </a:xfrm>
              <a:solidFill>
                <a:srgbClr val="FFFFFF"/>
              </a:solidFill>
            </p:grpSpPr>
            <p:sp>
              <p:nvSpPr>
                <p:cNvPr id="47" name="Freeform: Shape 46">
                  <a:extLst>
                    <a:ext uri="{FF2B5EF4-FFF2-40B4-BE49-F238E27FC236}">
                      <a16:creationId xmlns:a16="http://schemas.microsoft.com/office/drawing/2014/main" id="{8A4AFCC2-0F02-4C05-9AC1-2BFB51699A7D}"/>
                    </a:ext>
                  </a:extLst>
                </p:cNvPr>
                <p:cNvSpPr/>
                <p:nvPr/>
              </p:nvSpPr>
              <p:spPr>
                <a:xfrm>
                  <a:off x="5132907" y="4843492"/>
                  <a:ext cx="423454" cy="423454"/>
                </a:xfrm>
                <a:custGeom>
                  <a:avLst/>
                  <a:gdLst>
                    <a:gd name="connsiteX0" fmla="*/ 427477 w 423454"/>
                    <a:gd name="connsiteY0" fmla="*/ 213739 h 423454"/>
                    <a:gd name="connsiteX1" fmla="*/ 213738 w 423454"/>
                    <a:gd name="connsiteY1" fmla="*/ 427477 h 423454"/>
                    <a:gd name="connsiteX2" fmla="*/ 0 w 423454"/>
                    <a:gd name="connsiteY2" fmla="*/ 213739 h 423454"/>
                    <a:gd name="connsiteX3" fmla="*/ 213738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8" y="427477"/>
                      </a:cubicBezTo>
                      <a:cubicBezTo>
                        <a:pt x="95694" y="427477"/>
                        <a:pt x="0" y="331783"/>
                        <a:pt x="0" y="213739"/>
                      </a:cubicBezTo>
                      <a:cubicBezTo>
                        <a:pt x="0" y="95694"/>
                        <a:pt x="95694" y="0"/>
                        <a:pt x="213738"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pic>
              <p:nvPicPr>
                <p:cNvPr id="48" name="Picture 47">
                  <a:extLst>
                    <a:ext uri="{FF2B5EF4-FFF2-40B4-BE49-F238E27FC236}">
                      <a16:creationId xmlns:a16="http://schemas.microsoft.com/office/drawing/2014/main" id="{3EDDA07F-A00A-49FE-B617-C05587ADF6F9}"/>
                    </a:ext>
                  </a:extLst>
                </p:cNvPr>
                <p:cNvPicPr>
                  <a:picLocks noChangeAspect="1"/>
                </p:cNvPicPr>
                <p:nvPr/>
              </p:nvPicPr>
              <p:blipFill>
                <a:blip r:embed="rId5"/>
                <a:stretch>
                  <a:fillRect/>
                </a:stretch>
              </p:blipFill>
              <p:spPr>
                <a:xfrm>
                  <a:off x="5186766" y="4990801"/>
                  <a:ext cx="317591" cy="132329"/>
                </a:xfrm>
                <a:custGeom>
                  <a:avLst/>
                  <a:gdLst>
                    <a:gd name="connsiteX0" fmla="*/ 665 w 317590"/>
                    <a:gd name="connsiteY0" fmla="*/ 0 h 132329"/>
                    <a:gd name="connsiteX1" fmla="*/ 319997 w 317590"/>
                    <a:gd name="connsiteY1" fmla="*/ 1618 h 132329"/>
                    <a:gd name="connsiteX2" fmla="*/ 319332 w 317590"/>
                    <a:gd name="connsiteY2" fmla="*/ 132978 h 132329"/>
                    <a:gd name="connsiteX3" fmla="*/ 0 w 317590"/>
                    <a:gd name="connsiteY3" fmla="*/ 131360 h 132329"/>
                  </a:gdLst>
                  <a:ahLst/>
                  <a:cxnLst>
                    <a:cxn ang="0">
                      <a:pos x="connsiteX0" y="connsiteY0"/>
                    </a:cxn>
                    <a:cxn ang="0">
                      <a:pos x="connsiteX1" y="connsiteY1"/>
                    </a:cxn>
                    <a:cxn ang="0">
                      <a:pos x="connsiteX2" y="connsiteY2"/>
                    </a:cxn>
                    <a:cxn ang="0">
                      <a:pos x="connsiteX3" y="connsiteY3"/>
                    </a:cxn>
                  </a:cxnLst>
                  <a:rect l="l" t="t" r="r" b="b"/>
                  <a:pathLst>
                    <a:path w="317590" h="132329">
                      <a:moveTo>
                        <a:pt x="665" y="0"/>
                      </a:moveTo>
                      <a:lnTo>
                        <a:pt x="319997" y="1618"/>
                      </a:lnTo>
                      <a:lnTo>
                        <a:pt x="319332" y="132978"/>
                      </a:lnTo>
                      <a:lnTo>
                        <a:pt x="0" y="131360"/>
                      </a:lnTo>
                      <a:close/>
                    </a:path>
                  </a:pathLst>
                </a:custGeom>
                <a:ln/>
              </p:spPr>
            </p:pic>
          </p:grpSp>
        </p:grpSp>
        <p:grpSp>
          <p:nvGrpSpPr>
            <p:cNvPr id="17" name="Graphic 3">
              <a:extLst>
                <a:ext uri="{FF2B5EF4-FFF2-40B4-BE49-F238E27FC236}">
                  <a16:creationId xmlns:a16="http://schemas.microsoft.com/office/drawing/2014/main" id="{724EABAC-3C64-4683-8754-D80E9ACD59B8}"/>
                </a:ext>
              </a:extLst>
            </p:cNvPr>
            <p:cNvGrpSpPr/>
            <p:nvPr/>
          </p:nvGrpSpPr>
          <p:grpSpPr>
            <a:xfrm>
              <a:off x="4679121" y="2548618"/>
              <a:ext cx="432124" cy="432123"/>
              <a:chOff x="4624126" y="2684298"/>
              <a:chExt cx="423454" cy="423454"/>
            </a:xfrm>
            <a:solidFill>
              <a:schemeClr val="accent1"/>
            </a:solidFill>
          </p:grpSpPr>
          <p:grpSp>
            <p:nvGrpSpPr>
              <p:cNvPr id="33" name="Graphic 3">
                <a:extLst>
                  <a:ext uri="{FF2B5EF4-FFF2-40B4-BE49-F238E27FC236}">
                    <a16:creationId xmlns:a16="http://schemas.microsoft.com/office/drawing/2014/main" id="{6DF401E3-6D63-4F8A-AEE6-898AF5535CB5}"/>
                  </a:ext>
                </a:extLst>
              </p:cNvPr>
              <p:cNvGrpSpPr/>
              <p:nvPr/>
            </p:nvGrpSpPr>
            <p:grpSpPr>
              <a:xfrm>
                <a:off x="4624126" y="2684298"/>
                <a:ext cx="423454" cy="423454"/>
                <a:chOff x="4624126" y="2684298"/>
                <a:chExt cx="423454" cy="423454"/>
              </a:xfrm>
              <a:solidFill>
                <a:schemeClr val="accent1"/>
              </a:solidFill>
            </p:grpSpPr>
            <p:sp>
              <p:nvSpPr>
                <p:cNvPr id="34" name="Freeform: Shape 33">
                  <a:extLst>
                    <a:ext uri="{FF2B5EF4-FFF2-40B4-BE49-F238E27FC236}">
                      <a16:creationId xmlns:a16="http://schemas.microsoft.com/office/drawing/2014/main" id="{89C80BB9-520E-4A58-9C00-33500C297BB3}"/>
                    </a:ext>
                  </a:extLst>
                </p:cNvPr>
                <p:cNvSpPr/>
                <p:nvPr/>
              </p:nvSpPr>
              <p:spPr>
                <a:xfrm>
                  <a:off x="4624126" y="2684298"/>
                  <a:ext cx="423454" cy="423454"/>
                </a:xfrm>
                <a:custGeom>
                  <a:avLst/>
                  <a:gdLst>
                    <a:gd name="connsiteX0" fmla="*/ 427477 w 423454"/>
                    <a:gd name="connsiteY0" fmla="*/ 213739 h 423454"/>
                    <a:gd name="connsiteX1" fmla="*/ 213738 w 423454"/>
                    <a:gd name="connsiteY1" fmla="*/ 427477 h 423454"/>
                    <a:gd name="connsiteX2" fmla="*/ 0 w 423454"/>
                    <a:gd name="connsiteY2" fmla="*/ 213739 h 423454"/>
                    <a:gd name="connsiteX3" fmla="*/ 213738 w 423454"/>
                    <a:gd name="connsiteY3" fmla="*/ 0 h 423454"/>
                    <a:gd name="connsiteX4" fmla="*/ 427477 w 423454"/>
                    <a:gd name="connsiteY4" fmla="*/ 213739 h 42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54" h="423454">
                      <a:moveTo>
                        <a:pt x="427477" y="213739"/>
                      </a:moveTo>
                      <a:cubicBezTo>
                        <a:pt x="427477" y="331783"/>
                        <a:pt x="331783" y="427477"/>
                        <a:pt x="213738" y="427477"/>
                      </a:cubicBezTo>
                      <a:cubicBezTo>
                        <a:pt x="95694" y="427477"/>
                        <a:pt x="0" y="331783"/>
                        <a:pt x="0" y="213739"/>
                      </a:cubicBezTo>
                      <a:cubicBezTo>
                        <a:pt x="0" y="95694"/>
                        <a:pt x="95694" y="0"/>
                        <a:pt x="213738" y="0"/>
                      </a:cubicBezTo>
                      <a:cubicBezTo>
                        <a:pt x="331783" y="0"/>
                        <a:pt x="427477" y="95694"/>
                        <a:pt x="427477" y="213739"/>
                      </a:cubicBezTo>
                      <a:close/>
                    </a:path>
                  </a:pathLst>
                </a:custGeom>
                <a:solidFill>
                  <a:srgbClr val="FFFFFF"/>
                </a:solidFill>
                <a:ln w="12700" cap="flat">
                  <a:solidFill>
                    <a:srgbClr val="00C1D5"/>
                  </a:solidFill>
                  <a:prstDash val="solid"/>
                  <a:miter/>
                </a:ln>
              </p:spPr>
              <p:txBody>
                <a:bodyPr rtlCol="0" anchor="ctr"/>
                <a:lstStyle/>
                <a:p>
                  <a:endParaRPr lang="en-IN" sz="1797"/>
                </a:p>
              </p:txBody>
            </p:sp>
            <p:grpSp>
              <p:nvGrpSpPr>
                <p:cNvPr id="35" name="Graphic 3">
                  <a:extLst>
                    <a:ext uri="{FF2B5EF4-FFF2-40B4-BE49-F238E27FC236}">
                      <a16:creationId xmlns:a16="http://schemas.microsoft.com/office/drawing/2014/main" id="{B3825678-9647-476F-9401-95F1BDF9CD34}"/>
                    </a:ext>
                  </a:extLst>
                </p:cNvPr>
                <p:cNvGrpSpPr/>
                <p:nvPr/>
              </p:nvGrpSpPr>
              <p:grpSpPr>
                <a:xfrm>
                  <a:off x="4719484" y="2798859"/>
                  <a:ext cx="232900" cy="193926"/>
                  <a:chOff x="4719484" y="2798859"/>
                  <a:chExt cx="232900" cy="193926"/>
                </a:xfrm>
                <a:noFill/>
              </p:grpSpPr>
              <p:sp>
                <p:nvSpPr>
                  <p:cNvPr id="36" name="Freeform: Shape 35">
                    <a:extLst>
                      <a:ext uri="{FF2B5EF4-FFF2-40B4-BE49-F238E27FC236}">
                        <a16:creationId xmlns:a16="http://schemas.microsoft.com/office/drawing/2014/main" id="{81DC9AE2-D626-40FB-B7EF-CE8FEB6238B2}"/>
                      </a:ext>
                    </a:extLst>
                  </p:cNvPr>
                  <p:cNvSpPr/>
                  <p:nvPr/>
                </p:nvSpPr>
                <p:spPr>
                  <a:xfrm>
                    <a:off x="4719484" y="2798859"/>
                    <a:ext cx="232900" cy="158795"/>
                  </a:xfrm>
                  <a:custGeom>
                    <a:avLst/>
                    <a:gdLst>
                      <a:gd name="connsiteX0" fmla="*/ 191692 w 232899"/>
                      <a:gd name="connsiteY0" fmla="*/ 160314 h 158795"/>
                      <a:gd name="connsiteX1" fmla="*/ 236101 w 232899"/>
                      <a:gd name="connsiteY1" fmla="*/ 104577 h 158795"/>
                      <a:gd name="connsiteX2" fmla="*/ 178459 w 232899"/>
                      <a:gd name="connsiteY2" fmla="*/ 42965 h 158795"/>
                      <a:gd name="connsiteX3" fmla="*/ 166073 w 232899"/>
                      <a:gd name="connsiteY3" fmla="*/ 43864 h 158795"/>
                      <a:gd name="connsiteX4" fmla="*/ 105413 w 232899"/>
                      <a:gd name="connsiteY4" fmla="*/ 37 h 158795"/>
                      <a:gd name="connsiteX5" fmla="*/ 36125 w 232899"/>
                      <a:gd name="connsiteY5" fmla="*/ 64825 h 158795"/>
                      <a:gd name="connsiteX6" fmla="*/ 36125 w 232899"/>
                      <a:gd name="connsiteY6" fmla="*/ 65831 h 158795"/>
                      <a:gd name="connsiteX7" fmla="*/ 26 w 232899"/>
                      <a:gd name="connsiteY7" fmla="*/ 109712 h 158795"/>
                      <a:gd name="connsiteX8" fmla="*/ 45177 w 232899"/>
                      <a:gd name="connsiteY8" fmla="*/ 157932 h 158795"/>
                      <a:gd name="connsiteX9" fmla="*/ 74977 w 232899"/>
                      <a:gd name="connsiteY9" fmla="*/ 158938 h 15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9" h="158795">
                        <a:moveTo>
                          <a:pt x="191692" y="160314"/>
                        </a:moveTo>
                        <a:cubicBezTo>
                          <a:pt x="216517" y="153751"/>
                          <a:pt x="235202" y="131572"/>
                          <a:pt x="236101" y="104577"/>
                        </a:cubicBezTo>
                        <a:cubicBezTo>
                          <a:pt x="237213" y="71654"/>
                          <a:pt x="211382" y="44023"/>
                          <a:pt x="178459" y="42965"/>
                        </a:cubicBezTo>
                        <a:cubicBezTo>
                          <a:pt x="174224" y="42806"/>
                          <a:pt x="170096" y="43123"/>
                          <a:pt x="166073" y="43864"/>
                        </a:cubicBezTo>
                        <a:cubicBezTo>
                          <a:pt x="156916" y="19039"/>
                          <a:pt x="133467" y="937"/>
                          <a:pt x="105413" y="37"/>
                        </a:cubicBezTo>
                        <a:cubicBezTo>
                          <a:pt x="68413" y="-1181"/>
                          <a:pt x="37396" y="27826"/>
                          <a:pt x="36125" y="64825"/>
                        </a:cubicBezTo>
                        <a:cubicBezTo>
                          <a:pt x="36125" y="65143"/>
                          <a:pt x="36125" y="65514"/>
                          <a:pt x="36125" y="65831"/>
                        </a:cubicBezTo>
                        <a:cubicBezTo>
                          <a:pt x="16064" y="70489"/>
                          <a:pt x="767" y="88115"/>
                          <a:pt x="26" y="109712"/>
                        </a:cubicBezTo>
                        <a:cubicBezTo>
                          <a:pt x="-821" y="135489"/>
                          <a:pt x="19346" y="157085"/>
                          <a:pt x="45177" y="157932"/>
                        </a:cubicBezTo>
                        <a:lnTo>
                          <a:pt x="74977" y="158938"/>
                        </a:lnTo>
                      </a:path>
                    </a:pathLst>
                  </a:custGeom>
                  <a:noFill/>
                  <a:ln w="10577" cap="rnd">
                    <a:solidFill>
                      <a:srgbClr val="1D428A"/>
                    </a:solidFill>
                    <a:prstDash val="solid"/>
                    <a:miter/>
                  </a:ln>
                </p:spPr>
                <p:txBody>
                  <a:bodyPr rtlCol="0" anchor="ctr"/>
                  <a:lstStyle/>
                  <a:p>
                    <a:endParaRPr lang="en-IN" sz="1797"/>
                  </a:p>
                </p:txBody>
              </p:sp>
              <p:grpSp>
                <p:nvGrpSpPr>
                  <p:cNvPr id="37" name="Graphic 3">
                    <a:extLst>
                      <a:ext uri="{FF2B5EF4-FFF2-40B4-BE49-F238E27FC236}">
                        <a16:creationId xmlns:a16="http://schemas.microsoft.com/office/drawing/2014/main" id="{13220CE3-8597-4A7C-BD76-9F1A52FCBBCB}"/>
                      </a:ext>
                    </a:extLst>
                  </p:cNvPr>
                  <p:cNvGrpSpPr/>
                  <p:nvPr/>
                </p:nvGrpSpPr>
                <p:grpSpPr>
                  <a:xfrm>
                    <a:off x="4776464" y="2884169"/>
                    <a:ext cx="42345" cy="38005"/>
                    <a:chOff x="4776464" y="2884169"/>
                    <a:chExt cx="42345" cy="38005"/>
                  </a:xfrm>
                  <a:noFill/>
                </p:grpSpPr>
                <p:sp>
                  <p:nvSpPr>
                    <p:cNvPr id="44" name="Freeform: Shape 43">
                      <a:extLst>
                        <a:ext uri="{FF2B5EF4-FFF2-40B4-BE49-F238E27FC236}">
                          <a16:creationId xmlns:a16="http://schemas.microsoft.com/office/drawing/2014/main" id="{A9B708AB-C180-4FC6-81CB-9B548C72D5E3}"/>
                        </a:ext>
                      </a:extLst>
                    </p:cNvPr>
                    <p:cNvSpPr/>
                    <p:nvPr/>
                  </p:nvSpPr>
                  <p:spPr>
                    <a:xfrm>
                      <a:off x="4791920" y="2884169"/>
                      <a:ext cx="26466" cy="26466"/>
                    </a:xfrm>
                    <a:custGeom>
                      <a:avLst/>
                      <a:gdLst>
                        <a:gd name="connsiteX0" fmla="*/ 27631 w 26465"/>
                        <a:gd name="connsiteY0" fmla="*/ 29589 h 26465"/>
                        <a:gd name="connsiteX1" fmla="*/ 28583 w 26465"/>
                        <a:gd name="connsiteY1" fmla="*/ 953 h 26465"/>
                        <a:gd name="connsiteX2" fmla="*/ 0 w 26465"/>
                        <a:gd name="connsiteY2" fmla="*/ 0 h 26465"/>
                      </a:gdLst>
                      <a:ahLst/>
                      <a:cxnLst>
                        <a:cxn ang="0">
                          <a:pos x="connsiteX0" y="connsiteY0"/>
                        </a:cxn>
                        <a:cxn ang="0">
                          <a:pos x="connsiteX1" y="connsiteY1"/>
                        </a:cxn>
                        <a:cxn ang="0">
                          <a:pos x="connsiteX2" y="connsiteY2"/>
                        </a:cxn>
                      </a:cxnLst>
                      <a:rect l="l" t="t" r="r" b="b"/>
                      <a:pathLst>
                        <a:path w="26465" h="26465">
                          <a:moveTo>
                            <a:pt x="27631" y="29589"/>
                          </a:moveTo>
                          <a:lnTo>
                            <a:pt x="28583" y="953"/>
                          </a:lnTo>
                          <a:lnTo>
                            <a:pt x="0" y="0"/>
                          </a:lnTo>
                        </a:path>
                      </a:pathLst>
                    </a:custGeom>
                    <a:noFill/>
                    <a:ln w="10577" cap="rnd">
                      <a:solidFill>
                        <a:srgbClr val="00C1D5"/>
                      </a:solidFill>
                      <a:prstDash val="solid"/>
                      <a:miter/>
                    </a:ln>
                  </p:spPr>
                  <p:txBody>
                    <a:bodyPr rtlCol="0" anchor="ctr"/>
                    <a:lstStyle/>
                    <a:p>
                      <a:endParaRPr lang="en-IN" sz="1797"/>
                    </a:p>
                  </p:txBody>
                </p:sp>
                <p:sp>
                  <p:nvSpPr>
                    <p:cNvPr id="45" name="Freeform: Shape 44">
                      <a:extLst>
                        <a:ext uri="{FF2B5EF4-FFF2-40B4-BE49-F238E27FC236}">
                          <a16:creationId xmlns:a16="http://schemas.microsoft.com/office/drawing/2014/main" id="{297854B1-F198-4D02-AF4A-2B7B28CB9E3B}"/>
                        </a:ext>
                      </a:extLst>
                    </p:cNvPr>
                    <p:cNvSpPr/>
                    <p:nvPr/>
                  </p:nvSpPr>
                  <p:spPr>
                    <a:xfrm>
                      <a:off x="4776464" y="2885122"/>
                      <a:ext cx="42345" cy="37052"/>
                    </a:xfrm>
                    <a:custGeom>
                      <a:avLst/>
                      <a:gdLst>
                        <a:gd name="connsiteX0" fmla="*/ 44039 w 42345"/>
                        <a:gd name="connsiteY0" fmla="*/ 0 h 37052"/>
                        <a:gd name="connsiteX1" fmla="*/ 0 w 42345"/>
                        <a:gd name="connsiteY1" fmla="*/ 41234 h 37052"/>
                      </a:gdLst>
                      <a:ahLst/>
                      <a:cxnLst>
                        <a:cxn ang="0">
                          <a:pos x="connsiteX0" y="connsiteY0"/>
                        </a:cxn>
                        <a:cxn ang="0">
                          <a:pos x="connsiteX1" y="connsiteY1"/>
                        </a:cxn>
                      </a:cxnLst>
                      <a:rect l="l" t="t" r="r" b="b"/>
                      <a:pathLst>
                        <a:path w="42345" h="37052">
                          <a:moveTo>
                            <a:pt x="44039" y="0"/>
                          </a:moveTo>
                          <a:lnTo>
                            <a:pt x="0" y="41234"/>
                          </a:lnTo>
                        </a:path>
                      </a:pathLst>
                    </a:custGeom>
                    <a:ln w="10577" cap="rnd">
                      <a:solidFill>
                        <a:srgbClr val="00C1D5"/>
                      </a:solidFill>
                      <a:prstDash val="solid"/>
                      <a:miter/>
                    </a:ln>
                  </p:spPr>
                  <p:txBody>
                    <a:bodyPr rtlCol="0" anchor="ctr"/>
                    <a:lstStyle/>
                    <a:p>
                      <a:endParaRPr lang="en-IN" sz="1797"/>
                    </a:p>
                  </p:txBody>
                </p:sp>
              </p:grpSp>
              <p:grpSp>
                <p:nvGrpSpPr>
                  <p:cNvPr id="38" name="Graphic 3">
                    <a:extLst>
                      <a:ext uri="{FF2B5EF4-FFF2-40B4-BE49-F238E27FC236}">
                        <a16:creationId xmlns:a16="http://schemas.microsoft.com/office/drawing/2014/main" id="{120ED0FD-819F-4F52-BA4F-449EDAB8C3BC}"/>
                      </a:ext>
                    </a:extLst>
                  </p:cNvPr>
                  <p:cNvGrpSpPr/>
                  <p:nvPr/>
                </p:nvGrpSpPr>
                <p:grpSpPr>
                  <a:xfrm>
                    <a:off x="4841147" y="2954780"/>
                    <a:ext cx="42345" cy="38005"/>
                    <a:chOff x="4841147" y="2954780"/>
                    <a:chExt cx="42345" cy="38005"/>
                  </a:xfrm>
                  <a:noFill/>
                </p:grpSpPr>
                <p:sp>
                  <p:nvSpPr>
                    <p:cNvPr id="42" name="Freeform: Shape 41">
                      <a:extLst>
                        <a:ext uri="{FF2B5EF4-FFF2-40B4-BE49-F238E27FC236}">
                          <a16:creationId xmlns:a16="http://schemas.microsoft.com/office/drawing/2014/main" id="{9FB9E5AE-26FE-4035-9D7C-0B669BCC07C8}"/>
                        </a:ext>
                      </a:extLst>
                    </p:cNvPr>
                    <p:cNvSpPr/>
                    <p:nvPr/>
                  </p:nvSpPr>
                  <p:spPr>
                    <a:xfrm>
                      <a:off x="4856603" y="2954780"/>
                      <a:ext cx="26466" cy="26466"/>
                    </a:xfrm>
                    <a:custGeom>
                      <a:avLst/>
                      <a:gdLst>
                        <a:gd name="connsiteX0" fmla="*/ 27683 w 26465"/>
                        <a:gd name="connsiteY0" fmla="*/ 29589 h 26465"/>
                        <a:gd name="connsiteX1" fmla="*/ 28636 w 26465"/>
                        <a:gd name="connsiteY1" fmla="*/ 953 h 26465"/>
                        <a:gd name="connsiteX2" fmla="*/ 0 w 26465"/>
                        <a:gd name="connsiteY2" fmla="*/ 0 h 26465"/>
                      </a:gdLst>
                      <a:ahLst/>
                      <a:cxnLst>
                        <a:cxn ang="0">
                          <a:pos x="connsiteX0" y="connsiteY0"/>
                        </a:cxn>
                        <a:cxn ang="0">
                          <a:pos x="connsiteX1" y="connsiteY1"/>
                        </a:cxn>
                        <a:cxn ang="0">
                          <a:pos x="connsiteX2" y="connsiteY2"/>
                        </a:cxn>
                      </a:cxnLst>
                      <a:rect l="l" t="t" r="r" b="b"/>
                      <a:pathLst>
                        <a:path w="26465" h="26465">
                          <a:moveTo>
                            <a:pt x="27683" y="29589"/>
                          </a:moveTo>
                          <a:lnTo>
                            <a:pt x="28636" y="953"/>
                          </a:lnTo>
                          <a:lnTo>
                            <a:pt x="0" y="0"/>
                          </a:lnTo>
                        </a:path>
                      </a:pathLst>
                    </a:custGeom>
                    <a:noFill/>
                    <a:ln w="10577" cap="rnd">
                      <a:solidFill>
                        <a:srgbClr val="00C1D5"/>
                      </a:solidFill>
                      <a:prstDash val="solid"/>
                      <a:miter/>
                    </a:ln>
                  </p:spPr>
                  <p:txBody>
                    <a:bodyPr rtlCol="0" anchor="ctr"/>
                    <a:lstStyle/>
                    <a:p>
                      <a:endParaRPr lang="en-IN" sz="1797"/>
                    </a:p>
                  </p:txBody>
                </p:sp>
                <p:sp>
                  <p:nvSpPr>
                    <p:cNvPr id="43" name="Freeform: Shape 42">
                      <a:extLst>
                        <a:ext uri="{FF2B5EF4-FFF2-40B4-BE49-F238E27FC236}">
                          <a16:creationId xmlns:a16="http://schemas.microsoft.com/office/drawing/2014/main" id="{0B8E90EF-388F-4035-A8B6-290DC8D09868}"/>
                        </a:ext>
                      </a:extLst>
                    </p:cNvPr>
                    <p:cNvSpPr/>
                    <p:nvPr/>
                  </p:nvSpPr>
                  <p:spPr>
                    <a:xfrm>
                      <a:off x="4841147" y="2955733"/>
                      <a:ext cx="42345" cy="37052"/>
                    </a:xfrm>
                    <a:custGeom>
                      <a:avLst/>
                      <a:gdLst>
                        <a:gd name="connsiteX0" fmla="*/ 44092 w 42345"/>
                        <a:gd name="connsiteY0" fmla="*/ 0 h 37052"/>
                        <a:gd name="connsiteX1" fmla="*/ 0 w 42345"/>
                        <a:gd name="connsiteY1" fmla="*/ 41234 h 37052"/>
                      </a:gdLst>
                      <a:ahLst/>
                      <a:cxnLst>
                        <a:cxn ang="0">
                          <a:pos x="connsiteX0" y="connsiteY0"/>
                        </a:cxn>
                        <a:cxn ang="0">
                          <a:pos x="connsiteX1" y="connsiteY1"/>
                        </a:cxn>
                      </a:cxnLst>
                      <a:rect l="l" t="t" r="r" b="b"/>
                      <a:pathLst>
                        <a:path w="42345" h="37052">
                          <a:moveTo>
                            <a:pt x="44092" y="0"/>
                          </a:moveTo>
                          <a:lnTo>
                            <a:pt x="0" y="41234"/>
                          </a:lnTo>
                        </a:path>
                      </a:pathLst>
                    </a:custGeom>
                    <a:ln w="10577" cap="rnd">
                      <a:solidFill>
                        <a:srgbClr val="00C1D5"/>
                      </a:solidFill>
                      <a:prstDash val="solid"/>
                      <a:miter/>
                    </a:ln>
                  </p:spPr>
                  <p:txBody>
                    <a:bodyPr rtlCol="0" anchor="ctr"/>
                    <a:lstStyle/>
                    <a:p>
                      <a:endParaRPr lang="en-IN" sz="1797"/>
                    </a:p>
                  </p:txBody>
                </p:sp>
              </p:grpSp>
              <p:grpSp>
                <p:nvGrpSpPr>
                  <p:cNvPr id="39" name="Graphic 3">
                    <a:extLst>
                      <a:ext uri="{FF2B5EF4-FFF2-40B4-BE49-F238E27FC236}">
                        <a16:creationId xmlns:a16="http://schemas.microsoft.com/office/drawing/2014/main" id="{AA9583F8-CB7E-476C-9AAD-6A7448AE8D7A}"/>
                      </a:ext>
                    </a:extLst>
                  </p:cNvPr>
                  <p:cNvGrpSpPr/>
                  <p:nvPr/>
                </p:nvGrpSpPr>
                <p:grpSpPr>
                  <a:xfrm>
                    <a:off x="4821138" y="2886074"/>
                    <a:ext cx="64789" cy="59496"/>
                    <a:chOff x="4821138" y="2886074"/>
                    <a:chExt cx="64789" cy="59496"/>
                  </a:xfrm>
                  <a:noFill/>
                </p:grpSpPr>
                <p:sp>
                  <p:nvSpPr>
                    <p:cNvPr id="40" name="Freeform: Shape 39">
                      <a:extLst>
                        <a:ext uri="{FF2B5EF4-FFF2-40B4-BE49-F238E27FC236}">
                          <a16:creationId xmlns:a16="http://schemas.microsoft.com/office/drawing/2014/main" id="{0608F7BC-3B78-4B8F-B22C-334F1D59B4C9}"/>
                        </a:ext>
                      </a:extLst>
                    </p:cNvPr>
                    <p:cNvSpPr/>
                    <p:nvPr/>
                  </p:nvSpPr>
                  <p:spPr>
                    <a:xfrm>
                      <a:off x="4848875" y="2886074"/>
                      <a:ext cx="37052" cy="37052"/>
                    </a:xfrm>
                    <a:custGeom>
                      <a:avLst/>
                      <a:gdLst>
                        <a:gd name="connsiteX0" fmla="*/ 37317 w 37052"/>
                        <a:gd name="connsiteY0" fmla="*/ 39911 h 37052"/>
                        <a:gd name="connsiteX1" fmla="*/ 38640 w 37052"/>
                        <a:gd name="connsiteY1" fmla="*/ 1270 h 37052"/>
                        <a:gd name="connsiteX2" fmla="*/ 0 w 37052"/>
                        <a:gd name="connsiteY2" fmla="*/ 0 h 37052"/>
                      </a:gdLst>
                      <a:ahLst/>
                      <a:cxnLst>
                        <a:cxn ang="0">
                          <a:pos x="connsiteX0" y="connsiteY0"/>
                        </a:cxn>
                        <a:cxn ang="0">
                          <a:pos x="connsiteX1" y="connsiteY1"/>
                        </a:cxn>
                        <a:cxn ang="0">
                          <a:pos x="connsiteX2" y="connsiteY2"/>
                        </a:cxn>
                      </a:cxnLst>
                      <a:rect l="l" t="t" r="r" b="b"/>
                      <a:pathLst>
                        <a:path w="37052" h="37052">
                          <a:moveTo>
                            <a:pt x="37317" y="39911"/>
                          </a:moveTo>
                          <a:lnTo>
                            <a:pt x="38640" y="1270"/>
                          </a:lnTo>
                          <a:lnTo>
                            <a:pt x="0" y="0"/>
                          </a:lnTo>
                        </a:path>
                      </a:pathLst>
                    </a:custGeom>
                    <a:noFill/>
                    <a:ln w="10577" cap="rnd">
                      <a:solidFill>
                        <a:srgbClr val="00C1D5"/>
                      </a:solidFill>
                      <a:prstDash val="solid"/>
                      <a:miter/>
                    </a:ln>
                  </p:spPr>
                  <p:txBody>
                    <a:bodyPr rtlCol="0" anchor="ctr"/>
                    <a:lstStyle/>
                    <a:p>
                      <a:endParaRPr lang="en-IN" sz="1797"/>
                    </a:p>
                  </p:txBody>
                </p:sp>
                <p:sp>
                  <p:nvSpPr>
                    <p:cNvPr id="41" name="Freeform: Shape 40">
                      <a:extLst>
                        <a:ext uri="{FF2B5EF4-FFF2-40B4-BE49-F238E27FC236}">
                          <a16:creationId xmlns:a16="http://schemas.microsoft.com/office/drawing/2014/main" id="{714E6F49-1DD5-4298-9A50-13C33E40BFE7}"/>
                        </a:ext>
                      </a:extLst>
                    </p:cNvPr>
                    <p:cNvSpPr/>
                    <p:nvPr/>
                  </p:nvSpPr>
                  <p:spPr>
                    <a:xfrm>
                      <a:off x="4821138" y="2887345"/>
                      <a:ext cx="63518" cy="58225"/>
                    </a:xfrm>
                    <a:custGeom>
                      <a:avLst/>
                      <a:gdLst>
                        <a:gd name="connsiteX0" fmla="*/ 66376 w 63518"/>
                        <a:gd name="connsiteY0" fmla="*/ 0 h 58224"/>
                        <a:gd name="connsiteX1" fmla="*/ 0 w 63518"/>
                        <a:gd name="connsiteY1" fmla="*/ 62089 h 58224"/>
                      </a:gdLst>
                      <a:ahLst/>
                      <a:cxnLst>
                        <a:cxn ang="0">
                          <a:pos x="connsiteX0" y="connsiteY0"/>
                        </a:cxn>
                        <a:cxn ang="0">
                          <a:pos x="connsiteX1" y="connsiteY1"/>
                        </a:cxn>
                      </a:cxnLst>
                      <a:rect l="l" t="t" r="r" b="b"/>
                      <a:pathLst>
                        <a:path w="63518" h="58224">
                          <a:moveTo>
                            <a:pt x="66376" y="0"/>
                          </a:moveTo>
                          <a:lnTo>
                            <a:pt x="0" y="62089"/>
                          </a:lnTo>
                        </a:path>
                      </a:pathLst>
                    </a:custGeom>
                    <a:ln w="10577" cap="rnd">
                      <a:solidFill>
                        <a:srgbClr val="00C1D5"/>
                      </a:solidFill>
                      <a:prstDash val="solid"/>
                      <a:miter/>
                    </a:ln>
                  </p:spPr>
                  <p:txBody>
                    <a:bodyPr rtlCol="0" anchor="ctr"/>
                    <a:lstStyle/>
                    <a:p>
                      <a:endParaRPr lang="en-IN" sz="1797"/>
                    </a:p>
                  </p:txBody>
                </p:sp>
              </p:grpSp>
            </p:grpSp>
          </p:grpSp>
        </p:grpSp>
        <p:sp>
          <p:nvSpPr>
            <p:cNvPr id="19" name="Freeform: Shape 18">
              <a:extLst>
                <a:ext uri="{FF2B5EF4-FFF2-40B4-BE49-F238E27FC236}">
                  <a16:creationId xmlns:a16="http://schemas.microsoft.com/office/drawing/2014/main" id="{0E907B63-502E-4401-9A38-BF5C67689C3D}"/>
                </a:ext>
              </a:extLst>
            </p:cNvPr>
            <p:cNvSpPr/>
            <p:nvPr/>
          </p:nvSpPr>
          <p:spPr>
            <a:xfrm>
              <a:off x="1992219" y="3018769"/>
              <a:ext cx="1485426" cy="1485425"/>
            </a:xfrm>
            <a:custGeom>
              <a:avLst/>
              <a:gdLst>
                <a:gd name="connsiteX0" fmla="*/ 1460229 w 1455624"/>
                <a:gd name="connsiteY0" fmla="*/ 162659 h 1455624"/>
                <a:gd name="connsiteX1" fmla="*/ 933664 w 1455624"/>
                <a:gd name="connsiteY1" fmla="*/ 0 h 1455624"/>
                <a:gd name="connsiteX2" fmla="*/ 0 w 1455624"/>
                <a:gd name="connsiteY2" fmla="*/ 933664 h 1455624"/>
                <a:gd name="connsiteX3" fmla="*/ 160013 w 1455624"/>
                <a:gd name="connsiteY3" fmla="*/ 1456471 h 1455624"/>
                <a:gd name="connsiteX4" fmla="*/ 1460229 w 1455624"/>
                <a:gd name="connsiteY4" fmla="*/ 162659 h 145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624" h="1455624">
                  <a:moveTo>
                    <a:pt x="1460229" y="162659"/>
                  </a:moveTo>
                  <a:cubicBezTo>
                    <a:pt x="1310326" y="60078"/>
                    <a:pt x="1129035" y="0"/>
                    <a:pt x="933664" y="0"/>
                  </a:cubicBezTo>
                  <a:cubicBezTo>
                    <a:pt x="418002" y="0"/>
                    <a:pt x="0" y="418002"/>
                    <a:pt x="0" y="933664"/>
                  </a:cubicBezTo>
                  <a:cubicBezTo>
                    <a:pt x="0" y="1127394"/>
                    <a:pt x="59019" y="1307309"/>
                    <a:pt x="160013" y="1456471"/>
                  </a:cubicBezTo>
                  <a:lnTo>
                    <a:pt x="1460229" y="162659"/>
                  </a:lnTo>
                  <a:close/>
                </a:path>
              </a:pathLst>
            </a:custGeom>
            <a:solidFill>
              <a:srgbClr val="FFFFFF">
                <a:alpha val="21000"/>
              </a:srgbClr>
            </a:solidFill>
            <a:ln w="5288" cap="flat">
              <a:noFill/>
              <a:prstDash val="solid"/>
              <a:miter/>
            </a:ln>
          </p:spPr>
          <p:txBody>
            <a:bodyPr rtlCol="0" anchor="ctr"/>
            <a:lstStyle/>
            <a:p>
              <a:endParaRPr lang="en-IN" sz="1797"/>
            </a:p>
          </p:txBody>
        </p:sp>
        <p:cxnSp>
          <p:nvCxnSpPr>
            <p:cNvPr id="20" name="Connector: Elbow 19">
              <a:extLst>
                <a:ext uri="{FF2B5EF4-FFF2-40B4-BE49-F238E27FC236}">
                  <a16:creationId xmlns:a16="http://schemas.microsoft.com/office/drawing/2014/main" id="{587F3D08-23E7-40E9-AA5E-82A79D75EBD5}"/>
                </a:ext>
              </a:extLst>
            </p:cNvPr>
            <p:cNvCxnSpPr>
              <a:cxnSpLocks/>
            </p:cNvCxnSpPr>
            <p:nvPr/>
          </p:nvCxnSpPr>
          <p:spPr bwMode="gray">
            <a:xfrm flipV="1">
              <a:off x="5488186" y="1308663"/>
              <a:ext cx="58147" cy="38132"/>
            </a:xfrm>
            <a:prstGeom prst="bentConnector3">
              <a:avLst>
                <a:gd name="adj1" fmla="val 45479"/>
              </a:avLst>
            </a:prstGeom>
            <a:ln w="19050">
              <a:solidFill>
                <a:srgbClr val="00C1D5"/>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3D99FB45-6B24-46B6-AAC4-3A6BB5BAC4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8836" y="1975872"/>
              <a:ext cx="223404" cy="223404"/>
            </a:xfrm>
            <a:prstGeom prst="rect">
              <a:avLst/>
            </a:prstGeom>
          </p:spPr>
        </p:pic>
        <p:sp>
          <p:nvSpPr>
            <p:cNvPr id="22" name="TextBox 21">
              <a:extLst>
                <a:ext uri="{FF2B5EF4-FFF2-40B4-BE49-F238E27FC236}">
                  <a16:creationId xmlns:a16="http://schemas.microsoft.com/office/drawing/2014/main" id="{96258158-062C-4C6D-A31A-A4E4875B2C12}"/>
                </a:ext>
              </a:extLst>
            </p:cNvPr>
            <p:cNvSpPr txBox="1"/>
            <p:nvPr/>
          </p:nvSpPr>
          <p:spPr>
            <a:xfrm>
              <a:off x="4484382" y="2177297"/>
              <a:ext cx="821601" cy="257879"/>
            </a:xfrm>
            <a:prstGeom prst="rect">
              <a:avLst/>
            </a:prstGeom>
          </p:spPr>
          <p:txBody>
            <a:bodyPr wrap="square" lIns="0" tIns="0" rIns="0" bIns="0" rtlCol="0">
              <a:spAutoFit/>
            </a:bodyPr>
            <a:lstStyle/>
            <a:p>
              <a:pPr algn="ctr">
                <a:spcAft>
                  <a:spcPts val="600"/>
                </a:spcAft>
              </a:pPr>
              <a:r>
                <a:rPr lang="en-US" sz="900">
                  <a:solidFill>
                    <a:srgbClr val="002060"/>
                  </a:solidFill>
                </a:rPr>
                <a:t>VMware Cloud</a:t>
              </a:r>
              <a:br>
                <a:rPr lang="en-US" sz="900">
                  <a:solidFill>
                    <a:srgbClr val="002060"/>
                  </a:solidFill>
                </a:rPr>
              </a:br>
              <a:r>
                <a:rPr lang="en-US" sz="900">
                  <a:solidFill>
                    <a:srgbClr val="002060"/>
                  </a:solidFill>
                </a:rPr>
                <a:t>Foundation </a:t>
              </a:r>
              <a:endParaRPr lang="en-US" sz="1050">
                <a:solidFill>
                  <a:srgbClr val="002060"/>
                </a:solidFill>
              </a:endParaRPr>
            </a:p>
          </p:txBody>
        </p:sp>
        <p:sp>
          <p:nvSpPr>
            <p:cNvPr id="23" name="TextBox 22">
              <a:extLst>
                <a:ext uri="{FF2B5EF4-FFF2-40B4-BE49-F238E27FC236}">
                  <a16:creationId xmlns:a16="http://schemas.microsoft.com/office/drawing/2014/main" id="{21468196-EBEA-40BF-B277-D2A892136E1A}"/>
                </a:ext>
              </a:extLst>
            </p:cNvPr>
            <p:cNvSpPr txBox="1"/>
            <p:nvPr/>
          </p:nvSpPr>
          <p:spPr>
            <a:xfrm>
              <a:off x="3999072" y="3838709"/>
              <a:ext cx="452050" cy="128939"/>
            </a:xfrm>
            <a:prstGeom prst="rect">
              <a:avLst/>
            </a:prstGeom>
          </p:spPr>
          <p:txBody>
            <a:bodyPr wrap="square" lIns="0" tIns="0" rIns="0" bIns="0" rtlCol="0">
              <a:spAutoFit/>
            </a:bodyPr>
            <a:lstStyle/>
            <a:p>
              <a:pPr algn="ctr">
                <a:spcAft>
                  <a:spcPts val="600"/>
                </a:spcAft>
              </a:pPr>
              <a:r>
                <a:rPr lang="en-US" sz="900">
                  <a:solidFill>
                    <a:srgbClr val="002060"/>
                  </a:solidFill>
                </a:rPr>
                <a:t>Edge</a:t>
              </a:r>
              <a:endParaRPr lang="en-US" sz="1050">
                <a:solidFill>
                  <a:srgbClr val="002060"/>
                </a:solidFill>
              </a:endParaRPr>
            </a:p>
          </p:txBody>
        </p:sp>
        <p:sp>
          <p:nvSpPr>
            <p:cNvPr id="24" name="TextBox 23">
              <a:extLst>
                <a:ext uri="{FF2B5EF4-FFF2-40B4-BE49-F238E27FC236}">
                  <a16:creationId xmlns:a16="http://schemas.microsoft.com/office/drawing/2014/main" id="{BAA4CE24-7B31-4182-B60E-9D84CE8C439F}"/>
                </a:ext>
              </a:extLst>
            </p:cNvPr>
            <p:cNvSpPr txBox="1"/>
            <p:nvPr/>
          </p:nvSpPr>
          <p:spPr>
            <a:xfrm>
              <a:off x="4615173" y="4897413"/>
              <a:ext cx="541073" cy="128939"/>
            </a:xfrm>
            <a:prstGeom prst="rect">
              <a:avLst/>
            </a:prstGeom>
          </p:spPr>
          <p:txBody>
            <a:bodyPr wrap="square" lIns="0" tIns="0" rIns="0" bIns="0" rtlCol="0">
              <a:spAutoFit/>
            </a:bodyPr>
            <a:lstStyle/>
            <a:p>
              <a:pPr algn="ctr">
                <a:spcAft>
                  <a:spcPts val="600"/>
                </a:spcAft>
              </a:pPr>
              <a:r>
                <a:rPr lang="en-US" sz="900">
                  <a:solidFill>
                    <a:srgbClr val="002060"/>
                  </a:solidFill>
                </a:rPr>
                <a:t>Partners</a:t>
              </a:r>
              <a:endParaRPr lang="en-US" sz="1050">
                <a:solidFill>
                  <a:srgbClr val="002060"/>
                </a:solidFill>
              </a:endParaRPr>
            </a:p>
          </p:txBody>
        </p:sp>
        <p:sp>
          <p:nvSpPr>
            <p:cNvPr id="25" name="TextBox 24">
              <a:extLst>
                <a:ext uri="{FF2B5EF4-FFF2-40B4-BE49-F238E27FC236}">
                  <a16:creationId xmlns:a16="http://schemas.microsoft.com/office/drawing/2014/main" id="{C47083AF-369A-4BFB-A923-86683FC2F30B}"/>
                </a:ext>
              </a:extLst>
            </p:cNvPr>
            <p:cNvSpPr txBox="1"/>
            <p:nvPr/>
          </p:nvSpPr>
          <p:spPr>
            <a:xfrm>
              <a:off x="7231310" y="4826745"/>
              <a:ext cx="541073" cy="257879"/>
            </a:xfrm>
            <a:prstGeom prst="rect">
              <a:avLst/>
            </a:prstGeom>
          </p:spPr>
          <p:txBody>
            <a:bodyPr wrap="square" lIns="0" tIns="0" rIns="0" bIns="0" rtlCol="0">
              <a:spAutoFit/>
            </a:bodyPr>
            <a:lstStyle/>
            <a:p>
              <a:pPr>
                <a:spcAft>
                  <a:spcPts val="600"/>
                </a:spcAft>
              </a:pPr>
              <a:r>
                <a:rPr lang="en-US" sz="900">
                  <a:solidFill>
                    <a:srgbClr val="002060"/>
                  </a:solidFill>
                </a:rPr>
                <a:t>VMware</a:t>
              </a:r>
              <a:br>
                <a:rPr lang="en-US" sz="900">
                  <a:solidFill>
                    <a:srgbClr val="002060"/>
                  </a:solidFill>
                </a:rPr>
              </a:br>
              <a:r>
                <a:rPr lang="en-US" sz="900">
                  <a:solidFill>
                    <a:srgbClr val="002060"/>
                  </a:solidFill>
                </a:rPr>
                <a:t>Cloud</a:t>
              </a:r>
              <a:endParaRPr lang="en-US" sz="1050">
                <a:solidFill>
                  <a:srgbClr val="002060"/>
                </a:solidFill>
              </a:endParaRPr>
            </a:p>
          </p:txBody>
        </p:sp>
        <p:sp>
          <p:nvSpPr>
            <p:cNvPr id="26" name="TextBox 25">
              <a:extLst>
                <a:ext uri="{FF2B5EF4-FFF2-40B4-BE49-F238E27FC236}">
                  <a16:creationId xmlns:a16="http://schemas.microsoft.com/office/drawing/2014/main" id="{0DDE3E31-3586-4A83-97E3-E86B1F391406}"/>
                </a:ext>
              </a:extLst>
            </p:cNvPr>
            <p:cNvSpPr txBox="1"/>
            <p:nvPr/>
          </p:nvSpPr>
          <p:spPr>
            <a:xfrm>
              <a:off x="7976267" y="3768042"/>
              <a:ext cx="452050" cy="257879"/>
            </a:xfrm>
            <a:prstGeom prst="rect">
              <a:avLst/>
            </a:prstGeom>
          </p:spPr>
          <p:txBody>
            <a:bodyPr wrap="square" lIns="0" tIns="0" rIns="0" bIns="0" rtlCol="0">
              <a:spAutoFit/>
            </a:bodyPr>
            <a:lstStyle/>
            <a:p>
              <a:pPr>
                <a:spcAft>
                  <a:spcPts val="600"/>
                </a:spcAft>
              </a:pPr>
              <a:r>
                <a:rPr lang="en-US" sz="900">
                  <a:solidFill>
                    <a:srgbClr val="002060"/>
                  </a:solidFill>
                </a:rPr>
                <a:t>Public</a:t>
              </a:r>
              <a:br>
                <a:rPr lang="en-US" sz="900">
                  <a:solidFill>
                    <a:srgbClr val="002060"/>
                  </a:solidFill>
                </a:rPr>
              </a:br>
              <a:r>
                <a:rPr lang="en-US" sz="900">
                  <a:solidFill>
                    <a:srgbClr val="002060"/>
                  </a:solidFill>
                </a:rPr>
                <a:t>Cloud</a:t>
              </a:r>
              <a:endParaRPr lang="en-US" sz="1050">
                <a:solidFill>
                  <a:srgbClr val="002060"/>
                </a:solidFill>
              </a:endParaRPr>
            </a:p>
          </p:txBody>
        </p:sp>
        <p:sp>
          <p:nvSpPr>
            <p:cNvPr id="27" name="TextBox 26">
              <a:extLst>
                <a:ext uri="{FF2B5EF4-FFF2-40B4-BE49-F238E27FC236}">
                  <a16:creationId xmlns:a16="http://schemas.microsoft.com/office/drawing/2014/main" id="{38748CB3-DE90-47C0-AB02-F0EB79AE1FE5}"/>
                </a:ext>
              </a:extLst>
            </p:cNvPr>
            <p:cNvSpPr txBox="1"/>
            <p:nvPr/>
          </p:nvSpPr>
          <p:spPr>
            <a:xfrm>
              <a:off x="7067543" y="2318633"/>
              <a:ext cx="738902" cy="128939"/>
            </a:xfrm>
            <a:prstGeom prst="rect">
              <a:avLst/>
            </a:prstGeom>
          </p:spPr>
          <p:txBody>
            <a:bodyPr wrap="square" lIns="0" tIns="0" rIns="0" bIns="0" rtlCol="0">
              <a:spAutoFit/>
            </a:bodyPr>
            <a:lstStyle/>
            <a:p>
              <a:pPr algn="ctr">
                <a:spcAft>
                  <a:spcPts val="600"/>
                </a:spcAft>
              </a:pPr>
              <a:r>
                <a:rPr lang="en-US" sz="900">
                  <a:solidFill>
                    <a:srgbClr val="002060"/>
                  </a:solidFill>
                </a:rPr>
                <a:t>Containers</a:t>
              </a:r>
              <a:endParaRPr lang="en-US" sz="1050">
                <a:solidFill>
                  <a:srgbClr val="002060"/>
                </a:solidFill>
              </a:endParaRPr>
            </a:p>
          </p:txBody>
        </p:sp>
        <p:sp>
          <p:nvSpPr>
            <p:cNvPr id="28" name="TextBox 27">
              <a:extLst>
                <a:ext uri="{FF2B5EF4-FFF2-40B4-BE49-F238E27FC236}">
                  <a16:creationId xmlns:a16="http://schemas.microsoft.com/office/drawing/2014/main" id="{8E793CDA-ECB7-4476-98B7-06F80929170A}"/>
                </a:ext>
              </a:extLst>
            </p:cNvPr>
            <p:cNvSpPr txBox="1"/>
            <p:nvPr/>
          </p:nvSpPr>
          <p:spPr>
            <a:xfrm>
              <a:off x="5804388" y="1648194"/>
              <a:ext cx="738902" cy="128939"/>
            </a:xfrm>
            <a:prstGeom prst="rect">
              <a:avLst/>
            </a:prstGeom>
          </p:spPr>
          <p:txBody>
            <a:bodyPr wrap="square" lIns="0" tIns="0" rIns="0" bIns="0" rtlCol="0">
              <a:spAutoFit/>
            </a:bodyPr>
            <a:lstStyle/>
            <a:p>
              <a:pPr algn="ctr">
                <a:spcAft>
                  <a:spcPts val="600"/>
                </a:spcAft>
              </a:pPr>
              <a:r>
                <a:rPr lang="en-US" sz="900">
                  <a:solidFill>
                    <a:srgbClr val="002060"/>
                  </a:solidFill>
                </a:rPr>
                <a:t>Apps</a:t>
              </a:r>
              <a:endParaRPr lang="en-US" sz="1050">
                <a:solidFill>
                  <a:srgbClr val="002060"/>
                </a:solidFill>
              </a:endParaRPr>
            </a:p>
          </p:txBody>
        </p:sp>
        <p:sp>
          <p:nvSpPr>
            <p:cNvPr id="29" name="TextBox 28">
              <a:extLst>
                <a:ext uri="{FF2B5EF4-FFF2-40B4-BE49-F238E27FC236}">
                  <a16:creationId xmlns:a16="http://schemas.microsoft.com/office/drawing/2014/main" id="{3A6F9BDE-6172-47D8-BE59-8A532B018C38}"/>
                </a:ext>
              </a:extLst>
            </p:cNvPr>
            <p:cNvSpPr txBox="1"/>
            <p:nvPr/>
          </p:nvSpPr>
          <p:spPr>
            <a:xfrm>
              <a:off x="5375826" y="3865671"/>
              <a:ext cx="1609324" cy="329512"/>
            </a:xfrm>
            <a:prstGeom prst="rect">
              <a:avLst/>
            </a:prstGeom>
          </p:spPr>
          <p:txBody>
            <a:bodyPr wrap="square" lIns="0" tIns="0" rIns="0" bIns="0" rtlCol="0">
              <a:spAutoFit/>
            </a:bodyPr>
            <a:lstStyle/>
            <a:p>
              <a:pPr algn="ctr">
                <a:spcAft>
                  <a:spcPts val="600"/>
                </a:spcAft>
              </a:pPr>
              <a:r>
                <a:rPr lang="en-US" sz="900" b="1" dirty="0">
                  <a:solidFill>
                    <a:srgbClr val="002060"/>
                  </a:solidFill>
                </a:rPr>
                <a:t>Unified Ops Platform</a:t>
              </a:r>
            </a:p>
            <a:p>
              <a:pPr algn="ctr">
                <a:spcAft>
                  <a:spcPts val="600"/>
                </a:spcAft>
              </a:pPr>
              <a:r>
                <a:rPr lang="en-US" sz="900" dirty="0">
                  <a:solidFill>
                    <a:srgbClr val="002060"/>
                  </a:solidFill>
                </a:rPr>
                <a:t>Powered by ML</a:t>
              </a:r>
              <a:endParaRPr lang="en-US" sz="1050" dirty="0">
                <a:solidFill>
                  <a:srgbClr val="002060"/>
                </a:solidFill>
              </a:endParaRPr>
            </a:p>
          </p:txBody>
        </p:sp>
        <p:cxnSp>
          <p:nvCxnSpPr>
            <p:cNvPr id="30" name="Connector: Elbow 29">
              <a:extLst>
                <a:ext uri="{FF2B5EF4-FFF2-40B4-BE49-F238E27FC236}">
                  <a16:creationId xmlns:a16="http://schemas.microsoft.com/office/drawing/2014/main" id="{CB7DBD15-5A62-4529-9D31-E2E433A79B0F}"/>
                </a:ext>
              </a:extLst>
            </p:cNvPr>
            <p:cNvCxnSpPr>
              <a:cxnSpLocks/>
            </p:cNvCxnSpPr>
            <p:nvPr/>
          </p:nvCxnSpPr>
          <p:spPr bwMode="gray">
            <a:xfrm rot="6180000" flipV="1">
              <a:off x="8459778" y="2978908"/>
              <a:ext cx="58147" cy="38132"/>
            </a:xfrm>
            <a:prstGeom prst="bentConnector3">
              <a:avLst>
                <a:gd name="adj1" fmla="val 45476"/>
              </a:avLst>
            </a:prstGeom>
            <a:ln w="19050">
              <a:solidFill>
                <a:srgbClr val="00C1D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B6828C3-9CBF-48E0-86AF-F1D237DB324E}"/>
                </a:ext>
              </a:extLst>
            </p:cNvPr>
            <p:cNvCxnSpPr>
              <a:cxnSpLocks/>
            </p:cNvCxnSpPr>
            <p:nvPr/>
          </p:nvCxnSpPr>
          <p:spPr bwMode="gray">
            <a:xfrm rot="17520000" flipH="1" flipV="1">
              <a:off x="6654889" y="5767234"/>
              <a:ext cx="58147" cy="38132"/>
            </a:xfrm>
            <a:prstGeom prst="bentConnector3">
              <a:avLst>
                <a:gd name="adj1" fmla="val 129332"/>
              </a:avLst>
            </a:prstGeom>
            <a:ln w="19050">
              <a:solidFill>
                <a:srgbClr val="00C1D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C3746DA-FDE7-4A30-B8AD-ADDB567F4E44}"/>
                </a:ext>
              </a:extLst>
            </p:cNvPr>
            <p:cNvCxnSpPr>
              <a:cxnSpLocks/>
            </p:cNvCxnSpPr>
            <p:nvPr/>
          </p:nvCxnSpPr>
          <p:spPr bwMode="gray">
            <a:xfrm rot="5400000" flipH="1" flipV="1">
              <a:off x="3777776" y="3716945"/>
              <a:ext cx="89070" cy="1"/>
            </a:xfrm>
            <a:prstGeom prst="bentConnector3">
              <a:avLst>
                <a:gd name="adj1" fmla="val 49998"/>
              </a:avLst>
            </a:prstGeom>
            <a:ln w="19050">
              <a:solidFill>
                <a:srgbClr val="00C1D5"/>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2D858AE-2326-7F20-9DA8-B2E52F4B0978}"/>
              </a:ext>
            </a:extLst>
          </p:cNvPr>
          <p:cNvGrpSpPr/>
          <p:nvPr/>
        </p:nvGrpSpPr>
        <p:grpSpPr>
          <a:xfrm>
            <a:off x="5925483" y="2095009"/>
            <a:ext cx="6258584" cy="3529829"/>
            <a:chOff x="5925483" y="1555210"/>
            <a:chExt cx="6258584" cy="3529829"/>
          </a:xfrm>
        </p:grpSpPr>
        <p:sp>
          <p:nvSpPr>
            <p:cNvPr id="141" name="Google Shape;3140;g53dc3c97af_0_920">
              <a:extLst>
                <a:ext uri="{FF2B5EF4-FFF2-40B4-BE49-F238E27FC236}">
                  <a16:creationId xmlns:a16="http://schemas.microsoft.com/office/drawing/2014/main" id="{6D3D54C2-3B1E-4483-93BC-73EE07BB642F}"/>
                </a:ext>
              </a:extLst>
            </p:cNvPr>
            <p:cNvSpPr/>
            <p:nvPr/>
          </p:nvSpPr>
          <p:spPr>
            <a:xfrm>
              <a:off x="6139358" y="1637544"/>
              <a:ext cx="5984431" cy="684188"/>
            </a:xfrm>
            <a:prstGeom prst="rect">
              <a:avLst/>
            </a:prstGeom>
            <a:noFill/>
            <a:ln>
              <a:noFill/>
            </a:ln>
          </p:spPr>
          <p:txBody>
            <a:bodyPr spcFirstLastPara="1" wrap="square" lIns="91329" tIns="45652" rIns="91329" bIns="45652" anchor="ctr" anchorCtr="0">
              <a:noAutofit/>
            </a:bodyPr>
            <a:lstStyle/>
            <a:p>
              <a:pPr defTabSz="913304">
                <a:buSzPts val="1200"/>
                <a:defRPr/>
              </a:pPr>
              <a:r>
                <a:rPr lang="en-US" sz="1600" b="1" dirty="0">
                  <a:solidFill>
                    <a:schemeClr val="tx2"/>
                  </a:solidFill>
                  <a:latin typeface="Metropolis"/>
                  <a:sym typeface="Proxima Nova"/>
                </a:rPr>
                <a:t>Continuous Performance Optimization</a:t>
              </a:r>
              <a:endParaRPr lang="en-US" sz="1799" dirty="0">
                <a:solidFill>
                  <a:schemeClr val="tx2"/>
                </a:solidFill>
              </a:endParaRPr>
            </a:p>
            <a:p>
              <a:pPr>
                <a:spcBef>
                  <a:spcPts val="300"/>
                </a:spcBef>
                <a:defRPr/>
              </a:pPr>
              <a:r>
                <a:rPr lang="en-US" sz="1400" dirty="0"/>
                <a:t>Assure </a:t>
              </a:r>
              <a:r>
                <a:rPr lang="en-US" sz="1400" dirty="0">
                  <a:solidFill>
                    <a:srgbClr val="717074"/>
                  </a:solidFill>
                </a:rPr>
                <a:t>performance </a:t>
              </a:r>
              <a:r>
                <a:rPr lang="en-US" sz="1400" dirty="0"/>
                <a:t>with</a:t>
              </a:r>
              <a:r>
                <a:rPr lang="en-US" sz="1400" dirty="0">
                  <a:solidFill>
                    <a:srgbClr val="717074"/>
                  </a:solidFill>
                </a:rPr>
                <a:t> automatic workload placement and balancing based on business and operational intent. </a:t>
              </a:r>
            </a:p>
          </p:txBody>
        </p:sp>
        <p:sp>
          <p:nvSpPr>
            <p:cNvPr id="143" name="Google Shape;3149;g53dc3c97af_0_920">
              <a:extLst>
                <a:ext uri="{FF2B5EF4-FFF2-40B4-BE49-F238E27FC236}">
                  <a16:creationId xmlns:a16="http://schemas.microsoft.com/office/drawing/2014/main" id="{127C8B9A-3798-4AC4-A5EC-9E4C654F42F3}"/>
                </a:ext>
              </a:extLst>
            </p:cNvPr>
            <p:cNvSpPr/>
            <p:nvPr/>
          </p:nvSpPr>
          <p:spPr>
            <a:xfrm>
              <a:off x="6152137" y="2562092"/>
              <a:ext cx="5825325" cy="683916"/>
            </a:xfrm>
            <a:prstGeom prst="rect">
              <a:avLst/>
            </a:prstGeom>
            <a:noFill/>
            <a:ln>
              <a:noFill/>
            </a:ln>
          </p:spPr>
          <p:txBody>
            <a:bodyPr spcFirstLastPara="1" wrap="square" lIns="91329" tIns="45652" rIns="91329" bIns="45652" anchor="ctr" anchorCtr="0">
              <a:noAutofit/>
            </a:bodyPr>
            <a:lstStyle/>
            <a:p>
              <a:pPr defTabSz="913304">
                <a:buSzPts val="1200"/>
                <a:defRPr/>
              </a:pPr>
              <a:r>
                <a:rPr lang="en-US" sz="1600" b="1">
                  <a:solidFill>
                    <a:schemeClr val="tx2"/>
                  </a:solidFill>
                  <a:latin typeface="Metropolis"/>
                  <a:sym typeface="Proxima Nova"/>
                </a:rPr>
                <a:t>Efficient Capacity &amp; Cost Management</a:t>
              </a:r>
            </a:p>
            <a:p>
              <a:pPr marL="0" lvl="4">
                <a:spcBef>
                  <a:spcPts val="300"/>
                </a:spcBef>
                <a:defRPr/>
              </a:pPr>
              <a:r>
                <a:rPr lang="en-US" sz="1400"/>
                <a:t>Run infrastructure for optimal consolidation, proactive planning, and procurement. </a:t>
              </a:r>
              <a:endParaRPr lang="en-US" sz="1400">
                <a:hlinkClick r:id="rId8"/>
              </a:endParaRPr>
            </a:p>
          </p:txBody>
        </p:sp>
        <p:sp>
          <p:nvSpPr>
            <p:cNvPr id="142" name="Google Shape;3146;g53dc3c97af_0_920">
              <a:extLst>
                <a:ext uri="{FF2B5EF4-FFF2-40B4-BE49-F238E27FC236}">
                  <a16:creationId xmlns:a16="http://schemas.microsoft.com/office/drawing/2014/main" id="{A50BD0A6-C332-47CD-B014-DFFE651871F1}"/>
                </a:ext>
              </a:extLst>
            </p:cNvPr>
            <p:cNvSpPr/>
            <p:nvPr/>
          </p:nvSpPr>
          <p:spPr>
            <a:xfrm>
              <a:off x="6157182" y="3499853"/>
              <a:ext cx="5762557" cy="684188"/>
            </a:xfrm>
            <a:prstGeom prst="rect">
              <a:avLst/>
            </a:prstGeom>
            <a:noFill/>
            <a:ln>
              <a:noFill/>
            </a:ln>
          </p:spPr>
          <p:txBody>
            <a:bodyPr spcFirstLastPara="1" wrap="square" lIns="91329" tIns="45652" rIns="91329" bIns="45652" anchor="ctr" anchorCtr="0">
              <a:noAutofit/>
            </a:bodyPr>
            <a:lstStyle/>
            <a:p>
              <a:pPr defTabSz="913304">
                <a:buSzPts val="1200"/>
                <a:defRPr/>
              </a:pPr>
              <a:r>
                <a:rPr lang="en-US" sz="1600" b="1">
                  <a:solidFill>
                    <a:schemeClr val="tx2"/>
                  </a:solidFill>
                  <a:latin typeface="Metropolis"/>
                  <a:sym typeface="Proxima Nova"/>
                </a:rPr>
                <a:t>App-Aware Intelligent Remediation</a:t>
              </a:r>
            </a:p>
            <a:p>
              <a:pPr>
                <a:spcBef>
                  <a:spcPts val="300"/>
                </a:spcBef>
                <a:defRPr/>
              </a:pPr>
              <a:r>
                <a:rPr lang="en-US" sz="1400"/>
                <a:t>Predict, prevent, and troubleshoot across VMware Cloud and multi-clouds, from applications to infrastructure.</a:t>
              </a:r>
              <a:endParaRPr lang="en-US" sz="1400">
                <a:hlinkClick r:id="rId9"/>
              </a:endParaRPr>
            </a:p>
          </p:txBody>
        </p:sp>
        <p:sp>
          <p:nvSpPr>
            <p:cNvPr id="144" name="Google Shape;3146;g53dc3c97af_0_920">
              <a:extLst>
                <a:ext uri="{FF2B5EF4-FFF2-40B4-BE49-F238E27FC236}">
                  <a16:creationId xmlns:a16="http://schemas.microsoft.com/office/drawing/2014/main" id="{D3206F3D-D4A9-4C40-8F4B-7A90119AF43F}"/>
                </a:ext>
              </a:extLst>
            </p:cNvPr>
            <p:cNvSpPr/>
            <p:nvPr/>
          </p:nvSpPr>
          <p:spPr>
            <a:xfrm>
              <a:off x="6190211" y="4400851"/>
              <a:ext cx="5825324" cy="684188"/>
            </a:xfrm>
            <a:prstGeom prst="rect">
              <a:avLst/>
            </a:prstGeom>
            <a:noFill/>
            <a:ln>
              <a:noFill/>
            </a:ln>
          </p:spPr>
          <p:txBody>
            <a:bodyPr spcFirstLastPara="1" wrap="square" lIns="91329" tIns="45652" rIns="91329" bIns="45652" anchor="ctr" anchorCtr="0">
              <a:noAutofit/>
            </a:bodyPr>
            <a:lstStyle/>
            <a:p>
              <a:pPr defTabSz="913304">
                <a:buSzPts val="1200"/>
                <a:defRPr/>
              </a:pPr>
              <a:r>
                <a:rPr lang="en-US" sz="1600" b="1">
                  <a:solidFill>
                    <a:schemeClr val="tx2"/>
                  </a:solidFill>
                  <a:latin typeface="Metropolis"/>
                  <a:sym typeface="Proxima Nova"/>
                </a:rPr>
                <a:t>Integrated Configuration &amp; Compliance </a:t>
              </a:r>
            </a:p>
            <a:p>
              <a:pPr>
                <a:spcBef>
                  <a:spcPts val="300"/>
                </a:spcBef>
                <a:defRPr/>
              </a:pPr>
              <a:r>
                <a:rPr lang="en-US" sz="1400"/>
                <a:t>Reduce risk and enforce IT and regulatory standards with integrated compliance and automated remediation.</a:t>
              </a:r>
              <a:endParaRPr lang="en-US" sz="1400">
                <a:hlinkClick r:id="rId10"/>
              </a:endParaRPr>
            </a:p>
          </p:txBody>
        </p:sp>
        <p:cxnSp>
          <p:nvCxnSpPr>
            <p:cNvPr id="154" name="Straight Connector 153">
              <a:extLst>
                <a:ext uri="{FF2B5EF4-FFF2-40B4-BE49-F238E27FC236}">
                  <a16:creationId xmlns:a16="http://schemas.microsoft.com/office/drawing/2014/main" id="{5C75102F-4246-4908-8F5C-8B8DAD281DE3}"/>
                </a:ext>
                <a:ext uri="{C183D7F6-B498-43B3-948B-1728B52AA6E4}">
                  <adec:decorative xmlns:adec="http://schemas.microsoft.com/office/drawing/2017/decorative" val="1"/>
                </a:ext>
              </a:extLst>
            </p:cNvPr>
            <p:cNvCxnSpPr>
              <a:cxnSpLocks/>
            </p:cNvCxnSpPr>
            <p:nvPr/>
          </p:nvCxnSpPr>
          <p:spPr bwMode="gray">
            <a:xfrm>
              <a:off x="5925483" y="1555210"/>
              <a:ext cx="6258584"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952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4B2EDA3-E960-4F2D-880B-02E7C28389F5}"/>
              </a:ext>
            </a:extLst>
          </p:cNvPr>
          <p:cNvSpPr>
            <a:spLocks noGrp="1"/>
          </p:cNvSpPr>
          <p:nvPr>
            <p:ph type="subTitle" idx="10"/>
          </p:nvPr>
        </p:nvSpPr>
        <p:spPr/>
        <p:txBody>
          <a:bodyPr/>
          <a:lstStyle/>
          <a:p>
            <a:r>
              <a:rPr lang="en-US" sz="1699">
                <a:solidFill>
                  <a:srgbClr val="78BE20"/>
                </a:solidFill>
              </a:rPr>
              <a:t>Powered by AI, from apps to infra, across VMware Cloud and multiple public clouds, on-premises or SaaS</a:t>
            </a:r>
          </a:p>
          <a:p>
            <a:endParaRPr lang="en-US" sz="1699"/>
          </a:p>
        </p:txBody>
      </p:sp>
      <p:sp>
        <p:nvSpPr>
          <p:cNvPr id="3" name="Title 2">
            <a:extLst>
              <a:ext uri="{FF2B5EF4-FFF2-40B4-BE49-F238E27FC236}">
                <a16:creationId xmlns:a16="http://schemas.microsoft.com/office/drawing/2014/main" id="{5B51B516-15E5-4846-AFD3-DB61CF549D07}"/>
              </a:ext>
            </a:extLst>
          </p:cNvPr>
          <p:cNvSpPr>
            <a:spLocks noGrp="1"/>
          </p:cNvSpPr>
          <p:nvPr>
            <p:ph type="title"/>
          </p:nvPr>
        </p:nvSpPr>
        <p:spPr/>
        <p:txBody>
          <a:bodyPr/>
          <a:lstStyle/>
          <a:p>
            <a:r>
              <a:rPr lang="en-US" dirty="0"/>
              <a:t>Self-Driving Operations with Aria Operations</a:t>
            </a:r>
          </a:p>
        </p:txBody>
      </p:sp>
      <p:grpSp>
        <p:nvGrpSpPr>
          <p:cNvPr id="47" name="Graphic 3">
            <a:extLst>
              <a:ext uri="{FF2B5EF4-FFF2-40B4-BE49-F238E27FC236}">
                <a16:creationId xmlns:a16="http://schemas.microsoft.com/office/drawing/2014/main" id="{E41A7A7C-79E3-4693-937D-30CA11FDD380}"/>
              </a:ext>
            </a:extLst>
          </p:cNvPr>
          <p:cNvGrpSpPr/>
          <p:nvPr/>
        </p:nvGrpSpPr>
        <p:grpSpPr>
          <a:xfrm>
            <a:off x="1014286" y="890362"/>
            <a:ext cx="5292" cy="5292"/>
            <a:chOff x="1012961" y="889699"/>
            <a:chExt cx="5293" cy="5293"/>
          </a:xfrm>
          <a:solidFill>
            <a:srgbClr val="001559"/>
          </a:solidFill>
        </p:grpSpPr>
      </p:grpSp>
      <p:sp>
        <p:nvSpPr>
          <p:cNvPr id="170" name="TextBox 169">
            <a:extLst>
              <a:ext uri="{FF2B5EF4-FFF2-40B4-BE49-F238E27FC236}">
                <a16:creationId xmlns:a16="http://schemas.microsoft.com/office/drawing/2014/main" id="{CD5DF156-97D0-4517-9894-42A56B326D4A}"/>
              </a:ext>
            </a:extLst>
          </p:cNvPr>
          <p:cNvSpPr txBox="1"/>
          <p:nvPr/>
        </p:nvSpPr>
        <p:spPr>
          <a:xfrm>
            <a:off x="9304117" y="1230841"/>
            <a:ext cx="1429006" cy="347277"/>
          </a:xfrm>
          <a:prstGeom prst="rect">
            <a:avLst/>
          </a:prstGeom>
          <a:noFill/>
        </p:spPr>
        <p:txBody>
          <a:bodyPr wrap="square" lIns="0" tIns="0" rIns="0" bIns="0" rtlCol="0" anchor="ctr">
            <a:noAutofit/>
          </a:bodyPr>
          <a:lstStyle/>
          <a:p>
            <a:pPr algn="ctr">
              <a:lnSpc>
                <a:spcPct val="120000"/>
              </a:lnSpc>
              <a:defRPr/>
            </a:pPr>
            <a:r>
              <a:rPr lang="en-US" sz="800" b="1">
                <a:solidFill>
                  <a:schemeClr val="bg1"/>
                </a:solidFill>
              </a:rPr>
              <a:t>Continuous Performance Optimization</a:t>
            </a:r>
          </a:p>
        </p:txBody>
      </p:sp>
      <p:pic>
        <p:nvPicPr>
          <p:cNvPr id="6" name="Picture 5">
            <a:extLst>
              <a:ext uri="{FF2B5EF4-FFF2-40B4-BE49-F238E27FC236}">
                <a16:creationId xmlns:a16="http://schemas.microsoft.com/office/drawing/2014/main" id="{76588969-7021-4579-84EC-0C50E19E870D}"/>
              </a:ext>
            </a:extLst>
          </p:cNvPr>
          <p:cNvPicPr>
            <a:picLocks noChangeAspect="1"/>
          </p:cNvPicPr>
          <p:nvPr/>
        </p:nvPicPr>
        <p:blipFill>
          <a:blip r:embed="rId3"/>
          <a:stretch>
            <a:fillRect/>
          </a:stretch>
        </p:blipFill>
        <p:spPr>
          <a:xfrm>
            <a:off x="1491625" y="1174159"/>
            <a:ext cx="9205575" cy="5540678"/>
          </a:xfrm>
          <a:prstGeom prst="rect">
            <a:avLst/>
          </a:prstGeom>
        </p:spPr>
      </p:pic>
    </p:spTree>
    <p:extLst>
      <p:ext uri="{BB962C8B-B14F-4D97-AF65-F5344CB8AC3E}">
        <p14:creationId xmlns:p14="http://schemas.microsoft.com/office/powerpoint/2010/main" val="3666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9CFC-1D00-4FC2-A798-5E706A117C5D}"/>
              </a:ext>
            </a:extLst>
          </p:cNvPr>
          <p:cNvSpPr>
            <a:spLocks noGrp="1"/>
          </p:cNvSpPr>
          <p:nvPr>
            <p:ph type="title"/>
          </p:nvPr>
        </p:nvSpPr>
        <p:spPr>
          <a:xfrm>
            <a:off x="0" y="412751"/>
            <a:ext cx="12188825" cy="381000"/>
          </a:xfrm>
        </p:spPr>
        <p:txBody>
          <a:bodyPr/>
          <a:lstStyle/>
          <a:p>
            <a:pPr algn="ctr"/>
            <a:r>
              <a:rPr lang="en-US" dirty="0"/>
              <a:t>Aria Operations Delivers Consistent Operational Model Across Clouds</a:t>
            </a:r>
          </a:p>
        </p:txBody>
      </p:sp>
      <p:pic>
        <p:nvPicPr>
          <p:cNvPr id="3" name="Graphic 2">
            <a:extLst>
              <a:ext uri="{FF2B5EF4-FFF2-40B4-BE49-F238E27FC236}">
                <a16:creationId xmlns:a16="http://schemas.microsoft.com/office/drawing/2014/main" id="{F565D7C4-D46A-4850-9049-03CAFE9F98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5294" y="1289827"/>
            <a:ext cx="5108248" cy="5101094"/>
          </a:xfrm>
          <a:prstGeom prst="rect">
            <a:avLst/>
          </a:prstGeom>
        </p:spPr>
      </p:pic>
      <p:sp>
        <p:nvSpPr>
          <p:cNvPr id="170" name="Freeform 5">
            <a:extLst>
              <a:ext uri="{FF2B5EF4-FFF2-40B4-BE49-F238E27FC236}">
                <a16:creationId xmlns:a16="http://schemas.microsoft.com/office/drawing/2014/main" id="{9A76EAB9-ECB6-4E54-8820-61655FC057B0}"/>
              </a:ext>
            </a:extLst>
          </p:cNvPr>
          <p:cNvSpPr>
            <a:spLocks/>
          </p:cNvSpPr>
          <p:nvPr/>
        </p:nvSpPr>
        <p:spPr bwMode="auto">
          <a:xfrm>
            <a:off x="4184602" y="2558492"/>
            <a:ext cx="3721901" cy="2191707"/>
          </a:xfrm>
          <a:custGeom>
            <a:avLst/>
            <a:gdLst>
              <a:gd name="T0" fmla="*/ 175 w 270"/>
              <a:gd name="T1" fmla="*/ 1 h 167"/>
              <a:gd name="T2" fmla="*/ 120 w 270"/>
              <a:gd name="T3" fmla="*/ 39 h 167"/>
              <a:gd name="T4" fmla="*/ 100 w 270"/>
              <a:gd name="T5" fmla="*/ 34 h 167"/>
              <a:gd name="T6" fmla="*/ 50 w 270"/>
              <a:gd name="T7" fmla="*/ 73 h 167"/>
              <a:gd name="T8" fmla="*/ 41 w 270"/>
              <a:gd name="T9" fmla="*/ 72 h 167"/>
              <a:gd name="T10" fmla="*/ 0 w 270"/>
              <a:gd name="T11" fmla="*/ 110 h 167"/>
              <a:gd name="T12" fmla="*/ 39 w 270"/>
              <a:gd name="T13" fmla="*/ 149 h 167"/>
              <a:gd name="T14" fmla="*/ 58 w 270"/>
              <a:gd name="T15" fmla="*/ 145 h 167"/>
              <a:gd name="T16" fmla="*/ 101 w 270"/>
              <a:gd name="T17" fmla="*/ 162 h 167"/>
              <a:gd name="T18" fmla="*/ 138 w 270"/>
              <a:gd name="T19" fmla="*/ 152 h 167"/>
              <a:gd name="T20" fmla="*/ 170 w 270"/>
              <a:gd name="T21" fmla="*/ 167 h 167"/>
              <a:gd name="T22" fmla="*/ 209 w 270"/>
              <a:gd name="T23" fmla="*/ 145 h 167"/>
              <a:gd name="T24" fmla="*/ 227 w 270"/>
              <a:gd name="T25" fmla="*/ 151 h 167"/>
              <a:gd name="T26" fmla="*/ 269 w 270"/>
              <a:gd name="T27" fmla="*/ 105 h 167"/>
              <a:gd name="T28" fmla="*/ 232 w 270"/>
              <a:gd name="T29" fmla="*/ 57 h 167"/>
              <a:gd name="T30" fmla="*/ 175 w 270"/>
              <a:gd name="T3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 h="167">
                <a:moveTo>
                  <a:pt x="175" y="1"/>
                </a:moveTo>
                <a:cubicBezTo>
                  <a:pt x="151" y="0"/>
                  <a:pt x="129" y="16"/>
                  <a:pt x="120" y="39"/>
                </a:cubicBezTo>
                <a:cubicBezTo>
                  <a:pt x="114" y="36"/>
                  <a:pt x="107" y="35"/>
                  <a:pt x="100" y="34"/>
                </a:cubicBezTo>
                <a:cubicBezTo>
                  <a:pt x="76" y="34"/>
                  <a:pt x="55" y="51"/>
                  <a:pt x="50" y="73"/>
                </a:cubicBezTo>
                <a:cubicBezTo>
                  <a:pt x="47" y="72"/>
                  <a:pt x="44" y="72"/>
                  <a:pt x="41" y="72"/>
                </a:cubicBezTo>
                <a:cubicBezTo>
                  <a:pt x="19" y="71"/>
                  <a:pt x="1" y="88"/>
                  <a:pt x="0" y="110"/>
                </a:cubicBezTo>
                <a:cubicBezTo>
                  <a:pt x="0" y="131"/>
                  <a:pt x="17" y="149"/>
                  <a:pt x="39" y="149"/>
                </a:cubicBezTo>
                <a:cubicBezTo>
                  <a:pt x="46" y="149"/>
                  <a:pt x="52" y="148"/>
                  <a:pt x="58" y="145"/>
                </a:cubicBezTo>
                <a:cubicBezTo>
                  <a:pt x="67" y="155"/>
                  <a:pt x="83" y="162"/>
                  <a:pt x="101" y="162"/>
                </a:cubicBezTo>
                <a:cubicBezTo>
                  <a:pt x="115" y="162"/>
                  <a:pt x="128" y="159"/>
                  <a:pt x="138" y="152"/>
                </a:cubicBezTo>
                <a:cubicBezTo>
                  <a:pt x="146" y="161"/>
                  <a:pt x="157" y="167"/>
                  <a:pt x="170" y="167"/>
                </a:cubicBezTo>
                <a:cubicBezTo>
                  <a:pt x="186" y="167"/>
                  <a:pt x="201" y="159"/>
                  <a:pt x="209" y="145"/>
                </a:cubicBezTo>
                <a:cubicBezTo>
                  <a:pt x="214" y="149"/>
                  <a:pt x="221" y="150"/>
                  <a:pt x="227" y="151"/>
                </a:cubicBezTo>
                <a:cubicBezTo>
                  <a:pt x="249" y="151"/>
                  <a:pt x="268" y="131"/>
                  <a:pt x="269" y="105"/>
                </a:cubicBezTo>
                <a:cubicBezTo>
                  <a:pt x="270" y="80"/>
                  <a:pt x="253" y="59"/>
                  <a:pt x="232" y="57"/>
                </a:cubicBezTo>
                <a:cubicBezTo>
                  <a:pt x="229" y="26"/>
                  <a:pt x="205" y="2"/>
                  <a:pt x="175" y="1"/>
                </a:cubicBezTo>
                <a:close/>
              </a:path>
            </a:pathLst>
          </a:custGeom>
          <a:solidFill>
            <a:schemeClr val="bg1"/>
          </a:solidFill>
          <a:ln w="25400" cap="flat">
            <a:solidFill>
              <a:schemeClr val="bg1">
                <a:lumMod val="85000"/>
              </a:schemeClr>
            </a:solidFill>
            <a:prstDash val="solid"/>
            <a:miter lim="800000"/>
            <a:headEnd/>
            <a:tailEnd/>
          </a:ln>
          <a:extLst>
            <a:ext uri="{909E8E84-426E-40dd-AFC4-6F175D3DCCD1}">
              <a14:hiddenFill xmlns="" xmlns:a14="http://schemas.microsoft.com/office/drawing/2010/main" xmlns:lc="http://schemas.openxmlformats.org/drawingml/2006/lockedCanvas">
                <a:solidFill>
                  <a:srgbClr val="FFFFFF"/>
                </a:solidFill>
              </a14:hiddenFill>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dirty="0">
              <a:solidFill>
                <a:srgbClr val="3F3F3F"/>
              </a:solidFill>
              <a:latin typeface="Metropolis"/>
            </a:endParaRPr>
          </a:p>
        </p:txBody>
      </p:sp>
      <p:grpSp>
        <p:nvGrpSpPr>
          <p:cNvPr id="6" name="Group 5">
            <a:extLst>
              <a:ext uri="{FF2B5EF4-FFF2-40B4-BE49-F238E27FC236}">
                <a16:creationId xmlns:a16="http://schemas.microsoft.com/office/drawing/2014/main" id="{E0CD66F6-C97B-498F-A63D-2D8B7F90B288}"/>
              </a:ext>
            </a:extLst>
          </p:cNvPr>
          <p:cNvGrpSpPr/>
          <p:nvPr/>
        </p:nvGrpSpPr>
        <p:grpSpPr>
          <a:xfrm>
            <a:off x="1636364" y="1702784"/>
            <a:ext cx="3125552" cy="883690"/>
            <a:chOff x="1635203" y="1702334"/>
            <a:chExt cx="3126366" cy="883920"/>
          </a:xfrm>
        </p:grpSpPr>
        <p:sp>
          <p:nvSpPr>
            <p:cNvPr id="154" name="Oval 153">
              <a:extLst>
                <a:ext uri="{FF2B5EF4-FFF2-40B4-BE49-F238E27FC236}">
                  <a16:creationId xmlns:a16="http://schemas.microsoft.com/office/drawing/2014/main" id="{ED18AAC9-8093-426C-B44B-818A336B513A}"/>
                </a:ext>
              </a:extLst>
            </p:cNvPr>
            <p:cNvSpPr/>
            <p:nvPr/>
          </p:nvSpPr>
          <p:spPr>
            <a:xfrm>
              <a:off x="3877649" y="1702334"/>
              <a:ext cx="883920" cy="883920"/>
            </a:xfrm>
            <a:prstGeom prst="ellipse">
              <a:avLst/>
            </a:prstGeom>
            <a:solidFill>
              <a:schemeClr val="bg1"/>
            </a:solidFill>
            <a:ln w="1905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161" name="Rectangle 160">
              <a:extLst>
                <a:ext uri="{FF2B5EF4-FFF2-40B4-BE49-F238E27FC236}">
                  <a16:creationId xmlns:a16="http://schemas.microsoft.com/office/drawing/2014/main" id="{72C05F89-56D6-44A3-BD47-BE8CC0EA1F4A}"/>
                </a:ext>
              </a:extLst>
            </p:cNvPr>
            <p:cNvSpPr>
              <a:spLocks noChangeArrowheads="1"/>
            </p:cNvSpPr>
            <p:nvPr/>
          </p:nvSpPr>
          <p:spPr bwMode="gray">
            <a:xfrm>
              <a:off x="1635203" y="1778629"/>
              <a:ext cx="2193989" cy="731330"/>
            </a:xfrm>
            <a:prstGeom prst="rect">
              <a:avLst/>
            </a:prstGeom>
            <a:noFill/>
            <a:ln w="11113">
              <a:no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400" dirty="0">
                  <a:solidFill>
                    <a:srgbClr val="003D79">
                      <a:lumMod val="75000"/>
                    </a:srgbClr>
                  </a:solidFill>
                  <a:latin typeface="Metropolis"/>
                </a:rPr>
                <a:t>Capacity Management</a:t>
              </a:r>
            </a:p>
          </p:txBody>
        </p:sp>
        <p:sp>
          <p:nvSpPr>
            <p:cNvPr id="263" name="Freeform 22">
              <a:extLst>
                <a:ext uri="{FF2B5EF4-FFF2-40B4-BE49-F238E27FC236}">
                  <a16:creationId xmlns:a16="http://schemas.microsoft.com/office/drawing/2014/main" id="{863F282A-843F-4F4A-9422-C083054C484A}"/>
                </a:ext>
              </a:extLst>
            </p:cNvPr>
            <p:cNvSpPr>
              <a:spLocks noChangeAspect="1" noEditPoints="1"/>
            </p:cNvSpPr>
            <p:nvPr/>
          </p:nvSpPr>
          <p:spPr bwMode="auto">
            <a:xfrm>
              <a:off x="3971519" y="1804718"/>
              <a:ext cx="696180" cy="697908"/>
            </a:xfrm>
            <a:custGeom>
              <a:avLst/>
              <a:gdLst>
                <a:gd name="T0" fmla="*/ 179 w 392"/>
                <a:gd name="T1" fmla="*/ 27 h 393"/>
                <a:gd name="T2" fmla="*/ 209 w 392"/>
                <a:gd name="T3" fmla="*/ 34 h 393"/>
                <a:gd name="T4" fmla="*/ 178 w 392"/>
                <a:gd name="T5" fmla="*/ 43 h 393"/>
                <a:gd name="T6" fmla="*/ 336 w 392"/>
                <a:gd name="T7" fmla="*/ 162 h 393"/>
                <a:gd name="T8" fmla="*/ 392 w 392"/>
                <a:gd name="T9" fmla="*/ 174 h 393"/>
                <a:gd name="T10" fmla="*/ 233 w 392"/>
                <a:gd name="T11" fmla="*/ 28 h 393"/>
                <a:gd name="T12" fmla="*/ 217 w 392"/>
                <a:gd name="T13" fmla="*/ 351 h 393"/>
                <a:gd name="T14" fmla="*/ 186 w 392"/>
                <a:gd name="T15" fmla="*/ 359 h 393"/>
                <a:gd name="T16" fmla="*/ 216 w 392"/>
                <a:gd name="T17" fmla="*/ 367 h 393"/>
                <a:gd name="T18" fmla="*/ 217 w 392"/>
                <a:gd name="T19" fmla="*/ 351 h 393"/>
                <a:gd name="T20" fmla="*/ 68 w 392"/>
                <a:gd name="T21" fmla="*/ 218 h 393"/>
                <a:gd name="T22" fmla="*/ 12 w 392"/>
                <a:gd name="T23" fmla="*/ 230 h 393"/>
                <a:gd name="T24" fmla="*/ 163 w 392"/>
                <a:gd name="T25" fmla="*/ 348 h 393"/>
                <a:gd name="T26" fmla="*/ 175 w 392"/>
                <a:gd name="T27" fmla="*/ 292 h 393"/>
                <a:gd name="T28" fmla="*/ 146 w 392"/>
                <a:gd name="T29" fmla="*/ 281 h 393"/>
                <a:gd name="T30" fmla="*/ 124 w 392"/>
                <a:gd name="T31" fmla="*/ 224 h 393"/>
                <a:gd name="T32" fmla="*/ 103 w 392"/>
                <a:gd name="T33" fmla="*/ 176 h 393"/>
                <a:gd name="T34" fmla="*/ 115 w 392"/>
                <a:gd name="T35" fmla="*/ 148 h 393"/>
                <a:gd name="T36" fmla="*/ 171 w 392"/>
                <a:gd name="T37" fmla="*/ 125 h 393"/>
                <a:gd name="T38" fmla="*/ 224 w 392"/>
                <a:gd name="T39" fmla="*/ 125 h 393"/>
                <a:gd name="T40" fmla="*/ 281 w 392"/>
                <a:gd name="T41" fmla="*/ 148 h 393"/>
                <a:gd name="T42" fmla="*/ 271 w 392"/>
                <a:gd name="T43" fmla="*/ 172 h 393"/>
                <a:gd name="T44" fmla="*/ 292 w 392"/>
                <a:gd name="T45" fmla="*/ 182 h 393"/>
                <a:gd name="T46" fmla="*/ 271 w 392"/>
                <a:gd name="T47" fmla="*/ 225 h 393"/>
                <a:gd name="T48" fmla="*/ 249 w 392"/>
                <a:gd name="T49" fmla="*/ 281 h 393"/>
                <a:gd name="T50" fmla="*/ 221 w 392"/>
                <a:gd name="T51" fmla="*/ 285 h 393"/>
                <a:gd name="T52" fmla="*/ 212 w 392"/>
                <a:gd name="T53" fmla="*/ 258 h 393"/>
                <a:gd name="T54" fmla="*/ 235 w 392"/>
                <a:gd name="T55" fmla="*/ 252 h 393"/>
                <a:gd name="T56" fmla="*/ 251 w 392"/>
                <a:gd name="T57" fmla="*/ 235 h 393"/>
                <a:gd name="T58" fmla="*/ 262 w 392"/>
                <a:gd name="T59" fmla="*/ 210 h 393"/>
                <a:gd name="T60" fmla="*/ 262 w 392"/>
                <a:gd name="T61" fmla="*/ 187 h 393"/>
                <a:gd name="T62" fmla="*/ 251 w 392"/>
                <a:gd name="T63" fmla="*/ 161 h 393"/>
                <a:gd name="T64" fmla="*/ 235 w 392"/>
                <a:gd name="T65" fmla="*/ 145 h 393"/>
                <a:gd name="T66" fmla="*/ 209 w 392"/>
                <a:gd name="T67" fmla="*/ 134 h 393"/>
                <a:gd name="T68" fmla="*/ 186 w 392"/>
                <a:gd name="T69" fmla="*/ 134 h 393"/>
                <a:gd name="T70" fmla="*/ 161 w 392"/>
                <a:gd name="T71" fmla="*/ 145 h 393"/>
                <a:gd name="T72" fmla="*/ 146 w 392"/>
                <a:gd name="T73" fmla="*/ 163 h 393"/>
                <a:gd name="T74" fmla="*/ 134 w 392"/>
                <a:gd name="T75" fmla="*/ 187 h 393"/>
                <a:gd name="T76" fmla="*/ 134 w 392"/>
                <a:gd name="T77" fmla="*/ 209 h 393"/>
                <a:gd name="T78" fmla="*/ 144 w 392"/>
                <a:gd name="T79" fmla="*/ 230 h 393"/>
                <a:gd name="T80" fmla="*/ 148 w 392"/>
                <a:gd name="T81" fmla="*/ 260 h 393"/>
                <a:gd name="T82" fmla="*/ 183 w 392"/>
                <a:gd name="T83" fmla="*/ 258 h 393"/>
                <a:gd name="T84" fmla="*/ 207 w 392"/>
                <a:gd name="T85" fmla="*/ 276 h 393"/>
                <a:gd name="T86" fmla="*/ 198 w 392"/>
                <a:gd name="T87" fmla="*/ 238 h 393"/>
                <a:gd name="T88" fmla="*/ 238 w 392"/>
                <a:gd name="T89" fmla="*/ 198 h 393"/>
                <a:gd name="T90" fmla="*/ 198 w 392"/>
                <a:gd name="T91" fmla="*/ 174 h 393"/>
                <a:gd name="T92" fmla="*/ 222 w 392"/>
                <a:gd name="T93"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2" h="393">
                  <a:moveTo>
                    <a:pt x="45" y="163"/>
                  </a:moveTo>
                  <a:cubicBezTo>
                    <a:pt x="30" y="160"/>
                    <a:pt x="30" y="160"/>
                    <a:pt x="30" y="160"/>
                  </a:cubicBezTo>
                  <a:cubicBezTo>
                    <a:pt x="46" y="88"/>
                    <a:pt x="107" y="35"/>
                    <a:pt x="179" y="27"/>
                  </a:cubicBezTo>
                  <a:cubicBezTo>
                    <a:pt x="164" y="12"/>
                    <a:pt x="164" y="12"/>
                    <a:pt x="164" y="12"/>
                  </a:cubicBezTo>
                  <a:cubicBezTo>
                    <a:pt x="175" y="0"/>
                    <a:pt x="175" y="0"/>
                    <a:pt x="175" y="0"/>
                  </a:cubicBezTo>
                  <a:cubicBezTo>
                    <a:pt x="209" y="34"/>
                    <a:pt x="209" y="34"/>
                    <a:pt x="209" y="34"/>
                  </a:cubicBezTo>
                  <a:cubicBezTo>
                    <a:pt x="175" y="68"/>
                    <a:pt x="175" y="68"/>
                    <a:pt x="175" y="68"/>
                  </a:cubicBezTo>
                  <a:cubicBezTo>
                    <a:pt x="164" y="57"/>
                    <a:pt x="164" y="57"/>
                    <a:pt x="164" y="57"/>
                  </a:cubicBezTo>
                  <a:cubicBezTo>
                    <a:pt x="178" y="43"/>
                    <a:pt x="178" y="43"/>
                    <a:pt x="178" y="43"/>
                  </a:cubicBezTo>
                  <a:cubicBezTo>
                    <a:pt x="114" y="51"/>
                    <a:pt x="60" y="99"/>
                    <a:pt x="45" y="163"/>
                  </a:cubicBezTo>
                  <a:close/>
                  <a:moveTo>
                    <a:pt x="350" y="177"/>
                  </a:moveTo>
                  <a:cubicBezTo>
                    <a:pt x="336" y="162"/>
                    <a:pt x="336" y="162"/>
                    <a:pt x="336" y="162"/>
                  </a:cubicBezTo>
                  <a:cubicBezTo>
                    <a:pt x="324" y="174"/>
                    <a:pt x="324" y="174"/>
                    <a:pt x="324" y="174"/>
                  </a:cubicBezTo>
                  <a:cubicBezTo>
                    <a:pt x="358" y="208"/>
                    <a:pt x="358" y="208"/>
                    <a:pt x="358" y="208"/>
                  </a:cubicBezTo>
                  <a:cubicBezTo>
                    <a:pt x="392" y="174"/>
                    <a:pt x="392" y="174"/>
                    <a:pt x="392" y="174"/>
                  </a:cubicBezTo>
                  <a:cubicBezTo>
                    <a:pt x="381" y="162"/>
                    <a:pt x="381" y="162"/>
                    <a:pt x="381" y="162"/>
                  </a:cubicBezTo>
                  <a:cubicBezTo>
                    <a:pt x="366" y="177"/>
                    <a:pt x="366" y="177"/>
                    <a:pt x="366" y="177"/>
                  </a:cubicBezTo>
                  <a:cubicBezTo>
                    <a:pt x="358" y="105"/>
                    <a:pt x="305" y="44"/>
                    <a:pt x="233" y="28"/>
                  </a:cubicBezTo>
                  <a:cubicBezTo>
                    <a:pt x="230" y="44"/>
                    <a:pt x="230" y="44"/>
                    <a:pt x="230" y="44"/>
                  </a:cubicBezTo>
                  <a:cubicBezTo>
                    <a:pt x="294" y="58"/>
                    <a:pt x="342" y="113"/>
                    <a:pt x="350" y="177"/>
                  </a:cubicBezTo>
                  <a:close/>
                  <a:moveTo>
                    <a:pt x="217" y="351"/>
                  </a:moveTo>
                  <a:cubicBezTo>
                    <a:pt x="231" y="337"/>
                    <a:pt x="231" y="337"/>
                    <a:pt x="231" y="337"/>
                  </a:cubicBezTo>
                  <a:cubicBezTo>
                    <a:pt x="220" y="325"/>
                    <a:pt x="220" y="325"/>
                    <a:pt x="220" y="325"/>
                  </a:cubicBezTo>
                  <a:cubicBezTo>
                    <a:pt x="186" y="359"/>
                    <a:pt x="186" y="359"/>
                    <a:pt x="186" y="359"/>
                  </a:cubicBezTo>
                  <a:cubicBezTo>
                    <a:pt x="220" y="393"/>
                    <a:pt x="220" y="393"/>
                    <a:pt x="220" y="393"/>
                  </a:cubicBezTo>
                  <a:cubicBezTo>
                    <a:pt x="231" y="382"/>
                    <a:pt x="231" y="382"/>
                    <a:pt x="231" y="382"/>
                  </a:cubicBezTo>
                  <a:cubicBezTo>
                    <a:pt x="216" y="367"/>
                    <a:pt x="216" y="367"/>
                    <a:pt x="216" y="367"/>
                  </a:cubicBezTo>
                  <a:cubicBezTo>
                    <a:pt x="288" y="359"/>
                    <a:pt x="349" y="306"/>
                    <a:pt x="365" y="234"/>
                  </a:cubicBezTo>
                  <a:cubicBezTo>
                    <a:pt x="350" y="231"/>
                    <a:pt x="350" y="231"/>
                    <a:pt x="350" y="231"/>
                  </a:cubicBezTo>
                  <a:cubicBezTo>
                    <a:pt x="335" y="295"/>
                    <a:pt x="281" y="343"/>
                    <a:pt x="217" y="351"/>
                  </a:cubicBezTo>
                  <a:close/>
                  <a:moveTo>
                    <a:pt x="43" y="215"/>
                  </a:moveTo>
                  <a:cubicBezTo>
                    <a:pt x="57" y="230"/>
                    <a:pt x="57" y="230"/>
                    <a:pt x="57" y="230"/>
                  </a:cubicBezTo>
                  <a:cubicBezTo>
                    <a:pt x="68" y="218"/>
                    <a:pt x="68" y="218"/>
                    <a:pt x="68" y="218"/>
                  </a:cubicBezTo>
                  <a:cubicBezTo>
                    <a:pt x="34" y="184"/>
                    <a:pt x="34" y="184"/>
                    <a:pt x="34" y="184"/>
                  </a:cubicBezTo>
                  <a:cubicBezTo>
                    <a:pt x="0" y="218"/>
                    <a:pt x="0" y="218"/>
                    <a:pt x="0" y="218"/>
                  </a:cubicBezTo>
                  <a:cubicBezTo>
                    <a:pt x="12" y="230"/>
                    <a:pt x="12" y="230"/>
                    <a:pt x="12" y="230"/>
                  </a:cubicBezTo>
                  <a:cubicBezTo>
                    <a:pt x="27" y="215"/>
                    <a:pt x="27" y="215"/>
                    <a:pt x="27" y="215"/>
                  </a:cubicBezTo>
                  <a:cubicBezTo>
                    <a:pt x="35" y="286"/>
                    <a:pt x="88" y="347"/>
                    <a:pt x="159" y="363"/>
                  </a:cubicBezTo>
                  <a:cubicBezTo>
                    <a:pt x="163" y="348"/>
                    <a:pt x="163" y="348"/>
                    <a:pt x="163" y="348"/>
                  </a:cubicBezTo>
                  <a:cubicBezTo>
                    <a:pt x="99" y="333"/>
                    <a:pt x="51" y="279"/>
                    <a:pt x="43" y="215"/>
                  </a:cubicBezTo>
                  <a:close/>
                  <a:moveTo>
                    <a:pt x="213" y="292"/>
                  </a:moveTo>
                  <a:cubicBezTo>
                    <a:pt x="175" y="292"/>
                    <a:pt x="175" y="292"/>
                    <a:pt x="175" y="292"/>
                  </a:cubicBezTo>
                  <a:cubicBezTo>
                    <a:pt x="171" y="271"/>
                    <a:pt x="171" y="271"/>
                    <a:pt x="171" y="271"/>
                  </a:cubicBezTo>
                  <a:cubicBezTo>
                    <a:pt x="164" y="268"/>
                    <a:pt x="164" y="268"/>
                    <a:pt x="164" y="268"/>
                  </a:cubicBezTo>
                  <a:cubicBezTo>
                    <a:pt x="146" y="281"/>
                    <a:pt x="146" y="281"/>
                    <a:pt x="146" y="281"/>
                  </a:cubicBezTo>
                  <a:cubicBezTo>
                    <a:pt x="115" y="249"/>
                    <a:pt x="115" y="249"/>
                    <a:pt x="115" y="249"/>
                  </a:cubicBezTo>
                  <a:cubicBezTo>
                    <a:pt x="127" y="231"/>
                    <a:pt x="127" y="231"/>
                    <a:pt x="127" y="231"/>
                  </a:cubicBezTo>
                  <a:cubicBezTo>
                    <a:pt x="124" y="224"/>
                    <a:pt x="124" y="224"/>
                    <a:pt x="124" y="224"/>
                  </a:cubicBezTo>
                  <a:cubicBezTo>
                    <a:pt x="111" y="222"/>
                    <a:pt x="111" y="222"/>
                    <a:pt x="111" y="222"/>
                  </a:cubicBezTo>
                  <a:cubicBezTo>
                    <a:pt x="103" y="222"/>
                    <a:pt x="103" y="222"/>
                    <a:pt x="103" y="222"/>
                  </a:cubicBezTo>
                  <a:cubicBezTo>
                    <a:pt x="103" y="176"/>
                    <a:pt x="103" y="176"/>
                    <a:pt x="103" y="176"/>
                  </a:cubicBezTo>
                  <a:cubicBezTo>
                    <a:pt x="125" y="172"/>
                    <a:pt x="125" y="172"/>
                    <a:pt x="125" y="172"/>
                  </a:cubicBezTo>
                  <a:cubicBezTo>
                    <a:pt x="128" y="165"/>
                    <a:pt x="128" y="165"/>
                    <a:pt x="128" y="165"/>
                  </a:cubicBezTo>
                  <a:cubicBezTo>
                    <a:pt x="115" y="148"/>
                    <a:pt x="115" y="148"/>
                    <a:pt x="115" y="148"/>
                  </a:cubicBezTo>
                  <a:cubicBezTo>
                    <a:pt x="147" y="115"/>
                    <a:pt x="147" y="115"/>
                    <a:pt x="147" y="115"/>
                  </a:cubicBezTo>
                  <a:cubicBezTo>
                    <a:pt x="165" y="128"/>
                    <a:pt x="165" y="128"/>
                    <a:pt x="165" y="128"/>
                  </a:cubicBezTo>
                  <a:cubicBezTo>
                    <a:pt x="171" y="125"/>
                    <a:pt x="171" y="125"/>
                    <a:pt x="171" y="125"/>
                  </a:cubicBezTo>
                  <a:cubicBezTo>
                    <a:pt x="175" y="104"/>
                    <a:pt x="175" y="104"/>
                    <a:pt x="175" y="104"/>
                  </a:cubicBezTo>
                  <a:cubicBezTo>
                    <a:pt x="220" y="104"/>
                    <a:pt x="220" y="104"/>
                    <a:pt x="220" y="104"/>
                  </a:cubicBezTo>
                  <a:cubicBezTo>
                    <a:pt x="224" y="125"/>
                    <a:pt x="224" y="125"/>
                    <a:pt x="224" y="125"/>
                  </a:cubicBezTo>
                  <a:cubicBezTo>
                    <a:pt x="231" y="128"/>
                    <a:pt x="231" y="128"/>
                    <a:pt x="231" y="128"/>
                  </a:cubicBezTo>
                  <a:cubicBezTo>
                    <a:pt x="248" y="116"/>
                    <a:pt x="248" y="116"/>
                    <a:pt x="248" y="116"/>
                  </a:cubicBezTo>
                  <a:cubicBezTo>
                    <a:pt x="281" y="148"/>
                    <a:pt x="281" y="148"/>
                    <a:pt x="281" y="148"/>
                  </a:cubicBezTo>
                  <a:cubicBezTo>
                    <a:pt x="277" y="153"/>
                    <a:pt x="277" y="153"/>
                    <a:pt x="277" y="153"/>
                  </a:cubicBezTo>
                  <a:cubicBezTo>
                    <a:pt x="268" y="165"/>
                    <a:pt x="268" y="165"/>
                    <a:pt x="268" y="165"/>
                  </a:cubicBezTo>
                  <a:cubicBezTo>
                    <a:pt x="271" y="172"/>
                    <a:pt x="271" y="172"/>
                    <a:pt x="271" y="172"/>
                  </a:cubicBezTo>
                  <a:cubicBezTo>
                    <a:pt x="287" y="175"/>
                    <a:pt x="287" y="175"/>
                    <a:pt x="287" y="175"/>
                  </a:cubicBezTo>
                  <a:cubicBezTo>
                    <a:pt x="292" y="177"/>
                    <a:pt x="292" y="177"/>
                    <a:pt x="292" y="177"/>
                  </a:cubicBezTo>
                  <a:cubicBezTo>
                    <a:pt x="292" y="182"/>
                    <a:pt x="292" y="182"/>
                    <a:pt x="292" y="182"/>
                  </a:cubicBezTo>
                  <a:cubicBezTo>
                    <a:pt x="292" y="221"/>
                    <a:pt x="292" y="221"/>
                    <a:pt x="292" y="221"/>
                  </a:cubicBezTo>
                  <a:cubicBezTo>
                    <a:pt x="283" y="223"/>
                    <a:pt x="283" y="223"/>
                    <a:pt x="283" y="223"/>
                  </a:cubicBezTo>
                  <a:cubicBezTo>
                    <a:pt x="271" y="225"/>
                    <a:pt x="271" y="225"/>
                    <a:pt x="271" y="225"/>
                  </a:cubicBezTo>
                  <a:cubicBezTo>
                    <a:pt x="268" y="231"/>
                    <a:pt x="268" y="231"/>
                    <a:pt x="268" y="231"/>
                  </a:cubicBezTo>
                  <a:cubicBezTo>
                    <a:pt x="281" y="249"/>
                    <a:pt x="281" y="249"/>
                    <a:pt x="281" y="249"/>
                  </a:cubicBezTo>
                  <a:cubicBezTo>
                    <a:pt x="249" y="281"/>
                    <a:pt x="249" y="281"/>
                    <a:pt x="249" y="281"/>
                  </a:cubicBezTo>
                  <a:cubicBezTo>
                    <a:pt x="231" y="268"/>
                    <a:pt x="231" y="268"/>
                    <a:pt x="231" y="268"/>
                  </a:cubicBezTo>
                  <a:cubicBezTo>
                    <a:pt x="224" y="272"/>
                    <a:pt x="224" y="272"/>
                    <a:pt x="224" y="272"/>
                  </a:cubicBezTo>
                  <a:cubicBezTo>
                    <a:pt x="221" y="285"/>
                    <a:pt x="221" y="285"/>
                    <a:pt x="221" y="285"/>
                  </a:cubicBezTo>
                  <a:cubicBezTo>
                    <a:pt x="221" y="292"/>
                    <a:pt x="221" y="292"/>
                    <a:pt x="221" y="292"/>
                  </a:cubicBezTo>
                  <a:lnTo>
                    <a:pt x="213" y="292"/>
                  </a:lnTo>
                  <a:close/>
                  <a:moveTo>
                    <a:pt x="212" y="258"/>
                  </a:moveTo>
                  <a:cubicBezTo>
                    <a:pt x="219" y="256"/>
                    <a:pt x="219" y="256"/>
                    <a:pt x="219" y="256"/>
                  </a:cubicBezTo>
                  <a:cubicBezTo>
                    <a:pt x="230" y="251"/>
                    <a:pt x="230" y="251"/>
                    <a:pt x="230" y="251"/>
                  </a:cubicBezTo>
                  <a:cubicBezTo>
                    <a:pt x="235" y="252"/>
                    <a:pt x="235" y="252"/>
                    <a:pt x="235" y="252"/>
                  </a:cubicBezTo>
                  <a:cubicBezTo>
                    <a:pt x="247" y="260"/>
                    <a:pt x="247" y="260"/>
                    <a:pt x="247" y="260"/>
                  </a:cubicBezTo>
                  <a:cubicBezTo>
                    <a:pt x="260" y="248"/>
                    <a:pt x="260" y="248"/>
                    <a:pt x="260" y="248"/>
                  </a:cubicBezTo>
                  <a:cubicBezTo>
                    <a:pt x="251" y="235"/>
                    <a:pt x="251" y="235"/>
                    <a:pt x="251" y="235"/>
                  </a:cubicBezTo>
                  <a:cubicBezTo>
                    <a:pt x="251" y="230"/>
                    <a:pt x="251" y="230"/>
                    <a:pt x="251" y="230"/>
                  </a:cubicBezTo>
                  <a:cubicBezTo>
                    <a:pt x="258" y="213"/>
                    <a:pt x="258" y="213"/>
                    <a:pt x="258" y="213"/>
                  </a:cubicBezTo>
                  <a:cubicBezTo>
                    <a:pt x="262" y="210"/>
                    <a:pt x="262" y="210"/>
                    <a:pt x="262" y="210"/>
                  </a:cubicBezTo>
                  <a:cubicBezTo>
                    <a:pt x="276" y="207"/>
                    <a:pt x="276" y="207"/>
                    <a:pt x="276" y="207"/>
                  </a:cubicBezTo>
                  <a:cubicBezTo>
                    <a:pt x="276" y="189"/>
                    <a:pt x="276" y="189"/>
                    <a:pt x="276" y="189"/>
                  </a:cubicBezTo>
                  <a:cubicBezTo>
                    <a:pt x="262" y="187"/>
                    <a:pt x="262" y="187"/>
                    <a:pt x="262" y="187"/>
                  </a:cubicBezTo>
                  <a:cubicBezTo>
                    <a:pt x="258" y="184"/>
                    <a:pt x="258" y="184"/>
                    <a:pt x="258" y="184"/>
                  </a:cubicBezTo>
                  <a:cubicBezTo>
                    <a:pt x="251" y="166"/>
                    <a:pt x="251" y="166"/>
                    <a:pt x="251" y="166"/>
                  </a:cubicBezTo>
                  <a:cubicBezTo>
                    <a:pt x="251" y="161"/>
                    <a:pt x="251" y="161"/>
                    <a:pt x="251" y="161"/>
                  </a:cubicBezTo>
                  <a:cubicBezTo>
                    <a:pt x="260" y="149"/>
                    <a:pt x="260" y="149"/>
                    <a:pt x="260" y="149"/>
                  </a:cubicBezTo>
                  <a:cubicBezTo>
                    <a:pt x="247" y="137"/>
                    <a:pt x="247" y="137"/>
                    <a:pt x="247" y="137"/>
                  </a:cubicBezTo>
                  <a:cubicBezTo>
                    <a:pt x="235" y="145"/>
                    <a:pt x="235" y="145"/>
                    <a:pt x="235" y="145"/>
                  </a:cubicBezTo>
                  <a:cubicBezTo>
                    <a:pt x="229" y="145"/>
                    <a:pt x="229" y="145"/>
                    <a:pt x="229" y="145"/>
                  </a:cubicBezTo>
                  <a:cubicBezTo>
                    <a:pt x="213" y="138"/>
                    <a:pt x="213" y="138"/>
                    <a:pt x="213" y="138"/>
                  </a:cubicBezTo>
                  <a:cubicBezTo>
                    <a:pt x="209" y="134"/>
                    <a:pt x="209" y="134"/>
                    <a:pt x="209" y="134"/>
                  </a:cubicBezTo>
                  <a:cubicBezTo>
                    <a:pt x="207" y="120"/>
                    <a:pt x="207" y="120"/>
                    <a:pt x="207" y="120"/>
                  </a:cubicBezTo>
                  <a:cubicBezTo>
                    <a:pt x="189" y="120"/>
                    <a:pt x="189" y="120"/>
                    <a:pt x="189" y="120"/>
                  </a:cubicBezTo>
                  <a:cubicBezTo>
                    <a:pt x="186" y="134"/>
                    <a:pt x="186" y="134"/>
                    <a:pt x="186" y="134"/>
                  </a:cubicBezTo>
                  <a:cubicBezTo>
                    <a:pt x="183" y="138"/>
                    <a:pt x="183" y="138"/>
                    <a:pt x="183" y="138"/>
                  </a:cubicBezTo>
                  <a:cubicBezTo>
                    <a:pt x="165" y="145"/>
                    <a:pt x="165" y="145"/>
                    <a:pt x="165" y="145"/>
                  </a:cubicBezTo>
                  <a:cubicBezTo>
                    <a:pt x="161" y="145"/>
                    <a:pt x="161" y="145"/>
                    <a:pt x="161" y="145"/>
                  </a:cubicBezTo>
                  <a:cubicBezTo>
                    <a:pt x="149" y="136"/>
                    <a:pt x="149" y="136"/>
                    <a:pt x="149" y="136"/>
                  </a:cubicBezTo>
                  <a:cubicBezTo>
                    <a:pt x="136" y="149"/>
                    <a:pt x="136" y="149"/>
                    <a:pt x="136" y="149"/>
                  </a:cubicBezTo>
                  <a:cubicBezTo>
                    <a:pt x="146" y="163"/>
                    <a:pt x="146" y="163"/>
                    <a:pt x="146" y="163"/>
                  </a:cubicBezTo>
                  <a:cubicBezTo>
                    <a:pt x="144" y="168"/>
                    <a:pt x="144" y="168"/>
                    <a:pt x="144" y="168"/>
                  </a:cubicBezTo>
                  <a:cubicBezTo>
                    <a:pt x="137" y="184"/>
                    <a:pt x="137" y="184"/>
                    <a:pt x="137" y="184"/>
                  </a:cubicBezTo>
                  <a:cubicBezTo>
                    <a:pt x="134" y="187"/>
                    <a:pt x="134" y="187"/>
                    <a:pt x="134" y="187"/>
                  </a:cubicBezTo>
                  <a:cubicBezTo>
                    <a:pt x="119" y="189"/>
                    <a:pt x="119" y="189"/>
                    <a:pt x="119" y="189"/>
                  </a:cubicBezTo>
                  <a:cubicBezTo>
                    <a:pt x="119" y="207"/>
                    <a:pt x="119" y="207"/>
                    <a:pt x="119" y="207"/>
                  </a:cubicBezTo>
                  <a:cubicBezTo>
                    <a:pt x="134" y="209"/>
                    <a:pt x="134" y="209"/>
                    <a:pt x="134" y="209"/>
                  </a:cubicBezTo>
                  <a:cubicBezTo>
                    <a:pt x="137" y="213"/>
                    <a:pt x="137" y="213"/>
                    <a:pt x="137" y="213"/>
                  </a:cubicBezTo>
                  <a:cubicBezTo>
                    <a:pt x="138" y="216"/>
                    <a:pt x="138" y="216"/>
                    <a:pt x="138" y="216"/>
                  </a:cubicBezTo>
                  <a:cubicBezTo>
                    <a:pt x="144" y="230"/>
                    <a:pt x="144" y="230"/>
                    <a:pt x="144" y="230"/>
                  </a:cubicBezTo>
                  <a:cubicBezTo>
                    <a:pt x="144" y="235"/>
                    <a:pt x="144" y="235"/>
                    <a:pt x="144" y="235"/>
                  </a:cubicBezTo>
                  <a:cubicBezTo>
                    <a:pt x="135" y="247"/>
                    <a:pt x="135" y="247"/>
                    <a:pt x="135" y="247"/>
                  </a:cubicBezTo>
                  <a:cubicBezTo>
                    <a:pt x="148" y="260"/>
                    <a:pt x="148" y="260"/>
                    <a:pt x="148" y="260"/>
                  </a:cubicBezTo>
                  <a:cubicBezTo>
                    <a:pt x="160" y="251"/>
                    <a:pt x="160" y="251"/>
                    <a:pt x="160" y="251"/>
                  </a:cubicBezTo>
                  <a:cubicBezTo>
                    <a:pt x="165" y="251"/>
                    <a:pt x="165" y="251"/>
                    <a:pt x="165" y="251"/>
                  </a:cubicBezTo>
                  <a:cubicBezTo>
                    <a:pt x="183" y="258"/>
                    <a:pt x="183" y="258"/>
                    <a:pt x="183" y="258"/>
                  </a:cubicBezTo>
                  <a:cubicBezTo>
                    <a:pt x="186" y="262"/>
                    <a:pt x="186" y="262"/>
                    <a:pt x="186" y="262"/>
                  </a:cubicBezTo>
                  <a:cubicBezTo>
                    <a:pt x="188" y="276"/>
                    <a:pt x="188" y="276"/>
                    <a:pt x="188" y="276"/>
                  </a:cubicBezTo>
                  <a:cubicBezTo>
                    <a:pt x="207" y="276"/>
                    <a:pt x="207" y="276"/>
                    <a:pt x="207" y="276"/>
                  </a:cubicBezTo>
                  <a:cubicBezTo>
                    <a:pt x="209" y="262"/>
                    <a:pt x="209" y="262"/>
                    <a:pt x="209" y="262"/>
                  </a:cubicBezTo>
                  <a:lnTo>
                    <a:pt x="212" y="258"/>
                  </a:lnTo>
                  <a:close/>
                  <a:moveTo>
                    <a:pt x="198" y="238"/>
                  </a:moveTo>
                  <a:cubicBezTo>
                    <a:pt x="176" y="238"/>
                    <a:pt x="158" y="220"/>
                    <a:pt x="158" y="198"/>
                  </a:cubicBezTo>
                  <a:cubicBezTo>
                    <a:pt x="158" y="176"/>
                    <a:pt x="176" y="158"/>
                    <a:pt x="198" y="158"/>
                  </a:cubicBezTo>
                  <a:cubicBezTo>
                    <a:pt x="220" y="158"/>
                    <a:pt x="238" y="176"/>
                    <a:pt x="238" y="198"/>
                  </a:cubicBezTo>
                  <a:cubicBezTo>
                    <a:pt x="238" y="220"/>
                    <a:pt x="220" y="238"/>
                    <a:pt x="198" y="238"/>
                  </a:cubicBezTo>
                  <a:close/>
                  <a:moveTo>
                    <a:pt x="222" y="198"/>
                  </a:moveTo>
                  <a:cubicBezTo>
                    <a:pt x="222" y="185"/>
                    <a:pt x="211" y="174"/>
                    <a:pt x="198" y="174"/>
                  </a:cubicBezTo>
                  <a:cubicBezTo>
                    <a:pt x="184" y="174"/>
                    <a:pt x="174" y="185"/>
                    <a:pt x="174" y="198"/>
                  </a:cubicBezTo>
                  <a:cubicBezTo>
                    <a:pt x="174" y="211"/>
                    <a:pt x="184" y="222"/>
                    <a:pt x="198" y="222"/>
                  </a:cubicBezTo>
                  <a:cubicBezTo>
                    <a:pt x="211" y="222"/>
                    <a:pt x="222" y="211"/>
                    <a:pt x="222" y="198"/>
                  </a:cubicBezTo>
                  <a:close/>
                </a:path>
              </a:pathLst>
            </a:custGeom>
            <a:solidFill>
              <a:schemeClr val="accent2">
                <a:lumMod val="75000"/>
              </a:schemeClr>
            </a:solidFill>
            <a:ln>
              <a:noFill/>
            </a:ln>
          </p:spPr>
          <p:txBody>
            <a:bodyPr vert="horz" wrap="square" lIns="91416" tIns="45708" rIns="91416" bIns="45708" numCol="1" anchor="t" anchorCtr="0" compatLnSpc="1">
              <a:prstTxWarp prst="textNoShape">
                <a:avLst/>
              </a:prstTxWarp>
            </a:bodyPr>
            <a:lstStyle/>
            <a:p>
              <a:pPr defTabSz="914126"/>
              <a:endParaRPr lang="en-US" sz="1799">
                <a:solidFill>
                  <a:srgbClr val="717074"/>
                </a:solidFill>
                <a:latin typeface="Metropolis"/>
              </a:endParaRPr>
            </a:p>
          </p:txBody>
        </p:sp>
      </p:grpSp>
      <p:grpSp>
        <p:nvGrpSpPr>
          <p:cNvPr id="12" name="Group 11">
            <a:extLst>
              <a:ext uri="{FF2B5EF4-FFF2-40B4-BE49-F238E27FC236}">
                <a16:creationId xmlns:a16="http://schemas.microsoft.com/office/drawing/2014/main" id="{53BBDA50-37A1-4316-9AD6-1BDF3451C12D}"/>
              </a:ext>
            </a:extLst>
          </p:cNvPr>
          <p:cNvGrpSpPr/>
          <p:nvPr/>
        </p:nvGrpSpPr>
        <p:grpSpPr>
          <a:xfrm>
            <a:off x="7426910" y="5237488"/>
            <a:ext cx="2878555" cy="910560"/>
            <a:chOff x="7427256" y="5237958"/>
            <a:chExt cx="2879305" cy="910797"/>
          </a:xfrm>
        </p:grpSpPr>
        <p:sp>
          <p:nvSpPr>
            <p:cNvPr id="159" name="Oval 158">
              <a:extLst>
                <a:ext uri="{FF2B5EF4-FFF2-40B4-BE49-F238E27FC236}">
                  <a16:creationId xmlns:a16="http://schemas.microsoft.com/office/drawing/2014/main" id="{45AC04E2-2878-41AC-877F-B0F677882CC1}"/>
                </a:ext>
              </a:extLst>
            </p:cNvPr>
            <p:cNvSpPr/>
            <p:nvPr/>
          </p:nvSpPr>
          <p:spPr>
            <a:xfrm>
              <a:off x="7427256" y="5237958"/>
              <a:ext cx="883920" cy="883920"/>
            </a:xfrm>
            <a:prstGeom prst="ellipse">
              <a:avLst/>
            </a:prstGeom>
            <a:solidFill>
              <a:schemeClr val="bg1"/>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163" name="Rectangle 162">
              <a:extLst>
                <a:ext uri="{FF2B5EF4-FFF2-40B4-BE49-F238E27FC236}">
                  <a16:creationId xmlns:a16="http://schemas.microsoft.com/office/drawing/2014/main" id="{E7350153-4CF5-4EAA-8F9B-757AF1061351}"/>
                </a:ext>
              </a:extLst>
            </p:cNvPr>
            <p:cNvSpPr>
              <a:spLocks noChangeArrowheads="1"/>
            </p:cNvSpPr>
            <p:nvPr/>
          </p:nvSpPr>
          <p:spPr bwMode="gray">
            <a:xfrm>
              <a:off x="8112572" y="5417425"/>
              <a:ext cx="2193989" cy="731330"/>
            </a:xfrm>
            <a:prstGeom prst="rect">
              <a:avLst/>
            </a:prstGeom>
            <a:noFill/>
            <a:ln w="11113">
              <a:no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400" dirty="0">
                  <a:solidFill>
                    <a:srgbClr val="6DB33F"/>
                  </a:solidFill>
                  <a:latin typeface="Metropolis"/>
                </a:rPr>
                <a:t>Log Data Analysis</a:t>
              </a:r>
            </a:p>
          </p:txBody>
        </p:sp>
        <p:sp>
          <p:nvSpPr>
            <p:cNvPr id="264" name="Freeform 22">
              <a:extLst>
                <a:ext uri="{FF2B5EF4-FFF2-40B4-BE49-F238E27FC236}">
                  <a16:creationId xmlns:a16="http://schemas.microsoft.com/office/drawing/2014/main" id="{5CBE3ECA-6769-4E9A-919A-888586E3DDB3}"/>
                </a:ext>
              </a:extLst>
            </p:cNvPr>
            <p:cNvSpPr>
              <a:spLocks noChangeAspect="1" noEditPoints="1"/>
            </p:cNvSpPr>
            <p:nvPr/>
          </p:nvSpPr>
          <p:spPr bwMode="auto">
            <a:xfrm>
              <a:off x="7658994" y="5402176"/>
              <a:ext cx="404748" cy="562506"/>
            </a:xfrm>
            <a:custGeom>
              <a:avLst/>
              <a:gdLst>
                <a:gd name="T0" fmla="*/ 85 w 276"/>
                <a:gd name="T1" fmla="*/ 77 h 384"/>
                <a:gd name="T2" fmla="*/ 55 w 276"/>
                <a:gd name="T3" fmla="*/ 77 h 384"/>
                <a:gd name="T4" fmla="*/ 70 w 276"/>
                <a:gd name="T5" fmla="*/ 46 h 384"/>
                <a:gd name="T6" fmla="*/ 70 w 276"/>
                <a:gd name="T7" fmla="*/ 108 h 384"/>
                <a:gd name="T8" fmla="*/ 70 w 276"/>
                <a:gd name="T9" fmla="*/ 46 h 384"/>
                <a:gd name="T10" fmla="*/ 85 w 276"/>
                <a:gd name="T11" fmla="*/ 155 h 384"/>
                <a:gd name="T12" fmla="*/ 55 w 276"/>
                <a:gd name="T13" fmla="*/ 155 h 384"/>
                <a:gd name="T14" fmla="*/ 70 w 276"/>
                <a:gd name="T15" fmla="*/ 124 h 384"/>
                <a:gd name="T16" fmla="*/ 70 w 276"/>
                <a:gd name="T17" fmla="*/ 186 h 384"/>
                <a:gd name="T18" fmla="*/ 70 w 276"/>
                <a:gd name="T19" fmla="*/ 124 h 384"/>
                <a:gd name="T20" fmla="*/ 85 w 276"/>
                <a:gd name="T21" fmla="*/ 232 h 384"/>
                <a:gd name="T22" fmla="*/ 55 w 276"/>
                <a:gd name="T23" fmla="*/ 232 h 384"/>
                <a:gd name="T24" fmla="*/ 70 w 276"/>
                <a:gd name="T25" fmla="*/ 201 h 384"/>
                <a:gd name="T26" fmla="*/ 70 w 276"/>
                <a:gd name="T27" fmla="*/ 264 h 384"/>
                <a:gd name="T28" fmla="*/ 70 w 276"/>
                <a:gd name="T29" fmla="*/ 201 h 384"/>
                <a:gd name="T30" fmla="*/ 120 w 276"/>
                <a:gd name="T31" fmla="*/ 69 h 384"/>
                <a:gd name="T32" fmla="*/ 234 w 276"/>
                <a:gd name="T33" fmla="*/ 85 h 384"/>
                <a:gd name="T34" fmla="*/ 234 w 276"/>
                <a:gd name="T35" fmla="*/ 147 h 384"/>
                <a:gd name="T36" fmla="*/ 120 w 276"/>
                <a:gd name="T37" fmla="*/ 163 h 384"/>
                <a:gd name="T38" fmla="*/ 234 w 276"/>
                <a:gd name="T39" fmla="*/ 147 h 384"/>
                <a:gd name="T40" fmla="*/ 120 w 276"/>
                <a:gd name="T41" fmla="*/ 224 h 384"/>
                <a:gd name="T42" fmla="*/ 234 w 276"/>
                <a:gd name="T43" fmla="*/ 240 h 384"/>
                <a:gd name="T44" fmla="*/ 234 w 276"/>
                <a:gd name="T45" fmla="*/ 302 h 384"/>
                <a:gd name="T46" fmla="*/ 120 w 276"/>
                <a:gd name="T47" fmla="*/ 318 h 384"/>
                <a:gd name="T48" fmla="*/ 234 w 276"/>
                <a:gd name="T49" fmla="*/ 302 h 384"/>
                <a:gd name="T50" fmla="*/ 260 w 276"/>
                <a:gd name="T51" fmla="*/ 36 h 384"/>
                <a:gd name="T52" fmla="*/ 239 w 276"/>
                <a:gd name="T53" fmla="*/ 368 h 384"/>
                <a:gd name="T54" fmla="*/ 16 w 276"/>
                <a:gd name="T55" fmla="*/ 348 h 384"/>
                <a:gd name="T56" fmla="*/ 37 w 276"/>
                <a:gd name="T57" fmla="*/ 16 h 384"/>
                <a:gd name="T58" fmla="*/ 239 w 276"/>
                <a:gd name="T59" fmla="*/ 0 h 384"/>
                <a:gd name="T60" fmla="*/ 0 w 276"/>
                <a:gd name="T61" fmla="*/ 36 h 384"/>
                <a:gd name="T62" fmla="*/ 37 w 276"/>
                <a:gd name="T63" fmla="*/ 384 h 384"/>
                <a:gd name="T64" fmla="*/ 276 w 276"/>
                <a:gd name="T65" fmla="*/ 348 h 384"/>
                <a:gd name="T66" fmla="*/ 239 w 276"/>
                <a:gd name="T67" fmla="*/ 0 h 384"/>
                <a:gd name="T68" fmla="*/ 97 w 276"/>
                <a:gd name="T69" fmla="*/ 276 h 384"/>
                <a:gd name="T70" fmla="*/ 51 w 276"/>
                <a:gd name="T71" fmla="*/ 295 h 384"/>
                <a:gd name="T72" fmla="*/ 64 w 276"/>
                <a:gd name="T73" fmla="*/ 33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6" h="384">
                  <a:moveTo>
                    <a:pt x="70" y="62"/>
                  </a:moveTo>
                  <a:cubicBezTo>
                    <a:pt x="78" y="62"/>
                    <a:pt x="85" y="69"/>
                    <a:pt x="85" y="77"/>
                  </a:cubicBezTo>
                  <a:cubicBezTo>
                    <a:pt x="85" y="85"/>
                    <a:pt x="78" y="92"/>
                    <a:pt x="70" y="92"/>
                  </a:cubicBezTo>
                  <a:cubicBezTo>
                    <a:pt x="62" y="92"/>
                    <a:pt x="55" y="85"/>
                    <a:pt x="55" y="77"/>
                  </a:cubicBezTo>
                  <a:cubicBezTo>
                    <a:pt x="55" y="69"/>
                    <a:pt x="62" y="62"/>
                    <a:pt x="70" y="62"/>
                  </a:cubicBezTo>
                  <a:moveTo>
                    <a:pt x="70" y="46"/>
                  </a:moveTo>
                  <a:cubicBezTo>
                    <a:pt x="53" y="46"/>
                    <a:pt x="39" y="60"/>
                    <a:pt x="39" y="77"/>
                  </a:cubicBezTo>
                  <a:cubicBezTo>
                    <a:pt x="39" y="94"/>
                    <a:pt x="53" y="108"/>
                    <a:pt x="70" y="108"/>
                  </a:cubicBezTo>
                  <a:cubicBezTo>
                    <a:pt x="87" y="108"/>
                    <a:pt x="101" y="94"/>
                    <a:pt x="101" y="77"/>
                  </a:cubicBezTo>
                  <a:cubicBezTo>
                    <a:pt x="101" y="60"/>
                    <a:pt x="87" y="46"/>
                    <a:pt x="70" y="46"/>
                  </a:cubicBezTo>
                  <a:close/>
                  <a:moveTo>
                    <a:pt x="70" y="140"/>
                  </a:moveTo>
                  <a:cubicBezTo>
                    <a:pt x="78" y="140"/>
                    <a:pt x="85" y="146"/>
                    <a:pt x="85" y="155"/>
                  </a:cubicBezTo>
                  <a:cubicBezTo>
                    <a:pt x="85" y="163"/>
                    <a:pt x="78" y="170"/>
                    <a:pt x="70" y="170"/>
                  </a:cubicBezTo>
                  <a:cubicBezTo>
                    <a:pt x="62" y="170"/>
                    <a:pt x="55" y="163"/>
                    <a:pt x="55" y="155"/>
                  </a:cubicBezTo>
                  <a:cubicBezTo>
                    <a:pt x="55" y="146"/>
                    <a:pt x="62" y="140"/>
                    <a:pt x="70" y="140"/>
                  </a:cubicBezTo>
                  <a:moveTo>
                    <a:pt x="70" y="124"/>
                  </a:moveTo>
                  <a:cubicBezTo>
                    <a:pt x="53" y="124"/>
                    <a:pt x="39" y="138"/>
                    <a:pt x="39" y="155"/>
                  </a:cubicBezTo>
                  <a:cubicBezTo>
                    <a:pt x="39" y="172"/>
                    <a:pt x="53" y="186"/>
                    <a:pt x="70" y="186"/>
                  </a:cubicBezTo>
                  <a:cubicBezTo>
                    <a:pt x="87" y="186"/>
                    <a:pt x="101" y="172"/>
                    <a:pt x="101" y="155"/>
                  </a:cubicBezTo>
                  <a:cubicBezTo>
                    <a:pt x="101" y="138"/>
                    <a:pt x="87" y="124"/>
                    <a:pt x="70" y="124"/>
                  </a:cubicBezTo>
                  <a:close/>
                  <a:moveTo>
                    <a:pt x="70" y="217"/>
                  </a:moveTo>
                  <a:cubicBezTo>
                    <a:pt x="78" y="217"/>
                    <a:pt x="85" y="224"/>
                    <a:pt x="85" y="232"/>
                  </a:cubicBezTo>
                  <a:cubicBezTo>
                    <a:pt x="85" y="241"/>
                    <a:pt x="78" y="248"/>
                    <a:pt x="70" y="248"/>
                  </a:cubicBezTo>
                  <a:cubicBezTo>
                    <a:pt x="62" y="248"/>
                    <a:pt x="55" y="241"/>
                    <a:pt x="55" y="232"/>
                  </a:cubicBezTo>
                  <a:cubicBezTo>
                    <a:pt x="55" y="224"/>
                    <a:pt x="62" y="217"/>
                    <a:pt x="70" y="217"/>
                  </a:cubicBezTo>
                  <a:moveTo>
                    <a:pt x="70" y="201"/>
                  </a:moveTo>
                  <a:cubicBezTo>
                    <a:pt x="53" y="201"/>
                    <a:pt x="39" y="215"/>
                    <a:pt x="39" y="232"/>
                  </a:cubicBezTo>
                  <a:cubicBezTo>
                    <a:pt x="39" y="250"/>
                    <a:pt x="53" y="264"/>
                    <a:pt x="70" y="264"/>
                  </a:cubicBezTo>
                  <a:cubicBezTo>
                    <a:pt x="87" y="264"/>
                    <a:pt x="101" y="250"/>
                    <a:pt x="101" y="232"/>
                  </a:cubicBezTo>
                  <a:cubicBezTo>
                    <a:pt x="101" y="215"/>
                    <a:pt x="87" y="201"/>
                    <a:pt x="70" y="201"/>
                  </a:cubicBezTo>
                  <a:close/>
                  <a:moveTo>
                    <a:pt x="234" y="69"/>
                  </a:moveTo>
                  <a:cubicBezTo>
                    <a:pt x="120" y="69"/>
                    <a:pt x="120" y="69"/>
                    <a:pt x="120" y="69"/>
                  </a:cubicBezTo>
                  <a:cubicBezTo>
                    <a:pt x="120" y="85"/>
                    <a:pt x="120" y="85"/>
                    <a:pt x="120" y="85"/>
                  </a:cubicBezTo>
                  <a:cubicBezTo>
                    <a:pt x="234" y="85"/>
                    <a:pt x="234" y="85"/>
                    <a:pt x="234" y="85"/>
                  </a:cubicBezTo>
                  <a:lnTo>
                    <a:pt x="234" y="69"/>
                  </a:lnTo>
                  <a:close/>
                  <a:moveTo>
                    <a:pt x="234" y="147"/>
                  </a:moveTo>
                  <a:cubicBezTo>
                    <a:pt x="120" y="147"/>
                    <a:pt x="120" y="147"/>
                    <a:pt x="120" y="147"/>
                  </a:cubicBezTo>
                  <a:cubicBezTo>
                    <a:pt x="120" y="163"/>
                    <a:pt x="120" y="163"/>
                    <a:pt x="120" y="163"/>
                  </a:cubicBezTo>
                  <a:cubicBezTo>
                    <a:pt x="234" y="163"/>
                    <a:pt x="234" y="163"/>
                    <a:pt x="234" y="163"/>
                  </a:cubicBezTo>
                  <a:lnTo>
                    <a:pt x="234" y="147"/>
                  </a:lnTo>
                  <a:close/>
                  <a:moveTo>
                    <a:pt x="234" y="224"/>
                  </a:moveTo>
                  <a:cubicBezTo>
                    <a:pt x="120" y="224"/>
                    <a:pt x="120" y="224"/>
                    <a:pt x="120" y="224"/>
                  </a:cubicBezTo>
                  <a:cubicBezTo>
                    <a:pt x="120" y="240"/>
                    <a:pt x="120" y="240"/>
                    <a:pt x="120" y="240"/>
                  </a:cubicBezTo>
                  <a:cubicBezTo>
                    <a:pt x="234" y="240"/>
                    <a:pt x="234" y="240"/>
                    <a:pt x="234" y="240"/>
                  </a:cubicBezTo>
                  <a:lnTo>
                    <a:pt x="234" y="224"/>
                  </a:lnTo>
                  <a:close/>
                  <a:moveTo>
                    <a:pt x="234" y="302"/>
                  </a:moveTo>
                  <a:cubicBezTo>
                    <a:pt x="120" y="302"/>
                    <a:pt x="120" y="302"/>
                    <a:pt x="120" y="302"/>
                  </a:cubicBezTo>
                  <a:cubicBezTo>
                    <a:pt x="120" y="318"/>
                    <a:pt x="120" y="318"/>
                    <a:pt x="120" y="318"/>
                  </a:cubicBezTo>
                  <a:cubicBezTo>
                    <a:pt x="234" y="318"/>
                    <a:pt x="234" y="318"/>
                    <a:pt x="234" y="318"/>
                  </a:cubicBezTo>
                  <a:lnTo>
                    <a:pt x="234" y="302"/>
                  </a:lnTo>
                  <a:close/>
                  <a:moveTo>
                    <a:pt x="239" y="16"/>
                  </a:moveTo>
                  <a:cubicBezTo>
                    <a:pt x="251" y="16"/>
                    <a:pt x="260" y="25"/>
                    <a:pt x="260" y="36"/>
                  </a:cubicBezTo>
                  <a:cubicBezTo>
                    <a:pt x="260" y="348"/>
                    <a:pt x="260" y="348"/>
                    <a:pt x="260" y="348"/>
                  </a:cubicBezTo>
                  <a:cubicBezTo>
                    <a:pt x="260" y="359"/>
                    <a:pt x="251" y="368"/>
                    <a:pt x="239" y="368"/>
                  </a:cubicBezTo>
                  <a:cubicBezTo>
                    <a:pt x="37" y="368"/>
                    <a:pt x="37" y="368"/>
                    <a:pt x="37" y="368"/>
                  </a:cubicBezTo>
                  <a:cubicBezTo>
                    <a:pt x="25" y="368"/>
                    <a:pt x="16" y="359"/>
                    <a:pt x="16" y="348"/>
                  </a:cubicBezTo>
                  <a:cubicBezTo>
                    <a:pt x="16" y="36"/>
                    <a:pt x="16" y="36"/>
                    <a:pt x="16" y="36"/>
                  </a:cubicBezTo>
                  <a:cubicBezTo>
                    <a:pt x="16" y="25"/>
                    <a:pt x="25" y="16"/>
                    <a:pt x="37" y="16"/>
                  </a:cubicBezTo>
                  <a:cubicBezTo>
                    <a:pt x="239" y="16"/>
                    <a:pt x="239" y="16"/>
                    <a:pt x="239" y="16"/>
                  </a:cubicBezTo>
                  <a:moveTo>
                    <a:pt x="239" y="0"/>
                  </a:moveTo>
                  <a:cubicBezTo>
                    <a:pt x="37" y="0"/>
                    <a:pt x="37" y="0"/>
                    <a:pt x="37" y="0"/>
                  </a:cubicBezTo>
                  <a:cubicBezTo>
                    <a:pt x="17" y="0"/>
                    <a:pt x="0" y="16"/>
                    <a:pt x="0" y="36"/>
                  </a:cubicBezTo>
                  <a:cubicBezTo>
                    <a:pt x="0" y="348"/>
                    <a:pt x="0" y="348"/>
                    <a:pt x="0" y="348"/>
                  </a:cubicBezTo>
                  <a:cubicBezTo>
                    <a:pt x="0" y="368"/>
                    <a:pt x="17" y="384"/>
                    <a:pt x="37" y="384"/>
                  </a:cubicBezTo>
                  <a:cubicBezTo>
                    <a:pt x="239" y="384"/>
                    <a:pt x="239" y="384"/>
                    <a:pt x="239" y="384"/>
                  </a:cubicBezTo>
                  <a:cubicBezTo>
                    <a:pt x="259" y="384"/>
                    <a:pt x="276" y="368"/>
                    <a:pt x="276" y="348"/>
                  </a:cubicBezTo>
                  <a:cubicBezTo>
                    <a:pt x="276" y="36"/>
                    <a:pt x="276" y="36"/>
                    <a:pt x="276" y="36"/>
                  </a:cubicBezTo>
                  <a:cubicBezTo>
                    <a:pt x="276" y="16"/>
                    <a:pt x="259" y="0"/>
                    <a:pt x="239" y="0"/>
                  </a:cubicBezTo>
                  <a:close/>
                  <a:moveTo>
                    <a:pt x="108" y="288"/>
                  </a:moveTo>
                  <a:cubicBezTo>
                    <a:pt x="97" y="276"/>
                    <a:pt x="97" y="276"/>
                    <a:pt x="97" y="276"/>
                  </a:cubicBezTo>
                  <a:cubicBezTo>
                    <a:pt x="64" y="309"/>
                    <a:pt x="64" y="309"/>
                    <a:pt x="64" y="309"/>
                  </a:cubicBezTo>
                  <a:cubicBezTo>
                    <a:pt x="51" y="295"/>
                    <a:pt x="51" y="295"/>
                    <a:pt x="51" y="295"/>
                  </a:cubicBezTo>
                  <a:cubicBezTo>
                    <a:pt x="39" y="307"/>
                    <a:pt x="39" y="307"/>
                    <a:pt x="39" y="307"/>
                  </a:cubicBezTo>
                  <a:cubicBezTo>
                    <a:pt x="64" y="332"/>
                    <a:pt x="64" y="332"/>
                    <a:pt x="64" y="332"/>
                  </a:cubicBezTo>
                  <a:lnTo>
                    <a:pt x="108" y="288"/>
                  </a:lnTo>
                  <a:close/>
                </a:path>
              </a:pathLst>
            </a:custGeom>
            <a:solidFill>
              <a:schemeClr val="accent4"/>
            </a:solidFill>
            <a:ln>
              <a:noFill/>
            </a:ln>
          </p:spPr>
          <p:txBody>
            <a:bodyPr vert="horz" wrap="square" lIns="91416" tIns="45708" rIns="91416" bIns="45708" numCol="1" anchor="t" anchorCtr="0" compatLnSpc="1">
              <a:prstTxWarp prst="textNoShape">
                <a:avLst/>
              </a:prstTxWarp>
            </a:bodyPr>
            <a:lstStyle/>
            <a:p>
              <a:pPr defTabSz="914126"/>
              <a:endParaRPr lang="en-US" sz="1799">
                <a:solidFill>
                  <a:srgbClr val="717074"/>
                </a:solidFill>
                <a:latin typeface="Metropolis"/>
              </a:endParaRPr>
            </a:p>
          </p:txBody>
        </p:sp>
      </p:grpSp>
      <p:grpSp>
        <p:nvGrpSpPr>
          <p:cNvPr id="14" name="Group 13">
            <a:extLst>
              <a:ext uri="{FF2B5EF4-FFF2-40B4-BE49-F238E27FC236}">
                <a16:creationId xmlns:a16="http://schemas.microsoft.com/office/drawing/2014/main" id="{E732385D-4EDF-4B81-A0F1-D62855276549}"/>
              </a:ext>
            </a:extLst>
          </p:cNvPr>
          <p:cNvGrpSpPr/>
          <p:nvPr/>
        </p:nvGrpSpPr>
        <p:grpSpPr>
          <a:xfrm>
            <a:off x="8109343" y="2942476"/>
            <a:ext cx="3088826" cy="883690"/>
            <a:chOff x="8109866" y="2942349"/>
            <a:chExt cx="3089631" cy="883920"/>
          </a:xfrm>
        </p:grpSpPr>
        <p:sp>
          <p:nvSpPr>
            <p:cNvPr id="155" name="Oval 154">
              <a:extLst>
                <a:ext uri="{FF2B5EF4-FFF2-40B4-BE49-F238E27FC236}">
                  <a16:creationId xmlns:a16="http://schemas.microsoft.com/office/drawing/2014/main" id="{E6CD1AC5-9F38-4A12-BC18-9EECA5236300}"/>
                </a:ext>
              </a:extLst>
            </p:cNvPr>
            <p:cNvSpPr/>
            <p:nvPr/>
          </p:nvSpPr>
          <p:spPr>
            <a:xfrm>
              <a:off x="8109866" y="2942349"/>
              <a:ext cx="883920" cy="883920"/>
            </a:xfrm>
            <a:prstGeom prst="ellipse">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165" name="Rectangle 164">
              <a:extLst>
                <a:ext uri="{FF2B5EF4-FFF2-40B4-BE49-F238E27FC236}">
                  <a16:creationId xmlns:a16="http://schemas.microsoft.com/office/drawing/2014/main" id="{9238BBDA-692F-4604-8AC8-3B13C5819436}"/>
                </a:ext>
              </a:extLst>
            </p:cNvPr>
            <p:cNvSpPr>
              <a:spLocks noChangeArrowheads="1"/>
            </p:cNvSpPr>
            <p:nvPr/>
          </p:nvSpPr>
          <p:spPr bwMode="gray">
            <a:xfrm>
              <a:off x="9005508" y="3018644"/>
              <a:ext cx="2193989" cy="731330"/>
            </a:xfrm>
            <a:prstGeom prst="rect">
              <a:avLst/>
            </a:prstGeom>
            <a:noFill/>
            <a:ln w="11113">
              <a:no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400" dirty="0">
                  <a:solidFill>
                    <a:srgbClr val="387C2C"/>
                  </a:solidFill>
                  <a:latin typeface="Metropolis"/>
                </a:rPr>
                <a:t>Costing and Planning</a:t>
              </a:r>
            </a:p>
          </p:txBody>
        </p:sp>
        <p:sp>
          <p:nvSpPr>
            <p:cNvPr id="265" name="Freeform 42">
              <a:extLst>
                <a:ext uri="{FF2B5EF4-FFF2-40B4-BE49-F238E27FC236}">
                  <a16:creationId xmlns:a16="http://schemas.microsoft.com/office/drawing/2014/main" id="{DF0A481C-BC09-49C3-8CA8-E2ED66C8BF5D}"/>
                </a:ext>
              </a:extLst>
            </p:cNvPr>
            <p:cNvSpPr>
              <a:spLocks noChangeAspect="1" noEditPoints="1"/>
            </p:cNvSpPr>
            <p:nvPr/>
          </p:nvSpPr>
          <p:spPr bwMode="auto">
            <a:xfrm>
              <a:off x="8175982" y="3076342"/>
              <a:ext cx="736541" cy="618757"/>
            </a:xfrm>
            <a:custGeom>
              <a:avLst/>
              <a:gdLst>
                <a:gd name="T0" fmla="*/ 53 w 457"/>
                <a:gd name="T1" fmla="*/ 184 h 384"/>
                <a:gd name="T2" fmla="*/ 393 w 457"/>
                <a:gd name="T3" fmla="*/ 128 h 384"/>
                <a:gd name="T4" fmla="*/ 229 w 457"/>
                <a:gd name="T5" fmla="*/ 0 h 384"/>
                <a:gd name="T6" fmla="*/ 12 w 457"/>
                <a:gd name="T7" fmla="*/ 159 h 384"/>
                <a:gd name="T8" fmla="*/ 45 w 457"/>
                <a:gd name="T9" fmla="*/ 215 h 384"/>
                <a:gd name="T10" fmla="*/ 78 w 457"/>
                <a:gd name="T11" fmla="*/ 159 h 384"/>
                <a:gd name="T12" fmla="*/ 45 w 457"/>
                <a:gd name="T13" fmla="*/ 192 h 384"/>
                <a:gd name="T14" fmla="*/ 45 w 457"/>
                <a:gd name="T15" fmla="*/ 192 h 384"/>
                <a:gd name="T16" fmla="*/ 412 w 457"/>
                <a:gd name="T17" fmla="*/ 169 h 384"/>
                <a:gd name="T18" fmla="*/ 379 w 457"/>
                <a:gd name="T19" fmla="*/ 225 h 384"/>
                <a:gd name="T20" fmla="*/ 229 w 457"/>
                <a:gd name="T21" fmla="*/ 368 h 384"/>
                <a:gd name="T22" fmla="*/ 48 w 457"/>
                <a:gd name="T23" fmla="*/ 255 h 384"/>
                <a:gd name="T24" fmla="*/ 421 w 457"/>
                <a:gd name="T25" fmla="*/ 200 h 384"/>
                <a:gd name="T26" fmla="*/ 457 w 457"/>
                <a:gd name="T27" fmla="*/ 213 h 384"/>
                <a:gd name="T28" fmla="*/ 412 w 457"/>
                <a:gd name="T29" fmla="*/ 192 h 384"/>
                <a:gd name="T30" fmla="*/ 411 w 457"/>
                <a:gd name="T31" fmla="*/ 192 h 384"/>
                <a:gd name="T32" fmla="*/ 238 w 457"/>
                <a:gd name="T33" fmla="*/ 303 h 384"/>
                <a:gd name="T34" fmla="*/ 298 w 457"/>
                <a:gd name="T35" fmla="*/ 230 h 384"/>
                <a:gd name="T36" fmla="*/ 237 w 457"/>
                <a:gd name="T37" fmla="*/ 107 h 384"/>
                <a:gd name="T38" fmla="*/ 280 w 457"/>
                <a:gd name="T39" fmla="*/ 125 h 384"/>
                <a:gd name="T40" fmla="*/ 285 w 457"/>
                <a:gd name="T41" fmla="*/ 105 h 384"/>
                <a:gd name="T42" fmla="*/ 238 w 457"/>
                <a:gd name="T43" fmla="*/ 78 h 384"/>
                <a:gd name="T44" fmla="*/ 220 w 457"/>
                <a:gd name="T45" fmla="*/ 78 h 384"/>
                <a:gd name="T46" fmla="*/ 162 w 457"/>
                <a:gd name="T47" fmla="*/ 139 h 384"/>
                <a:gd name="T48" fmla="*/ 221 w 457"/>
                <a:gd name="T49" fmla="*/ 263 h 384"/>
                <a:gd name="T50" fmla="*/ 165 w 457"/>
                <a:gd name="T51" fmla="*/ 238 h 384"/>
                <a:gd name="T52" fmla="*/ 160 w 457"/>
                <a:gd name="T53" fmla="*/ 257 h 384"/>
                <a:gd name="T54" fmla="*/ 220 w 457"/>
                <a:gd name="T55" fmla="*/ 303 h 384"/>
                <a:gd name="T56" fmla="*/ 237 w 457"/>
                <a:gd name="T57" fmla="*/ 197 h 384"/>
                <a:gd name="T58" fmla="*/ 237 w 457"/>
                <a:gd name="T59" fmla="*/ 264 h 384"/>
                <a:gd name="T60" fmla="*/ 183 w 457"/>
                <a:gd name="T61" fmla="*/ 137 h 384"/>
                <a:gd name="T62" fmla="*/ 221 w 457"/>
                <a:gd name="T63" fmla="*/ 17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7" h="384">
                  <a:moveTo>
                    <a:pt x="78" y="159"/>
                  </a:moveTo>
                  <a:cubicBezTo>
                    <a:pt x="53" y="184"/>
                    <a:pt x="53" y="184"/>
                    <a:pt x="53" y="184"/>
                  </a:cubicBezTo>
                  <a:cubicBezTo>
                    <a:pt x="57" y="91"/>
                    <a:pt x="135" y="16"/>
                    <a:pt x="229" y="16"/>
                  </a:cubicBezTo>
                  <a:cubicBezTo>
                    <a:pt x="304" y="16"/>
                    <a:pt x="367" y="62"/>
                    <a:pt x="393" y="128"/>
                  </a:cubicBezTo>
                  <a:cubicBezTo>
                    <a:pt x="410" y="128"/>
                    <a:pt x="410" y="128"/>
                    <a:pt x="410" y="128"/>
                  </a:cubicBezTo>
                  <a:cubicBezTo>
                    <a:pt x="384" y="53"/>
                    <a:pt x="313" y="0"/>
                    <a:pt x="229" y="0"/>
                  </a:cubicBezTo>
                  <a:cubicBezTo>
                    <a:pt x="125" y="0"/>
                    <a:pt x="41" y="82"/>
                    <a:pt x="37" y="185"/>
                  </a:cubicBezTo>
                  <a:cubicBezTo>
                    <a:pt x="12" y="159"/>
                    <a:pt x="12" y="159"/>
                    <a:pt x="12" y="159"/>
                  </a:cubicBezTo>
                  <a:cubicBezTo>
                    <a:pt x="0" y="171"/>
                    <a:pt x="0" y="171"/>
                    <a:pt x="0" y="171"/>
                  </a:cubicBezTo>
                  <a:cubicBezTo>
                    <a:pt x="45" y="215"/>
                    <a:pt x="45" y="215"/>
                    <a:pt x="45" y="215"/>
                  </a:cubicBezTo>
                  <a:cubicBezTo>
                    <a:pt x="89" y="171"/>
                    <a:pt x="89" y="171"/>
                    <a:pt x="89" y="171"/>
                  </a:cubicBezTo>
                  <a:lnTo>
                    <a:pt x="78" y="159"/>
                  </a:lnTo>
                  <a:close/>
                  <a:moveTo>
                    <a:pt x="45" y="192"/>
                  </a:moveTo>
                  <a:cubicBezTo>
                    <a:pt x="45" y="192"/>
                    <a:pt x="45" y="192"/>
                    <a:pt x="45" y="192"/>
                  </a:cubicBezTo>
                  <a:cubicBezTo>
                    <a:pt x="45" y="193"/>
                    <a:pt x="45" y="193"/>
                    <a:pt x="45" y="193"/>
                  </a:cubicBezTo>
                  <a:lnTo>
                    <a:pt x="45" y="192"/>
                  </a:lnTo>
                  <a:close/>
                  <a:moveTo>
                    <a:pt x="457" y="213"/>
                  </a:moveTo>
                  <a:cubicBezTo>
                    <a:pt x="412" y="169"/>
                    <a:pt x="412" y="169"/>
                    <a:pt x="412" y="169"/>
                  </a:cubicBezTo>
                  <a:cubicBezTo>
                    <a:pt x="368" y="213"/>
                    <a:pt x="368" y="213"/>
                    <a:pt x="368" y="213"/>
                  </a:cubicBezTo>
                  <a:cubicBezTo>
                    <a:pt x="379" y="225"/>
                    <a:pt x="379" y="225"/>
                    <a:pt x="379" y="225"/>
                  </a:cubicBezTo>
                  <a:cubicBezTo>
                    <a:pt x="405" y="199"/>
                    <a:pt x="405" y="199"/>
                    <a:pt x="405" y="199"/>
                  </a:cubicBezTo>
                  <a:cubicBezTo>
                    <a:pt x="401" y="293"/>
                    <a:pt x="324" y="368"/>
                    <a:pt x="229" y="368"/>
                  </a:cubicBezTo>
                  <a:cubicBezTo>
                    <a:pt x="154" y="368"/>
                    <a:pt x="90" y="321"/>
                    <a:pt x="65" y="255"/>
                  </a:cubicBezTo>
                  <a:cubicBezTo>
                    <a:pt x="48" y="255"/>
                    <a:pt x="48" y="255"/>
                    <a:pt x="48" y="255"/>
                  </a:cubicBezTo>
                  <a:cubicBezTo>
                    <a:pt x="74" y="330"/>
                    <a:pt x="145" y="384"/>
                    <a:pt x="229" y="384"/>
                  </a:cubicBezTo>
                  <a:cubicBezTo>
                    <a:pt x="332" y="384"/>
                    <a:pt x="417" y="302"/>
                    <a:pt x="421" y="200"/>
                  </a:cubicBezTo>
                  <a:cubicBezTo>
                    <a:pt x="446" y="225"/>
                    <a:pt x="446" y="225"/>
                    <a:pt x="446" y="225"/>
                  </a:cubicBezTo>
                  <a:lnTo>
                    <a:pt x="457" y="213"/>
                  </a:lnTo>
                  <a:close/>
                  <a:moveTo>
                    <a:pt x="411" y="192"/>
                  </a:moveTo>
                  <a:cubicBezTo>
                    <a:pt x="412" y="192"/>
                    <a:pt x="412" y="192"/>
                    <a:pt x="412" y="192"/>
                  </a:cubicBezTo>
                  <a:cubicBezTo>
                    <a:pt x="413" y="192"/>
                    <a:pt x="413" y="192"/>
                    <a:pt x="413" y="192"/>
                  </a:cubicBezTo>
                  <a:lnTo>
                    <a:pt x="411" y="192"/>
                  </a:lnTo>
                  <a:close/>
                  <a:moveTo>
                    <a:pt x="229" y="312"/>
                  </a:moveTo>
                  <a:cubicBezTo>
                    <a:pt x="234" y="312"/>
                    <a:pt x="238" y="307"/>
                    <a:pt x="238" y="303"/>
                  </a:cubicBezTo>
                  <a:cubicBezTo>
                    <a:pt x="238" y="283"/>
                    <a:pt x="238" y="283"/>
                    <a:pt x="238" y="283"/>
                  </a:cubicBezTo>
                  <a:cubicBezTo>
                    <a:pt x="273" y="280"/>
                    <a:pt x="298" y="260"/>
                    <a:pt x="298" y="230"/>
                  </a:cubicBezTo>
                  <a:cubicBezTo>
                    <a:pt x="298" y="202"/>
                    <a:pt x="280" y="185"/>
                    <a:pt x="237" y="176"/>
                  </a:cubicBezTo>
                  <a:cubicBezTo>
                    <a:pt x="237" y="107"/>
                    <a:pt x="237" y="107"/>
                    <a:pt x="237" y="107"/>
                  </a:cubicBezTo>
                  <a:cubicBezTo>
                    <a:pt x="250" y="109"/>
                    <a:pt x="262" y="114"/>
                    <a:pt x="274" y="123"/>
                  </a:cubicBezTo>
                  <a:cubicBezTo>
                    <a:pt x="277" y="124"/>
                    <a:pt x="278" y="125"/>
                    <a:pt x="280" y="125"/>
                  </a:cubicBezTo>
                  <a:cubicBezTo>
                    <a:pt x="286" y="125"/>
                    <a:pt x="291" y="121"/>
                    <a:pt x="291" y="115"/>
                  </a:cubicBezTo>
                  <a:cubicBezTo>
                    <a:pt x="291" y="110"/>
                    <a:pt x="289" y="108"/>
                    <a:pt x="285" y="105"/>
                  </a:cubicBezTo>
                  <a:cubicBezTo>
                    <a:pt x="271" y="96"/>
                    <a:pt x="257" y="90"/>
                    <a:pt x="238" y="88"/>
                  </a:cubicBezTo>
                  <a:cubicBezTo>
                    <a:pt x="238" y="78"/>
                    <a:pt x="238" y="78"/>
                    <a:pt x="238" y="78"/>
                  </a:cubicBezTo>
                  <a:cubicBezTo>
                    <a:pt x="238" y="74"/>
                    <a:pt x="234" y="69"/>
                    <a:pt x="229" y="69"/>
                  </a:cubicBezTo>
                  <a:cubicBezTo>
                    <a:pt x="225" y="69"/>
                    <a:pt x="220" y="74"/>
                    <a:pt x="220" y="78"/>
                  </a:cubicBezTo>
                  <a:cubicBezTo>
                    <a:pt x="220" y="87"/>
                    <a:pt x="220" y="87"/>
                    <a:pt x="220" y="87"/>
                  </a:cubicBezTo>
                  <a:cubicBezTo>
                    <a:pt x="186" y="89"/>
                    <a:pt x="162" y="110"/>
                    <a:pt x="162" y="139"/>
                  </a:cubicBezTo>
                  <a:cubicBezTo>
                    <a:pt x="162" y="168"/>
                    <a:pt x="180" y="183"/>
                    <a:pt x="221" y="193"/>
                  </a:cubicBezTo>
                  <a:cubicBezTo>
                    <a:pt x="221" y="263"/>
                    <a:pt x="221" y="263"/>
                    <a:pt x="221" y="263"/>
                  </a:cubicBezTo>
                  <a:cubicBezTo>
                    <a:pt x="202" y="261"/>
                    <a:pt x="187" y="253"/>
                    <a:pt x="172" y="241"/>
                  </a:cubicBezTo>
                  <a:cubicBezTo>
                    <a:pt x="170" y="239"/>
                    <a:pt x="168" y="238"/>
                    <a:pt x="165" y="238"/>
                  </a:cubicBezTo>
                  <a:cubicBezTo>
                    <a:pt x="160" y="238"/>
                    <a:pt x="155" y="243"/>
                    <a:pt x="155" y="248"/>
                  </a:cubicBezTo>
                  <a:cubicBezTo>
                    <a:pt x="155" y="252"/>
                    <a:pt x="157" y="255"/>
                    <a:pt x="160" y="257"/>
                  </a:cubicBezTo>
                  <a:cubicBezTo>
                    <a:pt x="178" y="272"/>
                    <a:pt x="197" y="280"/>
                    <a:pt x="220" y="282"/>
                  </a:cubicBezTo>
                  <a:cubicBezTo>
                    <a:pt x="220" y="303"/>
                    <a:pt x="220" y="303"/>
                    <a:pt x="220" y="303"/>
                  </a:cubicBezTo>
                  <a:cubicBezTo>
                    <a:pt x="220" y="307"/>
                    <a:pt x="225" y="312"/>
                    <a:pt x="229" y="312"/>
                  </a:cubicBezTo>
                  <a:close/>
                  <a:moveTo>
                    <a:pt x="237" y="197"/>
                  </a:moveTo>
                  <a:cubicBezTo>
                    <a:pt x="268" y="205"/>
                    <a:pt x="276" y="215"/>
                    <a:pt x="276" y="231"/>
                  </a:cubicBezTo>
                  <a:cubicBezTo>
                    <a:pt x="276" y="250"/>
                    <a:pt x="261" y="263"/>
                    <a:pt x="237" y="264"/>
                  </a:cubicBezTo>
                  <a:lnTo>
                    <a:pt x="237" y="197"/>
                  </a:lnTo>
                  <a:close/>
                  <a:moveTo>
                    <a:pt x="183" y="137"/>
                  </a:moveTo>
                  <a:cubicBezTo>
                    <a:pt x="183" y="120"/>
                    <a:pt x="197" y="107"/>
                    <a:pt x="221" y="106"/>
                  </a:cubicBezTo>
                  <a:cubicBezTo>
                    <a:pt x="221" y="172"/>
                    <a:pt x="221" y="172"/>
                    <a:pt x="221" y="172"/>
                  </a:cubicBezTo>
                  <a:cubicBezTo>
                    <a:pt x="191" y="164"/>
                    <a:pt x="183" y="154"/>
                    <a:pt x="183" y="137"/>
                  </a:cubicBezTo>
                  <a:close/>
                </a:path>
              </a:pathLst>
            </a:custGeom>
            <a:solidFill>
              <a:schemeClr val="accent6"/>
            </a:solidFill>
            <a:ln>
              <a:noFill/>
            </a:ln>
          </p:spPr>
          <p:txBody>
            <a:bodyPr vert="horz" wrap="square" lIns="91416" tIns="45708" rIns="91416" bIns="45708" numCol="1" anchor="t" anchorCtr="0" compatLnSpc="1">
              <a:prstTxWarp prst="textNoShape">
                <a:avLst/>
              </a:prstTxWarp>
            </a:bodyPr>
            <a:lstStyle/>
            <a:p>
              <a:pPr defTabSz="914126"/>
              <a:endParaRPr lang="en-US" sz="1799">
                <a:solidFill>
                  <a:srgbClr val="717074"/>
                </a:solidFill>
                <a:latin typeface="Metropolis"/>
              </a:endParaRPr>
            </a:p>
          </p:txBody>
        </p:sp>
      </p:grpSp>
      <p:grpSp>
        <p:nvGrpSpPr>
          <p:cNvPr id="15" name="Group 14">
            <a:extLst>
              <a:ext uri="{FF2B5EF4-FFF2-40B4-BE49-F238E27FC236}">
                <a16:creationId xmlns:a16="http://schemas.microsoft.com/office/drawing/2014/main" id="{EA19E6DC-D392-4A86-9834-7F84B592E3D1}"/>
              </a:ext>
            </a:extLst>
          </p:cNvPr>
          <p:cNvGrpSpPr/>
          <p:nvPr/>
        </p:nvGrpSpPr>
        <p:grpSpPr>
          <a:xfrm>
            <a:off x="7501561" y="1702784"/>
            <a:ext cx="3623333" cy="883690"/>
            <a:chOff x="7501926" y="1702334"/>
            <a:chExt cx="3624277" cy="883920"/>
          </a:xfrm>
        </p:grpSpPr>
        <p:sp>
          <p:nvSpPr>
            <p:cNvPr id="4" name="Oval 3">
              <a:extLst>
                <a:ext uri="{FF2B5EF4-FFF2-40B4-BE49-F238E27FC236}">
                  <a16:creationId xmlns:a16="http://schemas.microsoft.com/office/drawing/2014/main" id="{B487ECB1-FB44-4236-83B3-5DFD27CFBE62}"/>
                </a:ext>
              </a:extLst>
            </p:cNvPr>
            <p:cNvSpPr/>
            <p:nvPr/>
          </p:nvSpPr>
          <p:spPr>
            <a:xfrm>
              <a:off x="7501926" y="1702334"/>
              <a:ext cx="883920" cy="883920"/>
            </a:xfrm>
            <a:prstGeom prst="ellipse">
              <a:avLst/>
            </a:prstGeom>
            <a:solidFill>
              <a:schemeClr val="bg1"/>
            </a:solidFill>
            <a:ln w="1905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167" name="Rectangle 166">
              <a:extLst>
                <a:ext uri="{FF2B5EF4-FFF2-40B4-BE49-F238E27FC236}">
                  <a16:creationId xmlns:a16="http://schemas.microsoft.com/office/drawing/2014/main" id="{EE634A88-4DEB-4571-8F4D-957D0FEB9065}"/>
                </a:ext>
              </a:extLst>
            </p:cNvPr>
            <p:cNvSpPr>
              <a:spLocks noChangeArrowheads="1"/>
            </p:cNvSpPr>
            <p:nvPr/>
          </p:nvSpPr>
          <p:spPr bwMode="gray">
            <a:xfrm>
              <a:off x="8306338" y="1778629"/>
              <a:ext cx="2819865" cy="731330"/>
            </a:xfrm>
            <a:prstGeom prst="rect">
              <a:avLst/>
            </a:prstGeom>
            <a:noFill/>
            <a:ln w="11113">
              <a:no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400" dirty="0">
                  <a:solidFill>
                    <a:srgbClr val="387C2C">
                      <a:lumMod val="75000"/>
                    </a:srgbClr>
                  </a:solidFill>
                  <a:latin typeface="Metropolis"/>
                </a:rPr>
                <a:t>Performance &amp; Availability</a:t>
              </a:r>
            </a:p>
          </p:txBody>
        </p:sp>
        <p:sp>
          <p:nvSpPr>
            <p:cNvPr id="266" name="Freeform 17">
              <a:extLst>
                <a:ext uri="{FF2B5EF4-FFF2-40B4-BE49-F238E27FC236}">
                  <a16:creationId xmlns:a16="http://schemas.microsoft.com/office/drawing/2014/main" id="{38CC72A4-006B-4D38-817B-52B18D067195}"/>
                </a:ext>
              </a:extLst>
            </p:cNvPr>
            <p:cNvSpPr>
              <a:spLocks noChangeAspect="1" noEditPoints="1"/>
            </p:cNvSpPr>
            <p:nvPr/>
          </p:nvSpPr>
          <p:spPr bwMode="auto">
            <a:xfrm>
              <a:off x="7653858" y="1930365"/>
              <a:ext cx="562506" cy="514679"/>
            </a:xfrm>
            <a:custGeom>
              <a:avLst/>
              <a:gdLst>
                <a:gd name="T0" fmla="*/ 0 w 384"/>
                <a:gd name="T1" fmla="*/ 20 h 351"/>
                <a:gd name="T2" fmla="*/ 157 w 384"/>
                <a:gd name="T3" fmla="*/ 260 h 351"/>
                <a:gd name="T4" fmla="*/ 116 w 384"/>
                <a:gd name="T5" fmla="*/ 344 h 351"/>
                <a:gd name="T6" fmla="*/ 269 w 384"/>
                <a:gd name="T7" fmla="*/ 344 h 351"/>
                <a:gd name="T8" fmla="*/ 230 w 384"/>
                <a:gd name="T9" fmla="*/ 260 h 351"/>
                <a:gd name="T10" fmla="*/ 384 w 384"/>
                <a:gd name="T11" fmla="*/ 21 h 351"/>
                <a:gd name="T12" fmla="*/ 143 w 384"/>
                <a:gd name="T13" fmla="*/ 335 h 351"/>
                <a:gd name="T14" fmla="*/ 166 w 384"/>
                <a:gd name="T15" fmla="*/ 313 h 351"/>
                <a:gd name="T16" fmla="*/ 218 w 384"/>
                <a:gd name="T17" fmla="*/ 313 h 351"/>
                <a:gd name="T18" fmla="*/ 368 w 384"/>
                <a:gd name="T19" fmla="*/ 240 h 351"/>
                <a:gd name="T20" fmla="*/ 16 w 384"/>
                <a:gd name="T21" fmla="*/ 240 h 351"/>
                <a:gd name="T22" fmla="*/ 363 w 384"/>
                <a:gd name="T23" fmla="*/ 16 h 351"/>
                <a:gd name="T24" fmla="*/ 74 w 384"/>
                <a:gd name="T25" fmla="*/ 162 h 351"/>
                <a:gd name="T26" fmla="*/ 107 w 384"/>
                <a:gd name="T27" fmla="*/ 131 h 351"/>
                <a:gd name="T28" fmla="*/ 121 w 384"/>
                <a:gd name="T29" fmla="*/ 124 h 351"/>
                <a:gd name="T30" fmla="*/ 147 w 384"/>
                <a:gd name="T31" fmla="*/ 121 h 351"/>
                <a:gd name="T32" fmla="*/ 176 w 384"/>
                <a:gd name="T33" fmla="*/ 89 h 351"/>
                <a:gd name="T34" fmla="*/ 208 w 384"/>
                <a:gd name="T35" fmla="*/ 121 h 351"/>
                <a:gd name="T36" fmla="*/ 235 w 384"/>
                <a:gd name="T37" fmla="*/ 124 h 351"/>
                <a:gd name="T38" fmla="*/ 265 w 384"/>
                <a:gd name="T39" fmla="*/ 99 h 351"/>
                <a:gd name="T40" fmla="*/ 279 w 384"/>
                <a:gd name="T41" fmla="*/ 93 h 351"/>
                <a:gd name="T42" fmla="*/ 308 w 384"/>
                <a:gd name="T43" fmla="*/ 89 h 351"/>
                <a:gd name="T44" fmla="*/ 335 w 384"/>
                <a:gd name="T45" fmla="*/ 59 h 351"/>
                <a:gd name="T46" fmla="*/ 334 w 384"/>
                <a:gd name="T47" fmla="*/ 75 h 351"/>
                <a:gd name="T48" fmla="*/ 306 w 384"/>
                <a:gd name="T49" fmla="*/ 105 h 351"/>
                <a:gd name="T50" fmla="*/ 272 w 384"/>
                <a:gd name="T51" fmla="*/ 105 h 351"/>
                <a:gd name="T52" fmla="*/ 249 w 384"/>
                <a:gd name="T53" fmla="*/ 129 h 351"/>
                <a:gd name="T54" fmla="*/ 215 w 384"/>
                <a:gd name="T55" fmla="*/ 132 h 351"/>
                <a:gd name="T56" fmla="*/ 201 w 384"/>
                <a:gd name="T57" fmla="*/ 126 h 351"/>
                <a:gd name="T58" fmla="*/ 175 w 384"/>
                <a:gd name="T59" fmla="*/ 104 h 351"/>
                <a:gd name="T60" fmla="*/ 145 w 384"/>
                <a:gd name="T61" fmla="*/ 137 h 351"/>
                <a:gd name="T62" fmla="*/ 114 w 384"/>
                <a:gd name="T63" fmla="*/ 137 h 351"/>
                <a:gd name="T64" fmla="*/ 89 w 384"/>
                <a:gd name="T65" fmla="*/ 162 h 351"/>
                <a:gd name="T66" fmla="*/ 32 w 384"/>
                <a:gd name="T67" fmla="*/ 215 h 351"/>
                <a:gd name="T68" fmla="*/ 32 w 384"/>
                <a:gd name="T69" fmla="*/ 223 h 351"/>
                <a:gd name="T70" fmla="*/ 31 w 384"/>
                <a:gd name="T71" fmla="*/ 42 h 351"/>
                <a:gd name="T72" fmla="*/ 57 w 384"/>
                <a:gd name="T73" fmla="*/ 42 h 351"/>
                <a:gd name="T74" fmla="*/ 31 w 384"/>
                <a:gd name="T75" fmla="*/ 57 h 351"/>
                <a:gd name="T76" fmla="*/ 57 w 384"/>
                <a:gd name="T77" fmla="*/ 87 h 351"/>
                <a:gd name="T78" fmla="*/ 57 w 384"/>
                <a:gd name="T79" fmla="*/ 79 h 351"/>
                <a:gd name="T80" fmla="*/ 31 w 384"/>
                <a:gd name="T81" fmla="*/ 110 h 351"/>
                <a:gd name="T82" fmla="*/ 57 w 384"/>
                <a:gd name="T83" fmla="*/ 110 h 351"/>
                <a:gd name="T84" fmla="*/ 31 w 384"/>
                <a:gd name="T85" fmla="*/ 124 h 351"/>
                <a:gd name="T86" fmla="*/ 57 w 384"/>
                <a:gd name="T87" fmla="*/ 155 h 351"/>
                <a:gd name="T88" fmla="*/ 57 w 384"/>
                <a:gd name="T89" fmla="*/ 147 h 351"/>
                <a:gd name="T90" fmla="*/ 31 w 384"/>
                <a:gd name="T91" fmla="*/ 178 h 351"/>
                <a:gd name="T92" fmla="*/ 57 w 384"/>
                <a:gd name="T93" fmla="*/ 178 h 351"/>
                <a:gd name="T94" fmla="*/ 31 w 384"/>
                <a:gd name="T95" fmla="*/ 19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 h="351">
                  <a:moveTo>
                    <a:pt x="363" y="0"/>
                  </a:moveTo>
                  <a:cubicBezTo>
                    <a:pt x="19" y="0"/>
                    <a:pt x="19" y="0"/>
                    <a:pt x="19" y="0"/>
                  </a:cubicBezTo>
                  <a:cubicBezTo>
                    <a:pt x="9" y="0"/>
                    <a:pt x="0" y="9"/>
                    <a:pt x="0" y="20"/>
                  </a:cubicBezTo>
                  <a:cubicBezTo>
                    <a:pt x="0" y="240"/>
                    <a:pt x="0" y="240"/>
                    <a:pt x="0" y="240"/>
                  </a:cubicBezTo>
                  <a:cubicBezTo>
                    <a:pt x="0" y="251"/>
                    <a:pt x="9" y="260"/>
                    <a:pt x="19" y="260"/>
                  </a:cubicBezTo>
                  <a:cubicBezTo>
                    <a:pt x="157" y="260"/>
                    <a:pt x="157" y="260"/>
                    <a:pt x="157" y="260"/>
                  </a:cubicBezTo>
                  <a:cubicBezTo>
                    <a:pt x="150" y="316"/>
                    <a:pt x="150" y="316"/>
                    <a:pt x="150" y="316"/>
                  </a:cubicBezTo>
                  <a:cubicBezTo>
                    <a:pt x="136" y="320"/>
                    <a:pt x="126" y="325"/>
                    <a:pt x="120" y="330"/>
                  </a:cubicBezTo>
                  <a:cubicBezTo>
                    <a:pt x="115" y="333"/>
                    <a:pt x="114" y="339"/>
                    <a:pt x="116" y="344"/>
                  </a:cubicBezTo>
                  <a:cubicBezTo>
                    <a:pt x="117" y="348"/>
                    <a:pt x="121" y="351"/>
                    <a:pt x="126" y="351"/>
                  </a:cubicBezTo>
                  <a:cubicBezTo>
                    <a:pt x="258" y="351"/>
                    <a:pt x="258" y="351"/>
                    <a:pt x="258" y="351"/>
                  </a:cubicBezTo>
                  <a:cubicBezTo>
                    <a:pt x="263" y="351"/>
                    <a:pt x="267" y="348"/>
                    <a:pt x="269" y="344"/>
                  </a:cubicBezTo>
                  <a:cubicBezTo>
                    <a:pt x="270" y="339"/>
                    <a:pt x="269" y="333"/>
                    <a:pt x="265" y="330"/>
                  </a:cubicBezTo>
                  <a:cubicBezTo>
                    <a:pt x="259" y="325"/>
                    <a:pt x="249" y="320"/>
                    <a:pt x="234" y="316"/>
                  </a:cubicBezTo>
                  <a:cubicBezTo>
                    <a:pt x="230" y="260"/>
                    <a:pt x="230" y="260"/>
                    <a:pt x="230" y="260"/>
                  </a:cubicBezTo>
                  <a:cubicBezTo>
                    <a:pt x="364" y="260"/>
                    <a:pt x="364" y="260"/>
                    <a:pt x="364" y="260"/>
                  </a:cubicBezTo>
                  <a:cubicBezTo>
                    <a:pt x="375" y="260"/>
                    <a:pt x="384" y="251"/>
                    <a:pt x="384" y="240"/>
                  </a:cubicBezTo>
                  <a:cubicBezTo>
                    <a:pt x="384" y="21"/>
                    <a:pt x="384" y="21"/>
                    <a:pt x="384" y="21"/>
                  </a:cubicBezTo>
                  <a:cubicBezTo>
                    <a:pt x="384" y="10"/>
                    <a:pt x="375" y="0"/>
                    <a:pt x="363" y="0"/>
                  </a:cubicBezTo>
                  <a:close/>
                  <a:moveTo>
                    <a:pt x="241" y="335"/>
                  </a:moveTo>
                  <a:cubicBezTo>
                    <a:pt x="143" y="335"/>
                    <a:pt x="143" y="335"/>
                    <a:pt x="143" y="335"/>
                  </a:cubicBezTo>
                  <a:cubicBezTo>
                    <a:pt x="153" y="331"/>
                    <a:pt x="168" y="327"/>
                    <a:pt x="190" y="327"/>
                  </a:cubicBezTo>
                  <a:cubicBezTo>
                    <a:pt x="214" y="327"/>
                    <a:pt x="230" y="331"/>
                    <a:pt x="241" y="335"/>
                  </a:cubicBezTo>
                  <a:close/>
                  <a:moveTo>
                    <a:pt x="166" y="313"/>
                  </a:moveTo>
                  <a:cubicBezTo>
                    <a:pt x="173" y="261"/>
                    <a:pt x="173" y="261"/>
                    <a:pt x="173" y="261"/>
                  </a:cubicBezTo>
                  <a:cubicBezTo>
                    <a:pt x="214" y="261"/>
                    <a:pt x="214" y="261"/>
                    <a:pt x="214" y="261"/>
                  </a:cubicBezTo>
                  <a:cubicBezTo>
                    <a:pt x="218" y="313"/>
                    <a:pt x="218" y="313"/>
                    <a:pt x="218" y="313"/>
                  </a:cubicBezTo>
                  <a:cubicBezTo>
                    <a:pt x="210" y="312"/>
                    <a:pt x="200" y="311"/>
                    <a:pt x="190" y="311"/>
                  </a:cubicBezTo>
                  <a:cubicBezTo>
                    <a:pt x="181" y="311"/>
                    <a:pt x="174" y="312"/>
                    <a:pt x="166" y="313"/>
                  </a:cubicBezTo>
                  <a:close/>
                  <a:moveTo>
                    <a:pt x="368" y="240"/>
                  </a:moveTo>
                  <a:cubicBezTo>
                    <a:pt x="368" y="242"/>
                    <a:pt x="366" y="244"/>
                    <a:pt x="364" y="244"/>
                  </a:cubicBezTo>
                  <a:cubicBezTo>
                    <a:pt x="19" y="244"/>
                    <a:pt x="19" y="244"/>
                    <a:pt x="19" y="244"/>
                  </a:cubicBezTo>
                  <a:cubicBezTo>
                    <a:pt x="18" y="244"/>
                    <a:pt x="16" y="242"/>
                    <a:pt x="16" y="240"/>
                  </a:cubicBezTo>
                  <a:cubicBezTo>
                    <a:pt x="16" y="20"/>
                    <a:pt x="16" y="20"/>
                    <a:pt x="16" y="20"/>
                  </a:cubicBezTo>
                  <a:cubicBezTo>
                    <a:pt x="16" y="18"/>
                    <a:pt x="18" y="16"/>
                    <a:pt x="19" y="16"/>
                  </a:cubicBezTo>
                  <a:cubicBezTo>
                    <a:pt x="363" y="16"/>
                    <a:pt x="363" y="16"/>
                    <a:pt x="363" y="16"/>
                  </a:cubicBezTo>
                  <a:cubicBezTo>
                    <a:pt x="366" y="16"/>
                    <a:pt x="368" y="18"/>
                    <a:pt x="368" y="21"/>
                  </a:cubicBezTo>
                  <a:lnTo>
                    <a:pt x="368" y="240"/>
                  </a:lnTo>
                  <a:close/>
                  <a:moveTo>
                    <a:pt x="74" y="162"/>
                  </a:moveTo>
                  <a:cubicBezTo>
                    <a:pt x="74" y="158"/>
                    <a:pt x="77" y="154"/>
                    <a:pt x="81" y="154"/>
                  </a:cubicBezTo>
                  <a:cubicBezTo>
                    <a:pt x="82" y="154"/>
                    <a:pt x="83" y="155"/>
                    <a:pt x="84" y="155"/>
                  </a:cubicBezTo>
                  <a:cubicBezTo>
                    <a:pt x="107" y="131"/>
                    <a:pt x="107" y="131"/>
                    <a:pt x="107" y="131"/>
                  </a:cubicBezTo>
                  <a:cubicBezTo>
                    <a:pt x="107" y="131"/>
                    <a:pt x="107" y="130"/>
                    <a:pt x="107" y="129"/>
                  </a:cubicBezTo>
                  <a:cubicBezTo>
                    <a:pt x="107" y="125"/>
                    <a:pt x="110" y="121"/>
                    <a:pt x="114" y="121"/>
                  </a:cubicBezTo>
                  <a:cubicBezTo>
                    <a:pt x="117" y="121"/>
                    <a:pt x="119" y="122"/>
                    <a:pt x="121" y="124"/>
                  </a:cubicBezTo>
                  <a:cubicBezTo>
                    <a:pt x="138" y="124"/>
                    <a:pt x="138" y="124"/>
                    <a:pt x="138" y="124"/>
                  </a:cubicBezTo>
                  <a:cubicBezTo>
                    <a:pt x="140" y="122"/>
                    <a:pt x="142" y="121"/>
                    <a:pt x="145" y="121"/>
                  </a:cubicBezTo>
                  <a:cubicBezTo>
                    <a:pt x="145" y="121"/>
                    <a:pt x="146" y="121"/>
                    <a:pt x="147" y="121"/>
                  </a:cubicBezTo>
                  <a:cubicBezTo>
                    <a:pt x="169" y="99"/>
                    <a:pt x="169" y="99"/>
                    <a:pt x="169" y="99"/>
                  </a:cubicBezTo>
                  <a:cubicBezTo>
                    <a:pt x="169" y="98"/>
                    <a:pt x="169" y="98"/>
                    <a:pt x="169" y="97"/>
                  </a:cubicBezTo>
                  <a:cubicBezTo>
                    <a:pt x="169" y="93"/>
                    <a:pt x="172" y="89"/>
                    <a:pt x="176" y="89"/>
                  </a:cubicBezTo>
                  <a:cubicBezTo>
                    <a:pt x="181" y="89"/>
                    <a:pt x="184" y="93"/>
                    <a:pt x="184" y="97"/>
                  </a:cubicBezTo>
                  <a:cubicBezTo>
                    <a:pt x="184" y="97"/>
                    <a:pt x="184" y="97"/>
                    <a:pt x="184" y="98"/>
                  </a:cubicBezTo>
                  <a:cubicBezTo>
                    <a:pt x="208" y="121"/>
                    <a:pt x="208" y="121"/>
                    <a:pt x="208" y="121"/>
                  </a:cubicBezTo>
                  <a:cubicBezTo>
                    <a:pt x="208" y="121"/>
                    <a:pt x="208" y="121"/>
                    <a:pt x="208" y="121"/>
                  </a:cubicBezTo>
                  <a:cubicBezTo>
                    <a:pt x="211" y="121"/>
                    <a:pt x="213" y="122"/>
                    <a:pt x="214" y="124"/>
                  </a:cubicBezTo>
                  <a:cubicBezTo>
                    <a:pt x="235" y="124"/>
                    <a:pt x="235" y="124"/>
                    <a:pt x="235" y="124"/>
                  </a:cubicBezTo>
                  <a:cubicBezTo>
                    <a:pt x="236" y="122"/>
                    <a:pt x="239" y="121"/>
                    <a:pt x="241" y="121"/>
                  </a:cubicBezTo>
                  <a:cubicBezTo>
                    <a:pt x="242" y="121"/>
                    <a:pt x="242" y="121"/>
                    <a:pt x="242" y="121"/>
                  </a:cubicBezTo>
                  <a:cubicBezTo>
                    <a:pt x="265" y="99"/>
                    <a:pt x="265" y="99"/>
                    <a:pt x="265" y="99"/>
                  </a:cubicBezTo>
                  <a:cubicBezTo>
                    <a:pt x="265" y="98"/>
                    <a:pt x="265" y="97"/>
                    <a:pt x="265" y="97"/>
                  </a:cubicBezTo>
                  <a:cubicBezTo>
                    <a:pt x="265" y="93"/>
                    <a:pt x="268" y="89"/>
                    <a:pt x="272" y="89"/>
                  </a:cubicBezTo>
                  <a:cubicBezTo>
                    <a:pt x="275" y="89"/>
                    <a:pt x="278" y="90"/>
                    <a:pt x="279" y="93"/>
                  </a:cubicBezTo>
                  <a:cubicBezTo>
                    <a:pt x="299" y="93"/>
                    <a:pt x="299" y="93"/>
                    <a:pt x="299" y="93"/>
                  </a:cubicBezTo>
                  <a:cubicBezTo>
                    <a:pt x="301" y="90"/>
                    <a:pt x="303" y="89"/>
                    <a:pt x="306" y="89"/>
                  </a:cubicBezTo>
                  <a:cubicBezTo>
                    <a:pt x="306" y="89"/>
                    <a:pt x="307" y="89"/>
                    <a:pt x="308" y="89"/>
                  </a:cubicBezTo>
                  <a:cubicBezTo>
                    <a:pt x="327" y="70"/>
                    <a:pt x="327" y="70"/>
                    <a:pt x="327" y="70"/>
                  </a:cubicBezTo>
                  <a:cubicBezTo>
                    <a:pt x="327" y="69"/>
                    <a:pt x="327" y="68"/>
                    <a:pt x="327" y="67"/>
                  </a:cubicBezTo>
                  <a:cubicBezTo>
                    <a:pt x="327" y="63"/>
                    <a:pt x="330" y="59"/>
                    <a:pt x="335" y="59"/>
                  </a:cubicBezTo>
                  <a:cubicBezTo>
                    <a:pt x="339" y="59"/>
                    <a:pt x="343" y="63"/>
                    <a:pt x="343" y="67"/>
                  </a:cubicBezTo>
                  <a:cubicBezTo>
                    <a:pt x="343" y="71"/>
                    <a:pt x="339" y="75"/>
                    <a:pt x="335" y="75"/>
                  </a:cubicBezTo>
                  <a:cubicBezTo>
                    <a:pt x="334" y="75"/>
                    <a:pt x="334" y="75"/>
                    <a:pt x="334" y="75"/>
                  </a:cubicBezTo>
                  <a:cubicBezTo>
                    <a:pt x="313" y="95"/>
                    <a:pt x="313" y="95"/>
                    <a:pt x="313" y="95"/>
                  </a:cubicBezTo>
                  <a:cubicBezTo>
                    <a:pt x="313" y="96"/>
                    <a:pt x="314" y="96"/>
                    <a:pt x="314" y="97"/>
                  </a:cubicBezTo>
                  <a:cubicBezTo>
                    <a:pt x="314" y="101"/>
                    <a:pt x="310" y="105"/>
                    <a:pt x="306" y="105"/>
                  </a:cubicBezTo>
                  <a:cubicBezTo>
                    <a:pt x="303" y="105"/>
                    <a:pt x="300" y="103"/>
                    <a:pt x="299" y="101"/>
                  </a:cubicBezTo>
                  <a:cubicBezTo>
                    <a:pt x="279" y="101"/>
                    <a:pt x="279" y="101"/>
                    <a:pt x="279" y="101"/>
                  </a:cubicBezTo>
                  <a:cubicBezTo>
                    <a:pt x="278" y="103"/>
                    <a:pt x="275" y="105"/>
                    <a:pt x="272" y="105"/>
                  </a:cubicBezTo>
                  <a:cubicBezTo>
                    <a:pt x="272" y="105"/>
                    <a:pt x="271" y="105"/>
                    <a:pt x="270" y="104"/>
                  </a:cubicBezTo>
                  <a:cubicBezTo>
                    <a:pt x="249" y="126"/>
                    <a:pt x="249" y="126"/>
                    <a:pt x="249" y="126"/>
                  </a:cubicBezTo>
                  <a:cubicBezTo>
                    <a:pt x="249" y="127"/>
                    <a:pt x="249" y="128"/>
                    <a:pt x="249" y="129"/>
                  </a:cubicBezTo>
                  <a:cubicBezTo>
                    <a:pt x="249" y="133"/>
                    <a:pt x="246" y="137"/>
                    <a:pt x="241" y="137"/>
                  </a:cubicBezTo>
                  <a:cubicBezTo>
                    <a:pt x="238" y="137"/>
                    <a:pt x="236" y="135"/>
                    <a:pt x="234" y="132"/>
                  </a:cubicBezTo>
                  <a:cubicBezTo>
                    <a:pt x="215" y="132"/>
                    <a:pt x="215" y="132"/>
                    <a:pt x="215" y="132"/>
                  </a:cubicBezTo>
                  <a:cubicBezTo>
                    <a:pt x="214" y="135"/>
                    <a:pt x="211" y="137"/>
                    <a:pt x="208" y="137"/>
                  </a:cubicBezTo>
                  <a:cubicBezTo>
                    <a:pt x="204" y="137"/>
                    <a:pt x="200" y="133"/>
                    <a:pt x="200" y="129"/>
                  </a:cubicBezTo>
                  <a:cubicBezTo>
                    <a:pt x="200" y="128"/>
                    <a:pt x="200" y="127"/>
                    <a:pt x="201" y="126"/>
                  </a:cubicBezTo>
                  <a:cubicBezTo>
                    <a:pt x="179" y="104"/>
                    <a:pt x="179" y="104"/>
                    <a:pt x="179" y="104"/>
                  </a:cubicBezTo>
                  <a:cubicBezTo>
                    <a:pt x="178" y="104"/>
                    <a:pt x="177" y="105"/>
                    <a:pt x="176" y="105"/>
                  </a:cubicBezTo>
                  <a:cubicBezTo>
                    <a:pt x="176" y="105"/>
                    <a:pt x="175" y="105"/>
                    <a:pt x="175" y="104"/>
                  </a:cubicBezTo>
                  <a:cubicBezTo>
                    <a:pt x="152" y="127"/>
                    <a:pt x="152" y="127"/>
                    <a:pt x="152" y="127"/>
                  </a:cubicBezTo>
                  <a:cubicBezTo>
                    <a:pt x="152" y="128"/>
                    <a:pt x="153" y="128"/>
                    <a:pt x="153" y="129"/>
                  </a:cubicBezTo>
                  <a:cubicBezTo>
                    <a:pt x="153" y="133"/>
                    <a:pt x="149" y="137"/>
                    <a:pt x="145" y="137"/>
                  </a:cubicBezTo>
                  <a:cubicBezTo>
                    <a:pt x="142" y="137"/>
                    <a:pt x="139" y="135"/>
                    <a:pt x="138" y="132"/>
                  </a:cubicBezTo>
                  <a:cubicBezTo>
                    <a:pt x="121" y="132"/>
                    <a:pt x="121" y="132"/>
                    <a:pt x="121" y="132"/>
                  </a:cubicBezTo>
                  <a:cubicBezTo>
                    <a:pt x="120" y="135"/>
                    <a:pt x="117" y="137"/>
                    <a:pt x="114" y="137"/>
                  </a:cubicBezTo>
                  <a:cubicBezTo>
                    <a:pt x="114" y="137"/>
                    <a:pt x="113" y="137"/>
                    <a:pt x="113" y="137"/>
                  </a:cubicBezTo>
                  <a:cubicBezTo>
                    <a:pt x="89" y="161"/>
                    <a:pt x="89" y="161"/>
                    <a:pt x="89" y="161"/>
                  </a:cubicBezTo>
                  <a:cubicBezTo>
                    <a:pt x="89" y="161"/>
                    <a:pt x="89" y="162"/>
                    <a:pt x="89" y="162"/>
                  </a:cubicBezTo>
                  <a:cubicBezTo>
                    <a:pt x="89" y="167"/>
                    <a:pt x="86" y="170"/>
                    <a:pt x="81" y="170"/>
                  </a:cubicBezTo>
                  <a:cubicBezTo>
                    <a:pt x="77" y="170"/>
                    <a:pt x="74" y="167"/>
                    <a:pt x="74" y="162"/>
                  </a:cubicBezTo>
                  <a:close/>
                  <a:moveTo>
                    <a:pt x="32" y="215"/>
                  </a:moveTo>
                  <a:cubicBezTo>
                    <a:pt x="353" y="215"/>
                    <a:pt x="353" y="215"/>
                    <a:pt x="353" y="215"/>
                  </a:cubicBezTo>
                  <a:cubicBezTo>
                    <a:pt x="353" y="223"/>
                    <a:pt x="353" y="223"/>
                    <a:pt x="353" y="223"/>
                  </a:cubicBezTo>
                  <a:cubicBezTo>
                    <a:pt x="32" y="223"/>
                    <a:pt x="32" y="223"/>
                    <a:pt x="32" y="223"/>
                  </a:cubicBezTo>
                  <a:lnTo>
                    <a:pt x="32" y="215"/>
                  </a:lnTo>
                  <a:close/>
                  <a:moveTo>
                    <a:pt x="57" y="42"/>
                  </a:moveTo>
                  <a:cubicBezTo>
                    <a:pt x="31" y="42"/>
                    <a:pt x="31" y="42"/>
                    <a:pt x="31" y="42"/>
                  </a:cubicBezTo>
                  <a:cubicBezTo>
                    <a:pt x="31" y="34"/>
                    <a:pt x="31" y="34"/>
                    <a:pt x="31" y="34"/>
                  </a:cubicBezTo>
                  <a:cubicBezTo>
                    <a:pt x="57" y="34"/>
                    <a:pt x="57" y="34"/>
                    <a:pt x="57" y="34"/>
                  </a:cubicBezTo>
                  <a:lnTo>
                    <a:pt x="57" y="42"/>
                  </a:lnTo>
                  <a:close/>
                  <a:moveTo>
                    <a:pt x="57" y="65"/>
                  </a:moveTo>
                  <a:cubicBezTo>
                    <a:pt x="31" y="65"/>
                    <a:pt x="31" y="65"/>
                    <a:pt x="31" y="65"/>
                  </a:cubicBezTo>
                  <a:cubicBezTo>
                    <a:pt x="31" y="57"/>
                    <a:pt x="31" y="57"/>
                    <a:pt x="31" y="57"/>
                  </a:cubicBezTo>
                  <a:cubicBezTo>
                    <a:pt x="57" y="57"/>
                    <a:pt x="57" y="57"/>
                    <a:pt x="57" y="57"/>
                  </a:cubicBezTo>
                  <a:lnTo>
                    <a:pt x="57" y="65"/>
                  </a:lnTo>
                  <a:close/>
                  <a:moveTo>
                    <a:pt x="57" y="87"/>
                  </a:moveTo>
                  <a:cubicBezTo>
                    <a:pt x="31" y="87"/>
                    <a:pt x="31" y="87"/>
                    <a:pt x="31" y="87"/>
                  </a:cubicBezTo>
                  <a:cubicBezTo>
                    <a:pt x="31" y="79"/>
                    <a:pt x="31" y="79"/>
                    <a:pt x="31" y="79"/>
                  </a:cubicBezTo>
                  <a:cubicBezTo>
                    <a:pt x="57" y="79"/>
                    <a:pt x="57" y="79"/>
                    <a:pt x="57" y="79"/>
                  </a:cubicBezTo>
                  <a:lnTo>
                    <a:pt x="57" y="87"/>
                  </a:lnTo>
                  <a:close/>
                  <a:moveTo>
                    <a:pt x="57" y="110"/>
                  </a:moveTo>
                  <a:cubicBezTo>
                    <a:pt x="31" y="110"/>
                    <a:pt x="31" y="110"/>
                    <a:pt x="31" y="110"/>
                  </a:cubicBezTo>
                  <a:cubicBezTo>
                    <a:pt x="31" y="102"/>
                    <a:pt x="31" y="102"/>
                    <a:pt x="31" y="102"/>
                  </a:cubicBezTo>
                  <a:cubicBezTo>
                    <a:pt x="57" y="102"/>
                    <a:pt x="57" y="102"/>
                    <a:pt x="57" y="102"/>
                  </a:cubicBezTo>
                  <a:lnTo>
                    <a:pt x="57" y="110"/>
                  </a:lnTo>
                  <a:close/>
                  <a:moveTo>
                    <a:pt x="57" y="132"/>
                  </a:moveTo>
                  <a:cubicBezTo>
                    <a:pt x="31" y="132"/>
                    <a:pt x="31" y="132"/>
                    <a:pt x="31" y="132"/>
                  </a:cubicBezTo>
                  <a:cubicBezTo>
                    <a:pt x="31" y="124"/>
                    <a:pt x="31" y="124"/>
                    <a:pt x="31" y="124"/>
                  </a:cubicBezTo>
                  <a:cubicBezTo>
                    <a:pt x="57" y="124"/>
                    <a:pt x="57" y="124"/>
                    <a:pt x="57" y="124"/>
                  </a:cubicBezTo>
                  <a:lnTo>
                    <a:pt x="57" y="132"/>
                  </a:lnTo>
                  <a:close/>
                  <a:moveTo>
                    <a:pt x="57" y="155"/>
                  </a:moveTo>
                  <a:cubicBezTo>
                    <a:pt x="31" y="155"/>
                    <a:pt x="31" y="155"/>
                    <a:pt x="31" y="155"/>
                  </a:cubicBezTo>
                  <a:cubicBezTo>
                    <a:pt x="31" y="147"/>
                    <a:pt x="31" y="147"/>
                    <a:pt x="31" y="147"/>
                  </a:cubicBezTo>
                  <a:cubicBezTo>
                    <a:pt x="57" y="147"/>
                    <a:pt x="57" y="147"/>
                    <a:pt x="57" y="147"/>
                  </a:cubicBezTo>
                  <a:lnTo>
                    <a:pt x="57" y="155"/>
                  </a:lnTo>
                  <a:close/>
                  <a:moveTo>
                    <a:pt x="57" y="178"/>
                  </a:moveTo>
                  <a:cubicBezTo>
                    <a:pt x="31" y="178"/>
                    <a:pt x="31" y="178"/>
                    <a:pt x="31" y="178"/>
                  </a:cubicBezTo>
                  <a:cubicBezTo>
                    <a:pt x="31" y="170"/>
                    <a:pt x="31" y="170"/>
                    <a:pt x="31" y="170"/>
                  </a:cubicBezTo>
                  <a:cubicBezTo>
                    <a:pt x="57" y="170"/>
                    <a:pt x="57" y="170"/>
                    <a:pt x="57" y="170"/>
                  </a:cubicBezTo>
                  <a:lnTo>
                    <a:pt x="57" y="178"/>
                  </a:lnTo>
                  <a:close/>
                  <a:moveTo>
                    <a:pt x="57" y="200"/>
                  </a:moveTo>
                  <a:cubicBezTo>
                    <a:pt x="31" y="200"/>
                    <a:pt x="31" y="200"/>
                    <a:pt x="31" y="200"/>
                  </a:cubicBezTo>
                  <a:cubicBezTo>
                    <a:pt x="31" y="192"/>
                    <a:pt x="31" y="192"/>
                    <a:pt x="31" y="192"/>
                  </a:cubicBezTo>
                  <a:cubicBezTo>
                    <a:pt x="57" y="192"/>
                    <a:pt x="57" y="192"/>
                    <a:pt x="57" y="192"/>
                  </a:cubicBezTo>
                  <a:lnTo>
                    <a:pt x="57" y="200"/>
                  </a:lnTo>
                  <a:close/>
                </a:path>
              </a:pathLst>
            </a:custGeom>
            <a:solidFill>
              <a:schemeClr val="accent6">
                <a:lumMod val="75000"/>
              </a:schemeClr>
            </a:solidFill>
            <a:ln>
              <a:noFill/>
            </a:ln>
          </p:spPr>
          <p:txBody>
            <a:bodyPr vert="horz" wrap="square" lIns="91416" tIns="45708" rIns="91416" bIns="45708" numCol="1" anchor="t" anchorCtr="0" compatLnSpc="1">
              <a:prstTxWarp prst="textNoShape">
                <a:avLst/>
              </a:prstTxWarp>
            </a:bodyPr>
            <a:lstStyle/>
            <a:p>
              <a:pPr defTabSz="914126"/>
              <a:endParaRPr lang="en-US" sz="1799">
                <a:solidFill>
                  <a:srgbClr val="717074"/>
                </a:solidFill>
                <a:latin typeface="Metropolis"/>
              </a:endParaRPr>
            </a:p>
          </p:txBody>
        </p:sp>
      </p:grpSp>
      <p:grpSp>
        <p:nvGrpSpPr>
          <p:cNvPr id="7" name="Group 6">
            <a:extLst>
              <a:ext uri="{FF2B5EF4-FFF2-40B4-BE49-F238E27FC236}">
                <a16:creationId xmlns:a16="http://schemas.microsoft.com/office/drawing/2014/main" id="{404F9476-418E-4C64-80E2-B2092D0B7656}"/>
              </a:ext>
            </a:extLst>
          </p:cNvPr>
          <p:cNvGrpSpPr/>
          <p:nvPr/>
        </p:nvGrpSpPr>
        <p:grpSpPr>
          <a:xfrm>
            <a:off x="954196" y="2942476"/>
            <a:ext cx="3090527" cy="883690"/>
            <a:chOff x="952857" y="2942349"/>
            <a:chExt cx="3091332" cy="883920"/>
          </a:xfrm>
        </p:grpSpPr>
        <p:sp>
          <p:nvSpPr>
            <p:cNvPr id="156" name="Oval 155">
              <a:extLst>
                <a:ext uri="{FF2B5EF4-FFF2-40B4-BE49-F238E27FC236}">
                  <a16:creationId xmlns:a16="http://schemas.microsoft.com/office/drawing/2014/main" id="{08C6B50E-30F4-44B8-96BF-95F9361723C9}"/>
                </a:ext>
              </a:extLst>
            </p:cNvPr>
            <p:cNvSpPr/>
            <p:nvPr/>
          </p:nvSpPr>
          <p:spPr>
            <a:xfrm>
              <a:off x="3160269" y="2942349"/>
              <a:ext cx="883920" cy="883920"/>
            </a:xfrm>
            <a:prstGeom prst="ellipse">
              <a:avLst/>
            </a:prstGeom>
            <a:solidFill>
              <a:schemeClr val="bg1"/>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162" name="Rectangle 161">
              <a:extLst>
                <a:ext uri="{FF2B5EF4-FFF2-40B4-BE49-F238E27FC236}">
                  <a16:creationId xmlns:a16="http://schemas.microsoft.com/office/drawing/2014/main" id="{855BF40F-DC71-4230-9A31-2E296076BF26}"/>
                </a:ext>
              </a:extLst>
            </p:cNvPr>
            <p:cNvSpPr>
              <a:spLocks noChangeArrowheads="1"/>
            </p:cNvSpPr>
            <p:nvPr/>
          </p:nvSpPr>
          <p:spPr bwMode="gray">
            <a:xfrm>
              <a:off x="952857" y="3018644"/>
              <a:ext cx="2193989" cy="731330"/>
            </a:xfrm>
            <a:prstGeom prst="rect">
              <a:avLst/>
            </a:prstGeom>
            <a:noFill/>
            <a:ln w="11113">
              <a:no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400" dirty="0">
                  <a:solidFill>
                    <a:srgbClr val="003D79"/>
                  </a:solidFill>
                  <a:latin typeface="Metropolis"/>
                </a:rPr>
                <a:t>Network Management</a:t>
              </a:r>
            </a:p>
          </p:txBody>
        </p:sp>
        <p:sp>
          <p:nvSpPr>
            <p:cNvPr id="267" name="Freeform 41">
              <a:extLst>
                <a:ext uri="{FF2B5EF4-FFF2-40B4-BE49-F238E27FC236}">
                  <a16:creationId xmlns:a16="http://schemas.microsoft.com/office/drawing/2014/main" id="{D6D553F3-82F4-4140-BBF1-6FADD43F2E89}"/>
                </a:ext>
              </a:extLst>
            </p:cNvPr>
            <p:cNvSpPr>
              <a:spLocks noChangeAspect="1" noEditPoints="1"/>
            </p:cNvSpPr>
            <p:nvPr/>
          </p:nvSpPr>
          <p:spPr bwMode="auto">
            <a:xfrm>
              <a:off x="3341237" y="3113253"/>
              <a:ext cx="511369" cy="512019"/>
            </a:xfrm>
            <a:custGeom>
              <a:avLst/>
              <a:gdLst>
                <a:gd name="T0" fmla="*/ 333 w 384"/>
                <a:gd name="T1" fmla="*/ 158 h 384"/>
                <a:gd name="T2" fmla="*/ 283 w 384"/>
                <a:gd name="T3" fmla="*/ 201 h 384"/>
                <a:gd name="T4" fmla="*/ 200 w 384"/>
                <a:gd name="T5" fmla="*/ 201 h 384"/>
                <a:gd name="T6" fmla="*/ 200 w 384"/>
                <a:gd name="T7" fmla="*/ 101 h 384"/>
                <a:gd name="T8" fmla="*/ 243 w 384"/>
                <a:gd name="T9" fmla="*/ 51 h 384"/>
                <a:gd name="T10" fmla="*/ 192 w 384"/>
                <a:gd name="T11" fmla="*/ 0 h 384"/>
                <a:gd name="T12" fmla="*/ 141 w 384"/>
                <a:gd name="T13" fmla="*/ 51 h 384"/>
                <a:gd name="T14" fmla="*/ 184 w 384"/>
                <a:gd name="T15" fmla="*/ 101 h 384"/>
                <a:gd name="T16" fmla="*/ 184 w 384"/>
                <a:gd name="T17" fmla="*/ 325 h 384"/>
                <a:gd name="T18" fmla="*/ 101 w 384"/>
                <a:gd name="T19" fmla="*/ 325 h 384"/>
                <a:gd name="T20" fmla="*/ 51 w 384"/>
                <a:gd name="T21" fmla="*/ 283 h 384"/>
                <a:gd name="T22" fmla="*/ 0 w 384"/>
                <a:gd name="T23" fmla="*/ 333 h 384"/>
                <a:gd name="T24" fmla="*/ 51 w 384"/>
                <a:gd name="T25" fmla="*/ 384 h 384"/>
                <a:gd name="T26" fmla="*/ 101 w 384"/>
                <a:gd name="T27" fmla="*/ 341 h 384"/>
                <a:gd name="T28" fmla="*/ 200 w 384"/>
                <a:gd name="T29" fmla="*/ 341 h 384"/>
                <a:gd name="T30" fmla="*/ 200 w 384"/>
                <a:gd name="T31" fmla="*/ 217 h 384"/>
                <a:gd name="T32" fmla="*/ 283 w 384"/>
                <a:gd name="T33" fmla="*/ 217 h 384"/>
                <a:gd name="T34" fmla="*/ 333 w 384"/>
                <a:gd name="T35" fmla="*/ 259 h 384"/>
                <a:gd name="T36" fmla="*/ 384 w 384"/>
                <a:gd name="T37" fmla="*/ 209 h 384"/>
                <a:gd name="T38" fmla="*/ 333 w 384"/>
                <a:gd name="T39" fmla="*/ 158 h 384"/>
                <a:gd name="T40" fmla="*/ 51 w 384"/>
                <a:gd name="T41" fmla="*/ 368 h 384"/>
                <a:gd name="T42" fmla="*/ 16 w 384"/>
                <a:gd name="T43" fmla="*/ 333 h 384"/>
                <a:gd name="T44" fmla="*/ 51 w 384"/>
                <a:gd name="T45" fmla="*/ 299 h 384"/>
                <a:gd name="T46" fmla="*/ 85 w 384"/>
                <a:gd name="T47" fmla="*/ 333 h 384"/>
                <a:gd name="T48" fmla="*/ 51 w 384"/>
                <a:gd name="T49" fmla="*/ 368 h 384"/>
                <a:gd name="T50" fmla="*/ 157 w 384"/>
                <a:gd name="T51" fmla="*/ 51 h 384"/>
                <a:gd name="T52" fmla="*/ 192 w 384"/>
                <a:gd name="T53" fmla="*/ 16 h 384"/>
                <a:gd name="T54" fmla="*/ 227 w 384"/>
                <a:gd name="T55" fmla="*/ 51 h 384"/>
                <a:gd name="T56" fmla="*/ 192 w 384"/>
                <a:gd name="T57" fmla="*/ 85 h 384"/>
                <a:gd name="T58" fmla="*/ 157 w 384"/>
                <a:gd name="T59" fmla="*/ 51 h 384"/>
                <a:gd name="T60" fmla="*/ 333 w 384"/>
                <a:gd name="T61" fmla="*/ 243 h 384"/>
                <a:gd name="T62" fmla="*/ 299 w 384"/>
                <a:gd name="T63" fmla="*/ 209 h 384"/>
                <a:gd name="T64" fmla="*/ 333 w 384"/>
                <a:gd name="T65" fmla="*/ 174 h 384"/>
                <a:gd name="T66" fmla="*/ 368 w 384"/>
                <a:gd name="T67" fmla="*/ 209 h 384"/>
                <a:gd name="T68" fmla="*/ 333 w 384"/>
                <a:gd name="T69" fmla="*/ 24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4" h="384">
                  <a:moveTo>
                    <a:pt x="333" y="158"/>
                  </a:moveTo>
                  <a:cubicBezTo>
                    <a:pt x="308" y="158"/>
                    <a:pt x="287" y="176"/>
                    <a:pt x="283" y="201"/>
                  </a:cubicBezTo>
                  <a:cubicBezTo>
                    <a:pt x="200" y="201"/>
                    <a:pt x="200" y="201"/>
                    <a:pt x="200" y="201"/>
                  </a:cubicBezTo>
                  <a:cubicBezTo>
                    <a:pt x="200" y="101"/>
                    <a:pt x="200" y="101"/>
                    <a:pt x="200" y="101"/>
                  </a:cubicBezTo>
                  <a:cubicBezTo>
                    <a:pt x="224" y="97"/>
                    <a:pt x="243" y="76"/>
                    <a:pt x="243" y="51"/>
                  </a:cubicBezTo>
                  <a:cubicBezTo>
                    <a:pt x="243" y="23"/>
                    <a:pt x="220" y="0"/>
                    <a:pt x="192" y="0"/>
                  </a:cubicBezTo>
                  <a:cubicBezTo>
                    <a:pt x="164" y="0"/>
                    <a:pt x="141" y="23"/>
                    <a:pt x="141" y="51"/>
                  </a:cubicBezTo>
                  <a:cubicBezTo>
                    <a:pt x="141" y="76"/>
                    <a:pt x="160" y="97"/>
                    <a:pt x="184" y="101"/>
                  </a:cubicBezTo>
                  <a:cubicBezTo>
                    <a:pt x="184" y="325"/>
                    <a:pt x="184" y="325"/>
                    <a:pt x="184" y="325"/>
                  </a:cubicBezTo>
                  <a:cubicBezTo>
                    <a:pt x="101" y="325"/>
                    <a:pt x="101" y="325"/>
                    <a:pt x="101" y="325"/>
                  </a:cubicBezTo>
                  <a:cubicBezTo>
                    <a:pt x="97" y="301"/>
                    <a:pt x="76" y="283"/>
                    <a:pt x="51" y="283"/>
                  </a:cubicBezTo>
                  <a:cubicBezTo>
                    <a:pt x="23" y="283"/>
                    <a:pt x="0" y="305"/>
                    <a:pt x="0" y="333"/>
                  </a:cubicBezTo>
                  <a:cubicBezTo>
                    <a:pt x="0" y="361"/>
                    <a:pt x="23" y="384"/>
                    <a:pt x="51" y="384"/>
                  </a:cubicBezTo>
                  <a:cubicBezTo>
                    <a:pt x="76" y="384"/>
                    <a:pt x="97" y="366"/>
                    <a:pt x="101" y="341"/>
                  </a:cubicBezTo>
                  <a:cubicBezTo>
                    <a:pt x="200" y="341"/>
                    <a:pt x="200" y="341"/>
                    <a:pt x="200" y="341"/>
                  </a:cubicBezTo>
                  <a:cubicBezTo>
                    <a:pt x="200" y="217"/>
                    <a:pt x="200" y="217"/>
                    <a:pt x="200" y="217"/>
                  </a:cubicBezTo>
                  <a:cubicBezTo>
                    <a:pt x="283" y="217"/>
                    <a:pt x="283" y="217"/>
                    <a:pt x="283" y="217"/>
                  </a:cubicBezTo>
                  <a:cubicBezTo>
                    <a:pt x="287" y="241"/>
                    <a:pt x="308" y="259"/>
                    <a:pt x="333" y="259"/>
                  </a:cubicBezTo>
                  <a:cubicBezTo>
                    <a:pt x="361" y="259"/>
                    <a:pt x="384" y="236"/>
                    <a:pt x="384" y="209"/>
                  </a:cubicBezTo>
                  <a:cubicBezTo>
                    <a:pt x="384" y="181"/>
                    <a:pt x="361" y="158"/>
                    <a:pt x="333" y="158"/>
                  </a:cubicBezTo>
                  <a:close/>
                  <a:moveTo>
                    <a:pt x="51" y="368"/>
                  </a:moveTo>
                  <a:cubicBezTo>
                    <a:pt x="31" y="368"/>
                    <a:pt x="16" y="352"/>
                    <a:pt x="16" y="333"/>
                  </a:cubicBezTo>
                  <a:cubicBezTo>
                    <a:pt x="16" y="314"/>
                    <a:pt x="31" y="299"/>
                    <a:pt x="51" y="299"/>
                  </a:cubicBezTo>
                  <a:cubicBezTo>
                    <a:pt x="70" y="299"/>
                    <a:pt x="85" y="314"/>
                    <a:pt x="85" y="333"/>
                  </a:cubicBezTo>
                  <a:cubicBezTo>
                    <a:pt x="85" y="352"/>
                    <a:pt x="70" y="368"/>
                    <a:pt x="51" y="368"/>
                  </a:cubicBezTo>
                  <a:close/>
                  <a:moveTo>
                    <a:pt x="157" y="51"/>
                  </a:moveTo>
                  <a:cubicBezTo>
                    <a:pt x="157" y="32"/>
                    <a:pt x="173" y="16"/>
                    <a:pt x="192" y="16"/>
                  </a:cubicBezTo>
                  <a:cubicBezTo>
                    <a:pt x="211" y="16"/>
                    <a:pt x="227" y="32"/>
                    <a:pt x="227" y="51"/>
                  </a:cubicBezTo>
                  <a:cubicBezTo>
                    <a:pt x="227" y="70"/>
                    <a:pt x="211" y="85"/>
                    <a:pt x="192" y="85"/>
                  </a:cubicBezTo>
                  <a:cubicBezTo>
                    <a:pt x="173" y="85"/>
                    <a:pt x="157" y="70"/>
                    <a:pt x="157" y="51"/>
                  </a:cubicBezTo>
                  <a:close/>
                  <a:moveTo>
                    <a:pt x="333" y="243"/>
                  </a:moveTo>
                  <a:cubicBezTo>
                    <a:pt x="314" y="243"/>
                    <a:pt x="299" y="228"/>
                    <a:pt x="299" y="209"/>
                  </a:cubicBezTo>
                  <a:cubicBezTo>
                    <a:pt x="299" y="189"/>
                    <a:pt x="314" y="174"/>
                    <a:pt x="333" y="174"/>
                  </a:cubicBezTo>
                  <a:cubicBezTo>
                    <a:pt x="352" y="174"/>
                    <a:pt x="368" y="189"/>
                    <a:pt x="368" y="209"/>
                  </a:cubicBezTo>
                  <a:cubicBezTo>
                    <a:pt x="368" y="228"/>
                    <a:pt x="352" y="243"/>
                    <a:pt x="333" y="243"/>
                  </a:cubicBez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pPr defTabSz="914126"/>
              <a:endParaRPr lang="en-US" sz="1799">
                <a:solidFill>
                  <a:srgbClr val="717074"/>
                </a:solidFill>
                <a:latin typeface="Metropolis"/>
              </a:endParaRPr>
            </a:p>
          </p:txBody>
        </p:sp>
      </p:grpSp>
      <p:grpSp>
        <p:nvGrpSpPr>
          <p:cNvPr id="13" name="Group 12">
            <a:extLst>
              <a:ext uri="{FF2B5EF4-FFF2-40B4-BE49-F238E27FC236}">
                <a16:creationId xmlns:a16="http://schemas.microsoft.com/office/drawing/2014/main" id="{B42F2081-B03D-414B-B61B-CC30225C9528}"/>
              </a:ext>
            </a:extLst>
          </p:cNvPr>
          <p:cNvGrpSpPr/>
          <p:nvPr/>
        </p:nvGrpSpPr>
        <p:grpSpPr>
          <a:xfrm>
            <a:off x="7992422" y="4181912"/>
            <a:ext cx="2908813" cy="883690"/>
            <a:chOff x="7992915" y="4182108"/>
            <a:chExt cx="2909571" cy="883920"/>
          </a:xfrm>
        </p:grpSpPr>
        <p:sp>
          <p:nvSpPr>
            <p:cNvPr id="158" name="Oval 157">
              <a:extLst>
                <a:ext uri="{FF2B5EF4-FFF2-40B4-BE49-F238E27FC236}">
                  <a16:creationId xmlns:a16="http://schemas.microsoft.com/office/drawing/2014/main" id="{508AB8A3-1D9B-484D-8B9F-1B0F1DC6F216}"/>
                </a:ext>
              </a:extLst>
            </p:cNvPr>
            <p:cNvSpPr/>
            <p:nvPr/>
          </p:nvSpPr>
          <p:spPr>
            <a:xfrm>
              <a:off x="7992915" y="4182108"/>
              <a:ext cx="883920" cy="883920"/>
            </a:xfrm>
            <a:prstGeom prst="ellipse">
              <a:avLst/>
            </a:prstGeom>
            <a:solidFill>
              <a:schemeClr val="bg1"/>
            </a:solidFill>
            <a:ln w="190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166" name="Rectangle 165">
              <a:extLst>
                <a:ext uri="{FF2B5EF4-FFF2-40B4-BE49-F238E27FC236}">
                  <a16:creationId xmlns:a16="http://schemas.microsoft.com/office/drawing/2014/main" id="{00D09FE2-99BC-441E-B627-A8AAD9B33FC0}"/>
                </a:ext>
              </a:extLst>
            </p:cNvPr>
            <p:cNvSpPr>
              <a:spLocks noChangeArrowheads="1"/>
            </p:cNvSpPr>
            <p:nvPr/>
          </p:nvSpPr>
          <p:spPr bwMode="gray">
            <a:xfrm>
              <a:off x="8708497" y="4258403"/>
              <a:ext cx="2193989" cy="731330"/>
            </a:xfrm>
            <a:prstGeom prst="rect">
              <a:avLst/>
            </a:prstGeom>
            <a:noFill/>
            <a:ln w="11113">
              <a:no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400" dirty="0">
                  <a:solidFill>
                    <a:srgbClr val="6DB33F">
                      <a:lumMod val="75000"/>
                    </a:srgbClr>
                  </a:solidFill>
                  <a:latin typeface="Metropolis"/>
                </a:rPr>
                <a:t>Topology Analysis</a:t>
              </a:r>
            </a:p>
          </p:txBody>
        </p:sp>
        <p:sp>
          <p:nvSpPr>
            <p:cNvPr id="268" name="Freeform 13">
              <a:extLst>
                <a:ext uri="{FF2B5EF4-FFF2-40B4-BE49-F238E27FC236}">
                  <a16:creationId xmlns:a16="http://schemas.microsoft.com/office/drawing/2014/main" id="{2F02244A-A375-4214-8D3F-AA5C5BF7DF54}"/>
                </a:ext>
              </a:extLst>
            </p:cNvPr>
            <p:cNvSpPr>
              <a:spLocks noChangeAspect="1" noEditPoints="1"/>
            </p:cNvSpPr>
            <p:nvPr/>
          </p:nvSpPr>
          <p:spPr bwMode="auto">
            <a:xfrm>
              <a:off x="8121641" y="4313041"/>
              <a:ext cx="641529" cy="642315"/>
            </a:xfrm>
            <a:custGeom>
              <a:avLst/>
              <a:gdLst>
                <a:gd name="T0" fmla="*/ 409 w 817"/>
                <a:gd name="T1" fmla="*/ 709 h 818"/>
                <a:gd name="T2" fmla="*/ 423 w 817"/>
                <a:gd name="T3" fmla="*/ 360 h 818"/>
                <a:gd name="T4" fmla="*/ 454 w 817"/>
                <a:gd name="T5" fmla="*/ 175 h 818"/>
                <a:gd name="T6" fmla="*/ 359 w 817"/>
                <a:gd name="T7" fmla="*/ 175 h 818"/>
                <a:gd name="T8" fmla="*/ 390 w 817"/>
                <a:gd name="T9" fmla="*/ 364 h 818"/>
                <a:gd name="T10" fmla="*/ 409 w 817"/>
                <a:gd name="T11" fmla="*/ 662 h 818"/>
                <a:gd name="T12" fmla="*/ 409 w 817"/>
                <a:gd name="T13" fmla="*/ 391 h 818"/>
                <a:gd name="T14" fmla="*/ 409 w 817"/>
                <a:gd name="T15" fmla="*/ 662 h 818"/>
                <a:gd name="T16" fmla="*/ 456 w 817"/>
                <a:gd name="T17" fmla="*/ 773 h 818"/>
                <a:gd name="T18" fmla="*/ 363 w 817"/>
                <a:gd name="T19" fmla="*/ 773 h 818"/>
                <a:gd name="T20" fmla="*/ 409 w 817"/>
                <a:gd name="T21" fmla="*/ 773 h 818"/>
                <a:gd name="T22" fmla="*/ 191 w 817"/>
                <a:gd name="T23" fmla="*/ 555 h 818"/>
                <a:gd name="T24" fmla="*/ 240 w 817"/>
                <a:gd name="T25" fmla="*/ 649 h 818"/>
                <a:gd name="T26" fmla="*/ 191 w 817"/>
                <a:gd name="T27" fmla="*/ 555 h 818"/>
                <a:gd name="T28" fmla="*/ 166 w 817"/>
                <a:gd name="T29" fmla="*/ 530 h 818"/>
                <a:gd name="T30" fmla="*/ 70 w 817"/>
                <a:gd name="T31" fmla="*/ 479 h 818"/>
                <a:gd name="T32" fmla="*/ 287 w 817"/>
                <a:gd name="T33" fmla="*/ 651 h 818"/>
                <a:gd name="T34" fmla="*/ 339 w 817"/>
                <a:gd name="T35" fmla="*/ 748 h 818"/>
                <a:gd name="T36" fmla="*/ 287 w 817"/>
                <a:gd name="T37" fmla="*/ 651 h 818"/>
                <a:gd name="T38" fmla="*/ 45 w 817"/>
                <a:gd name="T39" fmla="*/ 409 h 818"/>
                <a:gd name="T40" fmla="*/ 45 w 817"/>
                <a:gd name="T41" fmla="*/ 456 h 818"/>
                <a:gd name="T42" fmla="*/ 45 w 817"/>
                <a:gd name="T43" fmla="*/ 362 h 818"/>
                <a:gd name="T44" fmla="*/ 287 w 817"/>
                <a:gd name="T45" fmla="*/ 167 h 818"/>
                <a:gd name="T46" fmla="*/ 337 w 817"/>
                <a:gd name="T47" fmla="*/ 70 h 818"/>
                <a:gd name="T48" fmla="*/ 287 w 817"/>
                <a:gd name="T49" fmla="*/ 167 h 818"/>
                <a:gd name="T50" fmla="*/ 70 w 817"/>
                <a:gd name="T51" fmla="*/ 337 h 818"/>
                <a:gd name="T52" fmla="*/ 166 w 817"/>
                <a:gd name="T53" fmla="*/ 288 h 818"/>
                <a:gd name="T54" fmla="*/ 191 w 817"/>
                <a:gd name="T55" fmla="*/ 263 h 818"/>
                <a:gd name="T56" fmla="*/ 240 w 817"/>
                <a:gd name="T57" fmla="*/ 169 h 818"/>
                <a:gd name="T58" fmla="*/ 191 w 817"/>
                <a:gd name="T59" fmla="*/ 263 h 818"/>
                <a:gd name="T60" fmla="*/ 361 w 817"/>
                <a:gd name="T61" fmla="*/ 45 h 818"/>
                <a:gd name="T62" fmla="*/ 454 w 817"/>
                <a:gd name="T63" fmla="*/ 45 h 818"/>
                <a:gd name="T64" fmla="*/ 409 w 817"/>
                <a:gd name="T65" fmla="*/ 45 h 818"/>
                <a:gd name="T66" fmla="*/ 530 w 817"/>
                <a:gd name="T67" fmla="*/ 167 h 818"/>
                <a:gd name="T68" fmla="*/ 478 w 817"/>
                <a:gd name="T69" fmla="*/ 70 h 818"/>
                <a:gd name="T70" fmla="*/ 530 w 817"/>
                <a:gd name="T71" fmla="*/ 167 h 818"/>
                <a:gd name="T72" fmla="*/ 651 w 817"/>
                <a:gd name="T73" fmla="*/ 288 h 818"/>
                <a:gd name="T74" fmla="*/ 747 w 817"/>
                <a:gd name="T75" fmla="*/ 339 h 818"/>
                <a:gd name="T76" fmla="*/ 626 w 817"/>
                <a:gd name="T77" fmla="*/ 265 h 818"/>
                <a:gd name="T78" fmla="*/ 577 w 817"/>
                <a:gd name="T79" fmla="*/ 169 h 818"/>
                <a:gd name="T80" fmla="*/ 626 w 817"/>
                <a:gd name="T81" fmla="*/ 265 h 818"/>
                <a:gd name="T82" fmla="*/ 772 w 817"/>
                <a:gd name="T83" fmla="*/ 456 h 818"/>
                <a:gd name="T84" fmla="*/ 772 w 817"/>
                <a:gd name="T85" fmla="*/ 409 h 818"/>
                <a:gd name="T86" fmla="*/ 772 w 817"/>
                <a:gd name="T87" fmla="*/ 364 h 818"/>
                <a:gd name="T88" fmla="*/ 725 w 817"/>
                <a:gd name="T89" fmla="*/ 456 h 818"/>
                <a:gd name="T90" fmla="*/ 673 w 817"/>
                <a:gd name="T91" fmla="*/ 553 h 818"/>
                <a:gd name="T92" fmla="*/ 725 w 817"/>
                <a:gd name="T93" fmla="*/ 456 h 818"/>
                <a:gd name="T94" fmla="*/ 552 w 817"/>
                <a:gd name="T95" fmla="*/ 674 h 818"/>
                <a:gd name="T96" fmla="*/ 456 w 817"/>
                <a:gd name="T97" fmla="*/ 725 h 818"/>
                <a:gd name="T98" fmla="*/ 626 w 817"/>
                <a:gd name="T99" fmla="*/ 555 h 818"/>
                <a:gd name="T100" fmla="*/ 577 w 817"/>
                <a:gd name="T101" fmla="*/ 651 h 818"/>
                <a:gd name="T102" fmla="*/ 626 w 817"/>
                <a:gd name="T103" fmla="*/ 555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7" h="818">
                  <a:moveTo>
                    <a:pt x="226" y="526"/>
                  </a:moveTo>
                  <a:lnTo>
                    <a:pt x="409" y="709"/>
                  </a:lnTo>
                  <a:lnTo>
                    <a:pt x="591" y="526"/>
                  </a:lnTo>
                  <a:lnTo>
                    <a:pt x="423" y="360"/>
                  </a:lnTo>
                  <a:lnTo>
                    <a:pt x="423" y="175"/>
                  </a:lnTo>
                  <a:lnTo>
                    <a:pt x="454" y="175"/>
                  </a:lnTo>
                  <a:lnTo>
                    <a:pt x="407" y="126"/>
                  </a:lnTo>
                  <a:lnTo>
                    <a:pt x="359" y="175"/>
                  </a:lnTo>
                  <a:lnTo>
                    <a:pt x="390" y="175"/>
                  </a:lnTo>
                  <a:lnTo>
                    <a:pt x="390" y="364"/>
                  </a:lnTo>
                  <a:lnTo>
                    <a:pt x="226" y="526"/>
                  </a:lnTo>
                  <a:close/>
                  <a:moveTo>
                    <a:pt x="409" y="662"/>
                  </a:moveTo>
                  <a:lnTo>
                    <a:pt x="273" y="526"/>
                  </a:lnTo>
                  <a:lnTo>
                    <a:pt x="409" y="391"/>
                  </a:lnTo>
                  <a:lnTo>
                    <a:pt x="544" y="526"/>
                  </a:lnTo>
                  <a:lnTo>
                    <a:pt x="409" y="662"/>
                  </a:lnTo>
                  <a:close/>
                  <a:moveTo>
                    <a:pt x="431" y="748"/>
                  </a:moveTo>
                  <a:lnTo>
                    <a:pt x="456" y="773"/>
                  </a:lnTo>
                  <a:lnTo>
                    <a:pt x="409" y="818"/>
                  </a:lnTo>
                  <a:lnTo>
                    <a:pt x="363" y="773"/>
                  </a:lnTo>
                  <a:lnTo>
                    <a:pt x="386" y="748"/>
                  </a:lnTo>
                  <a:lnTo>
                    <a:pt x="409" y="773"/>
                  </a:lnTo>
                  <a:lnTo>
                    <a:pt x="431" y="748"/>
                  </a:lnTo>
                  <a:close/>
                  <a:moveTo>
                    <a:pt x="191" y="555"/>
                  </a:moveTo>
                  <a:lnTo>
                    <a:pt x="265" y="627"/>
                  </a:lnTo>
                  <a:lnTo>
                    <a:pt x="240" y="649"/>
                  </a:lnTo>
                  <a:lnTo>
                    <a:pt x="168" y="578"/>
                  </a:lnTo>
                  <a:lnTo>
                    <a:pt x="191" y="555"/>
                  </a:lnTo>
                  <a:close/>
                  <a:moveTo>
                    <a:pt x="93" y="456"/>
                  </a:moveTo>
                  <a:lnTo>
                    <a:pt x="166" y="530"/>
                  </a:lnTo>
                  <a:lnTo>
                    <a:pt x="144" y="553"/>
                  </a:lnTo>
                  <a:lnTo>
                    <a:pt x="70" y="479"/>
                  </a:lnTo>
                  <a:lnTo>
                    <a:pt x="93" y="456"/>
                  </a:lnTo>
                  <a:close/>
                  <a:moveTo>
                    <a:pt x="287" y="651"/>
                  </a:moveTo>
                  <a:lnTo>
                    <a:pt x="361" y="725"/>
                  </a:lnTo>
                  <a:lnTo>
                    <a:pt x="339" y="748"/>
                  </a:lnTo>
                  <a:lnTo>
                    <a:pt x="265" y="674"/>
                  </a:lnTo>
                  <a:lnTo>
                    <a:pt x="287" y="651"/>
                  </a:lnTo>
                  <a:close/>
                  <a:moveTo>
                    <a:pt x="70" y="386"/>
                  </a:moveTo>
                  <a:lnTo>
                    <a:pt x="45" y="409"/>
                  </a:lnTo>
                  <a:lnTo>
                    <a:pt x="70" y="432"/>
                  </a:lnTo>
                  <a:lnTo>
                    <a:pt x="45" y="456"/>
                  </a:lnTo>
                  <a:lnTo>
                    <a:pt x="0" y="409"/>
                  </a:lnTo>
                  <a:lnTo>
                    <a:pt x="45" y="362"/>
                  </a:lnTo>
                  <a:lnTo>
                    <a:pt x="70" y="386"/>
                  </a:lnTo>
                  <a:close/>
                  <a:moveTo>
                    <a:pt x="287" y="167"/>
                  </a:moveTo>
                  <a:lnTo>
                    <a:pt x="265" y="144"/>
                  </a:lnTo>
                  <a:lnTo>
                    <a:pt x="337" y="70"/>
                  </a:lnTo>
                  <a:lnTo>
                    <a:pt x="361" y="95"/>
                  </a:lnTo>
                  <a:lnTo>
                    <a:pt x="287" y="167"/>
                  </a:lnTo>
                  <a:close/>
                  <a:moveTo>
                    <a:pt x="93" y="362"/>
                  </a:moveTo>
                  <a:lnTo>
                    <a:pt x="70" y="337"/>
                  </a:lnTo>
                  <a:lnTo>
                    <a:pt x="144" y="265"/>
                  </a:lnTo>
                  <a:lnTo>
                    <a:pt x="166" y="288"/>
                  </a:lnTo>
                  <a:lnTo>
                    <a:pt x="93" y="362"/>
                  </a:lnTo>
                  <a:close/>
                  <a:moveTo>
                    <a:pt x="191" y="263"/>
                  </a:moveTo>
                  <a:lnTo>
                    <a:pt x="166" y="241"/>
                  </a:lnTo>
                  <a:lnTo>
                    <a:pt x="240" y="169"/>
                  </a:lnTo>
                  <a:lnTo>
                    <a:pt x="263" y="191"/>
                  </a:lnTo>
                  <a:lnTo>
                    <a:pt x="191" y="263"/>
                  </a:lnTo>
                  <a:close/>
                  <a:moveTo>
                    <a:pt x="386" y="70"/>
                  </a:moveTo>
                  <a:lnTo>
                    <a:pt x="361" y="45"/>
                  </a:lnTo>
                  <a:lnTo>
                    <a:pt x="409" y="0"/>
                  </a:lnTo>
                  <a:lnTo>
                    <a:pt x="454" y="45"/>
                  </a:lnTo>
                  <a:lnTo>
                    <a:pt x="431" y="70"/>
                  </a:lnTo>
                  <a:lnTo>
                    <a:pt x="409" y="45"/>
                  </a:lnTo>
                  <a:lnTo>
                    <a:pt x="386" y="70"/>
                  </a:lnTo>
                  <a:close/>
                  <a:moveTo>
                    <a:pt x="530" y="167"/>
                  </a:moveTo>
                  <a:lnTo>
                    <a:pt x="456" y="95"/>
                  </a:lnTo>
                  <a:lnTo>
                    <a:pt x="478" y="70"/>
                  </a:lnTo>
                  <a:lnTo>
                    <a:pt x="552" y="144"/>
                  </a:lnTo>
                  <a:lnTo>
                    <a:pt x="530" y="167"/>
                  </a:lnTo>
                  <a:close/>
                  <a:moveTo>
                    <a:pt x="723" y="362"/>
                  </a:moveTo>
                  <a:lnTo>
                    <a:pt x="651" y="288"/>
                  </a:lnTo>
                  <a:lnTo>
                    <a:pt x="673" y="265"/>
                  </a:lnTo>
                  <a:lnTo>
                    <a:pt x="747" y="339"/>
                  </a:lnTo>
                  <a:lnTo>
                    <a:pt x="723" y="362"/>
                  </a:lnTo>
                  <a:close/>
                  <a:moveTo>
                    <a:pt x="626" y="265"/>
                  </a:moveTo>
                  <a:lnTo>
                    <a:pt x="552" y="191"/>
                  </a:lnTo>
                  <a:lnTo>
                    <a:pt x="577" y="169"/>
                  </a:lnTo>
                  <a:lnTo>
                    <a:pt x="649" y="241"/>
                  </a:lnTo>
                  <a:lnTo>
                    <a:pt x="626" y="265"/>
                  </a:lnTo>
                  <a:close/>
                  <a:moveTo>
                    <a:pt x="817" y="409"/>
                  </a:moveTo>
                  <a:lnTo>
                    <a:pt x="772" y="456"/>
                  </a:lnTo>
                  <a:lnTo>
                    <a:pt x="747" y="434"/>
                  </a:lnTo>
                  <a:lnTo>
                    <a:pt x="772" y="409"/>
                  </a:lnTo>
                  <a:lnTo>
                    <a:pt x="747" y="386"/>
                  </a:lnTo>
                  <a:lnTo>
                    <a:pt x="772" y="364"/>
                  </a:lnTo>
                  <a:lnTo>
                    <a:pt x="817" y="409"/>
                  </a:lnTo>
                  <a:close/>
                  <a:moveTo>
                    <a:pt x="725" y="456"/>
                  </a:moveTo>
                  <a:lnTo>
                    <a:pt x="747" y="481"/>
                  </a:lnTo>
                  <a:lnTo>
                    <a:pt x="673" y="553"/>
                  </a:lnTo>
                  <a:lnTo>
                    <a:pt x="651" y="530"/>
                  </a:lnTo>
                  <a:lnTo>
                    <a:pt x="725" y="456"/>
                  </a:lnTo>
                  <a:close/>
                  <a:moveTo>
                    <a:pt x="530" y="651"/>
                  </a:moveTo>
                  <a:lnTo>
                    <a:pt x="552" y="674"/>
                  </a:lnTo>
                  <a:lnTo>
                    <a:pt x="480" y="748"/>
                  </a:lnTo>
                  <a:lnTo>
                    <a:pt x="456" y="725"/>
                  </a:lnTo>
                  <a:lnTo>
                    <a:pt x="530" y="651"/>
                  </a:lnTo>
                  <a:close/>
                  <a:moveTo>
                    <a:pt x="626" y="555"/>
                  </a:moveTo>
                  <a:lnTo>
                    <a:pt x="649" y="578"/>
                  </a:lnTo>
                  <a:lnTo>
                    <a:pt x="577" y="651"/>
                  </a:lnTo>
                  <a:lnTo>
                    <a:pt x="554" y="627"/>
                  </a:lnTo>
                  <a:lnTo>
                    <a:pt x="626" y="555"/>
                  </a:lnTo>
                  <a:close/>
                </a:path>
              </a:pathLst>
            </a:custGeom>
            <a:solidFill>
              <a:schemeClr val="accent4">
                <a:lumMod val="75000"/>
              </a:schemeClr>
            </a:solidFill>
            <a:ln>
              <a:noFill/>
            </a:ln>
          </p:spPr>
          <p:txBody>
            <a:bodyPr vert="horz" wrap="square" lIns="91416" tIns="45708" rIns="91416" bIns="45708" numCol="1" anchor="t" anchorCtr="0" compatLnSpc="1">
              <a:prstTxWarp prst="textNoShape">
                <a:avLst/>
              </a:prstTxWarp>
            </a:bodyPr>
            <a:lstStyle/>
            <a:p>
              <a:pPr defTabSz="914126"/>
              <a:endParaRPr lang="en-US" sz="1799">
                <a:solidFill>
                  <a:srgbClr val="717074"/>
                </a:solidFill>
                <a:latin typeface="Metropolis"/>
              </a:endParaRPr>
            </a:p>
          </p:txBody>
        </p:sp>
      </p:grpSp>
      <p:grpSp>
        <p:nvGrpSpPr>
          <p:cNvPr id="8" name="Group 7">
            <a:extLst>
              <a:ext uri="{FF2B5EF4-FFF2-40B4-BE49-F238E27FC236}">
                <a16:creationId xmlns:a16="http://schemas.microsoft.com/office/drawing/2014/main" id="{35C8CA1E-60E0-4C12-8221-D703BCC1C071}"/>
              </a:ext>
            </a:extLst>
          </p:cNvPr>
          <p:cNvGrpSpPr/>
          <p:nvPr/>
        </p:nvGrpSpPr>
        <p:grpSpPr>
          <a:xfrm>
            <a:off x="989328" y="4181912"/>
            <a:ext cx="3077107" cy="883690"/>
            <a:chOff x="987996" y="4182108"/>
            <a:chExt cx="3077909" cy="883920"/>
          </a:xfrm>
        </p:grpSpPr>
        <p:sp>
          <p:nvSpPr>
            <p:cNvPr id="157" name="Oval 156">
              <a:extLst>
                <a:ext uri="{FF2B5EF4-FFF2-40B4-BE49-F238E27FC236}">
                  <a16:creationId xmlns:a16="http://schemas.microsoft.com/office/drawing/2014/main" id="{8FC8F42F-DD5A-429B-95D2-303C6FA6474E}"/>
                </a:ext>
              </a:extLst>
            </p:cNvPr>
            <p:cNvSpPr/>
            <p:nvPr/>
          </p:nvSpPr>
          <p:spPr>
            <a:xfrm>
              <a:off x="3181985" y="4182108"/>
              <a:ext cx="883920" cy="883920"/>
            </a:xfrm>
            <a:prstGeom prst="ellipse">
              <a:avLst/>
            </a:prstGeom>
            <a:solidFill>
              <a:schemeClr val="bg1"/>
            </a:solidFill>
            <a:ln w="19050">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164" name="Rectangle 163">
              <a:extLst>
                <a:ext uri="{FF2B5EF4-FFF2-40B4-BE49-F238E27FC236}">
                  <a16:creationId xmlns:a16="http://schemas.microsoft.com/office/drawing/2014/main" id="{911BD0AA-5C5F-421E-9E0B-524E234B348F}"/>
                </a:ext>
              </a:extLst>
            </p:cNvPr>
            <p:cNvSpPr>
              <a:spLocks noChangeArrowheads="1"/>
            </p:cNvSpPr>
            <p:nvPr/>
          </p:nvSpPr>
          <p:spPr bwMode="gray">
            <a:xfrm>
              <a:off x="987996" y="4258403"/>
              <a:ext cx="2193989" cy="731330"/>
            </a:xfrm>
            <a:prstGeom prst="rect">
              <a:avLst/>
            </a:prstGeom>
            <a:noFill/>
            <a:ln w="11113">
              <a:no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400" dirty="0">
                  <a:solidFill>
                    <a:srgbClr val="0095D3">
                      <a:lumMod val="75000"/>
                    </a:srgbClr>
                  </a:solidFill>
                  <a:latin typeface="Metropolis"/>
                </a:rPr>
                <a:t>Storage Management</a:t>
              </a:r>
            </a:p>
          </p:txBody>
        </p:sp>
        <p:sp>
          <p:nvSpPr>
            <p:cNvPr id="269" name="Freeform 10">
              <a:extLst>
                <a:ext uri="{FF2B5EF4-FFF2-40B4-BE49-F238E27FC236}">
                  <a16:creationId xmlns:a16="http://schemas.microsoft.com/office/drawing/2014/main" id="{9A0F9E43-96B3-43C6-A5D7-AFAD982CC60E}"/>
                </a:ext>
              </a:extLst>
            </p:cNvPr>
            <p:cNvSpPr>
              <a:spLocks noChangeAspect="1" noEditPoints="1"/>
            </p:cNvSpPr>
            <p:nvPr/>
          </p:nvSpPr>
          <p:spPr bwMode="auto">
            <a:xfrm>
              <a:off x="3309487" y="4277454"/>
              <a:ext cx="632106" cy="643886"/>
            </a:xfrm>
            <a:custGeom>
              <a:avLst/>
              <a:gdLst>
                <a:gd name="T0" fmla="*/ 267 w 392"/>
                <a:gd name="T1" fmla="*/ 399 h 399"/>
                <a:gd name="T2" fmla="*/ 127 w 392"/>
                <a:gd name="T3" fmla="*/ 377 h 399"/>
                <a:gd name="T4" fmla="*/ 146 w 392"/>
                <a:gd name="T5" fmla="*/ 345 h 399"/>
                <a:gd name="T6" fmla="*/ 250 w 392"/>
                <a:gd name="T7" fmla="*/ 366 h 399"/>
                <a:gd name="T8" fmla="*/ 71 w 392"/>
                <a:gd name="T9" fmla="*/ 179 h 399"/>
                <a:gd name="T10" fmla="*/ 107 w 392"/>
                <a:gd name="T11" fmla="*/ 95 h 399"/>
                <a:gd name="T12" fmla="*/ 89 w 392"/>
                <a:gd name="T13" fmla="*/ 63 h 399"/>
                <a:gd name="T14" fmla="*/ 35 w 392"/>
                <a:gd name="T15" fmla="*/ 173 h 399"/>
                <a:gd name="T16" fmla="*/ 286 w 392"/>
                <a:gd name="T17" fmla="*/ 97 h 399"/>
                <a:gd name="T18" fmla="*/ 322 w 392"/>
                <a:gd name="T19" fmla="*/ 180 h 399"/>
                <a:gd name="T20" fmla="*/ 358 w 392"/>
                <a:gd name="T21" fmla="*/ 173 h 399"/>
                <a:gd name="T22" fmla="*/ 305 w 392"/>
                <a:gd name="T23" fmla="*/ 65 h 399"/>
                <a:gd name="T24" fmla="*/ 286 w 392"/>
                <a:gd name="T25" fmla="*/ 97 h 399"/>
                <a:gd name="T26" fmla="*/ 196 w 392"/>
                <a:gd name="T27" fmla="*/ 0 h 399"/>
                <a:gd name="T28" fmla="*/ 196 w 392"/>
                <a:gd name="T29" fmla="*/ 140 h 399"/>
                <a:gd name="T30" fmla="*/ 234 w 392"/>
                <a:gd name="T31" fmla="*/ 102 h 399"/>
                <a:gd name="T32" fmla="*/ 158 w 392"/>
                <a:gd name="T33" fmla="*/ 118 h 399"/>
                <a:gd name="T34" fmla="*/ 234 w 392"/>
                <a:gd name="T35" fmla="*/ 34 h 399"/>
                <a:gd name="T36" fmla="*/ 158 w 392"/>
                <a:gd name="T37" fmla="*/ 51 h 399"/>
                <a:gd name="T38" fmla="*/ 234 w 392"/>
                <a:gd name="T39" fmla="*/ 34 h 399"/>
                <a:gd name="T40" fmla="*/ 234 w 392"/>
                <a:gd name="T41" fmla="*/ 84 h 399"/>
                <a:gd name="T42" fmla="*/ 158 w 392"/>
                <a:gd name="T43" fmla="*/ 68 h 399"/>
                <a:gd name="T44" fmla="*/ 196 w 392"/>
                <a:gd name="T45" fmla="*/ 23 h 399"/>
                <a:gd name="T46" fmla="*/ 163 w 392"/>
                <a:gd name="T47" fmla="*/ 19 h 399"/>
                <a:gd name="T48" fmla="*/ 0 w 392"/>
                <a:gd name="T49" fmla="*/ 329 h 399"/>
                <a:gd name="T50" fmla="*/ 109 w 392"/>
                <a:gd name="T51" fmla="*/ 228 h 399"/>
                <a:gd name="T52" fmla="*/ 54 w 392"/>
                <a:gd name="T53" fmla="*/ 248 h 399"/>
                <a:gd name="T54" fmla="*/ 54 w 392"/>
                <a:gd name="T55" fmla="*/ 266 h 399"/>
                <a:gd name="T56" fmla="*/ 16 w 392"/>
                <a:gd name="T57" fmla="*/ 294 h 399"/>
                <a:gd name="T58" fmla="*/ 93 w 392"/>
                <a:gd name="T59" fmla="*/ 277 h 399"/>
                <a:gd name="T60" fmla="*/ 16 w 392"/>
                <a:gd name="T61" fmla="*/ 294 h 399"/>
                <a:gd name="T62" fmla="*/ 87 w 392"/>
                <a:gd name="T63" fmla="*/ 228 h 399"/>
                <a:gd name="T64" fmla="*/ 93 w 392"/>
                <a:gd name="T65" fmla="*/ 327 h 399"/>
                <a:gd name="T66" fmla="*/ 16 w 392"/>
                <a:gd name="T67" fmla="*/ 311 h 399"/>
                <a:gd name="T68" fmla="*/ 93 w 392"/>
                <a:gd name="T69" fmla="*/ 327 h 399"/>
                <a:gd name="T70" fmla="*/ 338 w 392"/>
                <a:gd name="T71" fmla="*/ 349 h 399"/>
                <a:gd name="T72" fmla="*/ 338 w 392"/>
                <a:gd name="T73" fmla="*/ 209 h 399"/>
                <a:gd name="T74" fmla="*/ 338 w 392"/>
                <a:gd name="T75" fmla="*/ 299 h 399"/>
                <a:gd name="T76" fmla="*/ 338 w 392"/>
                <a:gd name="T77" fmla="*/ 282 h 399"/>
                <a:gd name="T78" fmla="*/ 376 w 392"/>
                <a:gd name="T79" fmla="*/ 243 h 399"/>
                <a:gd name="T80" fmla="*/ 299 w 392"/>
                <a:gd name="T81" fmla="*/ 260 h 399"/>
                <a:gd name="T82" fmla="*/ 376 w 392"/>
                <a:gd name="T83" fmla="*/ 243 h 399"/>
                <a:gd name="T84" fmla="*/ 370 w 392"/>
                <a:gd name="T85" fmla="*/ 228 h 399"/>
                <a:gd name="T86" fmla="*/ 376 w 392"/>
                <a:gd name="T87" fmla="*/ 327 h 399"/>
                <a:gd name="T88" fmla="*/ 299 w 392"/>
                <a:gd name="T89" fmla="*/ 311 h 399"/>
                <a:gd name="T90" fmla="*/ 376 w 392"/>
                <a:gd name="T91" fmla="*/ 32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2" h="399">
                  <a:moveTo>
                    <a:pt x="241" y="347"/>
                  </a:moveTo>
                  <a:cubicBezTo>
                    <a:pt x="280" y="360"/>
                    <a:pt x="280" y="360"/>
                    <a:pt x="280" y="360"/>
                  </a:cubicBezTo>
                  <a:cubicBezTo>
                    <a:pt x="267" y="399"/>
                    <a:pt x="267" y="399"/>
                    <a:pt x="267" y="399"/>
                  </a:cubicBezTo>
                  <a:cubicBezTo>
                    <a:pt x="258" y="380"/>
                    <a:pt x="258" y="380"/>
                    <a:pt x="258" y="380"/>
                  </a:cubicBezTo>
                  <a:cubicBezTo>
                    <a:pt x="238" y="388"/>
                    <a:pt x="217" y="392"/>
                    <a:pt x="196" y="392"/>
                  </a:cubicBezTo>
                  <a:cubicBezTo>
                    <a:pt x="172" y="392"/>
                    <a:pt x="149" y="387"/>
                    <a:pt x="127" y="377"/>
                  </a:cubicBezTo>
                  <a:cubicBezTo>
                    <a:pt x="117" y="395"/>
                    <a:pt x="117" y="395"/>
                    <a:pt x="117" y="395"/>
                  </a:cubicBezTo>
                  <a:cubicBezTo>
                    <a:pt x="106" y="356"/>
                    <a:pt x="106" y="356"/>
                    <a:pt x="106" y="356"/>
                  </a:cubicBezTo>
                  <a:cubicBezTo>
                    <a:pt x="146" y="345"/>
                    <a:pt x="146" y="345"/>
                    <a:pt x="146" y="345"/>
                  </a:cubicBezTo>
                  <a:cubicBezTo>
                    <a:pt x="135" y="363"/>
                    <a:pt x="135" y="363"/>
                    <a:pt x="135" y="363"/>
                  </a:cubicBezTo>
                  <a:cubicBezTo>
                    <a:pt x="154" y="371"/>
                    <a:pt x="175" y="376"/>
                    <a:pt x="196" y="376"/>
                  </a:cubicBezTo>
                  <a:cubicBezTo>
                    <a:pt x="215" y="376"/>
                    <a:pt x="233" y="372"/>
                    <a:pt x="250" y="366"/>
                  </a:cubicBezTo>
                  <a:lnTo>
                    <a:pt x="241" y="347"/>
                  </a:lnTo>
                  <a:close/>
                  <a:moveTo>
                    <a:pt x="37" y="203"/>
                  </a:moveTo>
                  <a:cubicBezTo>
                    <a:pt x="71" y="179"/>
                    <a:pt x="71" y="179"/>
                    <a:pt x="71" y="179"/>
                  </a:cubicBezTo>
                  <a:cubicBezTo>
                    <a:pt x="51" y="176"/>
                    <a:pt x="51" y="176"/>
                    <a:pt x="51" y="176"/>
                  </a:cubicBezTo>
                  <a:cubicBezTo>
                    <a:pt x="56" y="158"/>
                    <a:pt x="64" y="141"/>
                    <a:pt x="75" y="126"/>
                  </a:cubicBezTo>
                  <a:cubicBezTo>
                    <a:pt x="84" y="114"/>
                    <a:pt x="95" y="104"/>
                    <a:pt x="107" y="95"/>
                  </a:cubicBezTo>
                  <a:cubicBezTo>
                    <a:pt x="118" y="113"/>
                    <a:pt x="118" y="113"/>
                    <a:pt x="118" y="113"/>
                  </a:cubicBezTo>
                  <a:cubicBezTo>
                    <a:pt x="128" y="73"/>
                    <a:pt x="128" y="73"/>
                    <a:pt x="128" y="73"/>
                  </a:cubicBezTo>
                  <a:cubicBezTo>
                    <a:pt x="89" y="63"/>
                    <a:pt x="89" y="63"/>
                    <a:pt x="89" y="63"/>
                  </a:cubicBezTo>
                  <a:cubicBezTo>
                    <a:pt x="99" y="81"/>
                    <a:pt x="99" y="81"/>
                    <a:pt x="99" y="81"/>
                  </a:cubicBezTo>
                  <a:cubicBezTo>
                    <a:pt x="85" y="91"/>
                    <a:pt x="73" y="103"/>
                    <a:pt x="63" y="117"/>
                  </a:cubicBezTo>
                  <a:cubicBezTo>
                    <a:pt x="50" y="133"/>
                    <a:pt x="40" y="152"/>
                    <a:pt x="35" y="173"/>
                  </a:cubicBezTo>
                  <a:cubicBezTo>
                    <a:pt x="14" y="169"/>
                    <a:pt x="14" y="169"/>
                    <a:pt x="14" y="169"/>
                  </a:cubicBezTo>
                  <a:lnTo>
                    <a:pt x="37" y="203"/>
                  </a:lnTo>
                  <a:close/>
                  <a:moveTo>
                    <a:pt x="286" y="97"/>
                  </a:moveTo>
                  <a:cubicBezTo>
                    <a:pt x="296" y="104"/>
                    <a:pt x="305" y="112"/>
                    <a:pt x="313" y="121"/>
                  </a:cubicBezTo>
                  <a:cubicBezTo>
                    <a:pt x="326" y="137"/>
                    <a:pt x="336" y="156"/>
                    <a:pt x="342" y="176"/>
                  </a:cubicBezTo>
                  <a:cubicBezTo>
                    <a:pt x="322" y="180"/>
                    <a:pt x="322" y="180"/>
                    <a:pt x="322" y="180"/>
                  </a:cubicBezTo>
                  <a:cubicBezTo>
                    <a:pt x="356" y="203"/>
                    <a:pt x="356" y="203"/>
                    <a:pt x="356" y="203"/>
                  </a:cubicBezTo>
                  <a:cubicBezTo>
                    <a:pt x="379" y="169"/>
                    <a:pt x="379" y="169"/>
                    <a:pt x="379" y="169"/>
                  </a:cubicBezTo>
                  <a:cubicBezTo>
                    <a:pt x="358" y="173"/>
                    <a:pt x="358" y="173"/>
                    <a:pt x="358" y="173"/>
                  </a:cubicBezTo>
                  <a:cubicBezTo>
                    <a:pt x="351" y="150"/>
                    <a:pt x="340" y="129"/>
                    <a:pt x="325" y="111"/>
                  </a:cubicBezTo>
                  <a:cubicBezTo>
                    <a:pt x="316" y="100"/>
                    <a:pt x="306" y="91"/>
                    <a:pt x="295" y="83"/>
                  </a:cubicBezTo>
                  <a:cubicBezTo>
                    <a:pt x="305" y="65"/>
                    <a:pt x="305" y="65"/>
                    <a:pt x="305" y="65"/>
                  </a:cubicBezTo>
                  <a:cubicBezTo>
                    <a:pt x="265" y="75"/>
                    <a:pt x="265" y="75"/>
                    <a:pt x="265" y="75"/>
                  </a:cubicBezTo>
                  <a:cubicBezTo>
                    <a:pt x="276" y="115"/>
                    <a:pt x="276" y="115"/>
                    <a:pt x="276" y="115"/>
                  </a:cubicBezTo>
                  <a:lnTo>
                    <a:pt x="286" y="97"/>
                  </a:lnTo>
                  <a:close/>
                  <a:moveTo>
                    <a:pt x="142" y="120"/>
                  </a:moveTo>
                  <a:cubicBezTo>
                    <a:pt x="142" y="19"/>
                    <a:pt x="142" y="19"/>
                    <a:pt x="142" y="19"/>
                  </a:cubicBezTo>
                  <a:cubicBezTo>
                    <a:pt x="142" y="1"/>
                    <a:pt x="183" y="0"/>
                    <a:pt x="196" y="0"/>
                  </a:cubicBezTo>
                  <a:cubicBezTo>
                    <a:pt x="209" y="0"/>
                    <a:pt x="250" y="1"/>
                    <a:pt x="250" y="19"/>
                  </a:cubicBezTo>
                  <a:cubicBezTo>
                    <a:pt x="250" y="120"/>
                    <a:pt x="250" y="120"/>
                    <a:pt x="250" y="120"/>
                  </a:cubicBezTo>
                  <a:cubicBezTo>
                    <a:pt x="250" y="139"/>
                    <a:pt x="209" y="140"/>
                    <a:pt x="196" y="140"/>
                  </a:cubicBezTo>
                  <a:cubicBezTo>
                    <a:pt x="183" y="140"/>
                    <a:pt x="142" y="139"/>
                    <a:pt x="142" y="120"/>
                  </a:cubicBezTo>
                  <a:close/>
                  <a:moveTo>
                    <a:pt x="234" y="118"/>
                  </a:moveTo>
                  <a:cubicBezTo>
                    <a:pt x="234" y="102"/>
                    <a:pt x="234" y="102"/>
                    <a:pt x="234" y="102"/>
                  </a:cubicBezTo>
                  <a:cubicBezTo>
                    <a:pt x="221" y="106"/>
                    <a:pt x="204" y="106"/>
                    <a:pt x="196" y="106"/>
                  </a:cubicBezTo>
                  <a:cubicBezTo>
                    <a:pt x="188" y="106"/>
                    <a:pt x="171" y="106"/>
                    <a:pt x="158" y="102"/>
                  </a:cubicBezTo>
                  <a:cubicBezTo>
                    <a:pt x="158" y="118"/>
                    <a:pt x="158" y="118"/>
                    <a:pt x="158" y="118"/>
                  </a:cubicBezTo>
                  <a:cubicBezTo>
                    <a:pt x="162" y="120"/>
                    <a:pt x="175" y="124"/>
                    <a:pt x="196" y="124"/>
                  </a:cubicBezTo>
                  <a:cubicBezTo>
                    <a:pt x="217" y="124"/>
                    <a:pt x="230" y="120"/>
                    <a:pt x="234" y="118"/>
                  </a:cubicBezTo>
                  <a:close/>
                  <a:moveTo>
                    <a:pt x="234" y="34"/>
                  </a:moveTo>
                  <a:cubicBezTo>
                    <a:pt x="221" y="39"/>
                    <a:pt x="204" y="39"/>
                    <a:pt x="196" y="39"/>
                  </a:cubicBezTo>
                  <a:cubicBezTo>
                    <a:pt x="188" y="39"/>
                    <a:pt x="171" y="39"/>
                    <a:pt x="158" y="34"/>
                  </a:cubicBezTo>
                  <a:cubicBezTo>
                    <a:pt x="158" y="51"/>
                    <a:pt x="158" y="51"/>
                    <a:pt x="158" y="51"/>
                  </a:cubicBezTo>
                  <a:cubicBezTo>
                    <a:pt x="162" y="53"/>
                    <a:pt x="175" y="57"/>
                    <a:pt x="196" y="57"/>
                  </a:cubicBezTo>
                  <a:cubicBezTo>
                    <a:pt x="217" y="57"/>
                    <a:pt x="230" y="53"/>
                    <a:pt x="234" y="51"/>
                  </a:cubicBezTo>
                  <a:lnTo>
                    <a:pt x="234" y="34"/>
                  </a:lnTo>
                  <a:close/>
                  <a:moveTo>
                    <a:pt x="158" y="84"/>
                  </a:moveTo>
                  <a:cubicBezTo>
                    <a:pt x="162" y="87"/>
                    <a:pt x="175" y="90"/>
                    <a:pt x="196" y="90"/>
                  </a:cubicBezTo>
                  <a:cubicBezTo>
                    <a:pt x="217" y="90"/>
                    <a:pt x="230" y="87"/>
                    <a:pt x="234" y="84"/>
                  </a:cubicBezTo>
                  <a:cubicBezTo>
                    <a:pt x="234" y="68"/>
                    <a:pt x="234" y="68"/>
                    <a:pt x="234" y="68"/>
                  </a:cubicBezTo>
                  <a:cubicBezTo>
                    <a:pt x="221" y="72"/>
                    <a:pt x="204" y="73"/>
                    <a:pt x="196" y="73"/>
                  </a:cubicBezTo>
                  <a:cubicBezTo>
                    <a:pt x="188" y="73"/>
                    <a:pt x="171" y="72"/>
                    <a:pt x="158" y="68"/>
                  </a:cubicBezTo>
                  <a:lnTo>
                    <a:pt x="158" y="84"/>
                  </a:lnTo>
                  <a:close/>
                  <a:moveTo>
                    <a:pt x="163" y="19"/>
                  </a:moveTo>
                  <a:cubicBezTo>
                    <a:pt x="170" y="21"/>
                    <a:pt x="181" y="23"/>
                    <a:pt x="196" y="23"/>
                  </a:cubicBezTo>
                  <a:cubicBezTo>
                    <a:pt x="211" y="23"/>
                    <a:pt x="222" y="21"/>
                    <a:pt x="229" y="19"/>
                  </a:cubicBezTo>
                  <a:cubicBezTo>
                    <a:pt x="222" y="17"/>
                    <a:pt x="211" y="16"/>
                    <a:pt x="196" y="16"/>
                  </a:cubicBezTo>
                  <a:cubicBezTo>
                    <a:pt x="181" y="16"/>
                    <a:pt x="170" y="17"/>
                    <a:pt x="163" y="19"/>
                  </a:cubicBezTo>
                  <a:close/>
                  <a:moveTo>
                    <a:pt x="109" y="329"/>
                  </a:moveTo>
                  <a:cubicBezTo>
                    <a:pt x="109" y="348"/>
                    <a:pt x="67" y="349"/>
                    <a:pt x="54" y="349"/>
                  </a:cubicBezTo>
                  <a:cubicBezTo>
                    <a:pt x="42" y="349"/>
                    <a:pt x="0" y="348"/>
                    <a:pt x="0" y="329"/>
                  </a:cubicBezTo>
                  <a:cubicBezTo>
                    <a:pt x="0" y="228"/>
                    <a:pt x="0" y="228"/>
                    <a:pt x="0" y="228"/>
                  </a:cubicBezTo>
                  <a:cubicBezTo>
                    <a:pt x="0" y="210"/>
                    <a:pt x="42" y="209"/>
                    <a:pt x="54" y="209"/>
                  </a:cubicBezTo>
                  <a:cubicBezTo>
                    <a:pt x="67" y="209"/>
                    <a:pt x="109" y="210"/>
                    <a:pt x="109" y="228"/>
                  </a:cubicBezTo>
                  <a:lnTo>
                    <a:pt x="109" y="329"/>
                  </a:lnTo>
                  <a:close/>
                  <a:moveTo>
                    <a:pt x="93" y="243"/>
                  </a:moveTo>
                  <a:cubicBezTo>
                    <a:pt x="80" y="248"/>
                    <a:pt x="62" y="248"/>
                    <a:pt x="54" y="248"/>
                  </a:cubicBezTo>
                  <a:cubicBezTo>
                    <a:pt x="47" y="248"/>
                    <a:pt x="29" y="248"/>
                    <a:pt x="16" y="243"/>
                  </a:cubicBezTo>
                  <a:cubicBezTo>
                    <a:pt x="16" y="260"/>
                    <a:pt x="16" y="260"/>
                    <a:pt x="16" y="260"/>
                  </a:cubicBezTo>
                  <a:cubicBezTo>
                    <a:pt x="20" y="262"/>
                    <a:pt x="34" y="266"/>
                    <a:pt x="54" y="266"/>
                  </a:cubicBezTo>
                  <a:cubicBezTo>
                    <a:pt x="75" y="266"/>
                    <a:pt x="89" y="262"/>
                    <a:pt x="93" y="260"/>
                  </a:cubicBezTo>
                  <a:lnTo>
                    <a:pt x="93" y="243"/>
                  </a:lnTo>
                  <a:close/>
                  <a:moveTo>
                    <a:pt x="16" y="294"/>
                  </a:moveTo>
                  <a:cubicBezTo>
                    <a:pt x="20" y="296"/>
                    <a:pt x="33" y="299"/>
                    <a:pt x="54" y="299"/>
                  </a:cubicBezTo>
                  <a:cubicBezTo>
                    <a:pt x="75" y="299"/>
                    <a:pt x="89" y="296"/>
                    <a:pt x="93" y="294"/>
                  </a:cubicBezTo>
                  <a:cubicBezTo>
                    <a:pt x="93" y="277"/>
                    <a:pt x="93" y="277"/>
                    <a:pt x="93" y="277"/>
                  </a:cubicBezTo>
                  <a:cubicBezTo>
                    <a:pt x="80" y="281"/>
                    <a:pt x="62" y="282"/>
                    <a:pt x="54" y="282"/>
                  </a:cubicBezTo>
                  <a:cubicBezTo>
                    <a:pt x="47" y="282"/>
                    <a:pt x="29" y="281"/>
                    <a:pt x="16" y="277"/>
                  </a:cubicBezTo>
                  <a:lnTo>
                    <a:pt x="16" y="294"/>
                  </a:lnTo>
                  <a:close/>
                  <a:moveTo>
                    <a:pt x="22" y="228"/>
                  </a:moveTo>
                  <a:cubicBezTo>
                    <a:pt x="28" y="230"/>
                    <a:pt x="39" y="232"/>
                    <a:pt x="54" y="232"/>
                  </a:cubicBezTo>
                  <a:cubicBezTo>
                    <a:pt x="69" y="232"/>
                    <a:pt x="81" y="230"/>
                    <a:pt x="87" y="228"/>
                  </a:cubicBezTo>
                  <a:cubicBezTo>
                    <a:pt x="81" y="227"/>
                    <a:pt x="69" y="225"/>
                    <a:pt x="54" y="225"/>
                  </a:cubicBezTo>
                  <a:cubicBezTo>
                    <a:pt x="39" y="225"/>
                    <a:pt x="28" y="227"/>
                    <a:pt x="22" y="228"/>
                  </a:cubicBezTo>
                  <a:close/>
                  <a:moveTo>
                    <a:pt x="93" y="327"/>
                  </a:moveTo>
                  <a:cubicBezTo>
                    <a:pt x="93" y="311"/>
                    <a:pt x="93" y="311"/>
                    <a:pt x="93" y="311"/>
                  </a:cubicBezTo>
                  <a:cubicBezTo>
                    <a:pt x="80" y="315"/>
                    <a:pt x="62" y="315"/>
                    <a:pt x="54" y="315"/>
                  </a:cubicBezTo>
                  <a:cubicBezTo>
                    <a:pt x="47" y="315"/>
                    <a:pt x="29" y="315"/>
                    <a:pt x="16" y="311"/>
                  </a:cubicBezTo>
                  <a:cubicBezTo>
                    <a:pt x="16" y="327"/>
                    <a:pt x="16" y="327"/>
                    <a:pt x="16" y="327"/>
                  </a:cubicBezTo>
                  <a:cubicBezTo>
                    <a:pt x="20" y="330"/>
                    <a:pt x="34" y="333"/>
                    <a:pt x="54" y="333"/>
                  </a:cubicBezTo>
                  <a:cubicBezTo>
                    <a:pt x="75" y="333"/>
                    <a:pt x="89" y="330"/>
                    <a:pt x="93" y="327"/>
                  </a:cubicBezTo>
                  <a:close/>
                  <a:moveTo>
                    <a:pt x="392" y="228"/>
                  </a:moveTo>
                  <a:cubicBezTo>
                    <a:pt x="392" y="329"/>
                    <a:pt x="392" y="329"/>
                    <a:pt x="392" y="329"/>
                  </a:cubicBezTo>
                  <a:cubicBezTo>
                    <a:pt x="392" y="348"/>
                    <a:pt x="350" y="349"/>
                    <a:pt x="338" y="349"/>
                  </a:cubicBezTo>
                  <a:cubicBezTo>
                    <a:pt x="325" y="349"/>
                    <a:pt x="283" y="348"/>
                    <a:pt x="283" y="329"/>
                  </a:cubicBezTo>
                  <a:cubicBezTo>
                    <a:pt x="283" y="228"/>
                    <a:pt x="283" y="228"/>
                    <a:pt x="283" y="228"/>
                  </a:cubicBezTo>
                  <a:cubicBezTo>
                    <a:pt x="283" y="210"/>
                    <a:pt x="325" y="209"/>
                    <a:pt x="338" y="209"/>
                  </a:cubicBezTo>
                  <a:cubicBezTo>
                    <a:pt x="350" y="209"/>
                    <a:pt x="392" y="210"/>
                    <a:pt x="392" y="228"/>
                  </a:cubicBezTo>
                  <a:close/>
                  <a:moveTo>
                    <a:pt x="299" y="294"/>
                  </a:moveTo>
                  <a:cubicBezTo>
                    <a:pt x="303" y="296"/>
                    <a:pt x="317" y="299"/>
                    <a:pt x="338" y="299"/>
                  </a:cubicBezTo>
                  <a:cubicBezTo>
                    <a:pt x="359" y="299"/>
                    <a:pt x="372" y="296"/>
                    <a:pt x="376" y="294"/>
                  </a:cubicBezTo>
                  <a:cubicBezTo>
                    <a:pt x="376" y="277"/>
                    <a:pt x="376" y="277"/>
                    <a:pt x="376" y="277"/>
                  </a:cubicBezTo>
                  <a:cubicBezTo>
                    <a:pt x="363" y="281"/>
                    <a:pt x="345" y="282"/>
                    <a:pt x="338" y="282"/>
                  </a:cubicBezTo>
                  <a:cubicBezTo>
                    <a:pt x="330" y="282"/>
                    <a:pt x="312" y="281"/>
                    <a:pt x="299" y="277"/>
                  </a:cubicBezTo>
                  <a:lnTo>
                    <a:pt x="299" y="294"/>
                  </a:lnTo>
                  <a:close/>
                  <a:moveTo>
                    <a:pt x="376" y="243"/>
                  </a:moveTo>
                  <a:cubicBezTo>
                    <a:pt x="363" y="248"/>
                    <a:pt x="345" y="248"/>
                    <a:pt x="338" y="248"/>
                  </a:cubicBezTo>
                  <a:cubicBezTo>
                    <a:pt x="330" y="248"/>
                    <a:pt x="312" y="248"/>
                    <a:pt x="299" y="243"/>
                  </a:cubicBezTo>
                  <a:cubicBezTo>
                    <a:pt x="299" y="260"/>
                    <a:pt x="299" y="260"/>
                    <a:pt x="299" y="260"/>
                  </a:cubicBezTo>
                  <a:cubicBezTo>
                    <a:pt x="303" y="262"/>
                    <a:pt x="317" y="266"/>
                    <a:pt x="338" y="266"/>
                  </a:cubicBezTo>
                  <a:cubicBezTo>
                    <a:pt x="359" y="266"/>
                    <a:pt x="372" y="262"/>
                    <a:pt x="376" y="260"/>
                  </a:cubicBezTo>
                  <a:lnTo>
                    <a:pt x="376" y="243"/>
                  </a:lnTo>
                  <a:close/>
                  <a:moveTo>
                    <a:pt x="305" y="228"/>
                  </a:moveTo>
                  <a:cubicBezTo>
                    <a:pt x="311" y="230"/>
                    <a:pt x="323" y="232"/>
                    <a:pt x="338" y="232"/>
                  </a:cubicBezTo>
                  <a:cubicBezTo>
                    <a:pt x="353" y="232"/>
                    <a:pt x="364" y="230"/>
                    <a:pt x="370" y="228"/>
                  </a:cubicBezTo>
                  <a:cubicBezTo>
                    <a:pt x="364" y="227"/>
                    <a:pt x="353" y="225"/>
                    <a:pt x="338" y="225"/>
                  </a:cubicBezTo>
                  <a:cubicBezTo>
                    <a:pt x="323" y="225"/>
                    <a:pt x="311" y="227"/>
                    <a:pt x="305" y="228"/>
                  </a:cubicBezTo>
                  <a:close/>
                  <a:moveTo>
                    <a:pt x="376" y="327"/>
                  </a:moveTo>
                  <a:cubicBezTo>
                    <a:pt x="376" y="311"/>
                    <a:pt x="376" y="311"/>
                    <a:pt x="376" y="311"/>
                  </a:cubicBezTo>
                  <a:cubicBezTo>
                    <a:pt x="363" y="315"/>
                    <a:pt x="345" y="315"/>
                    <a:pt x="338" y="315"/>
                  </a:cubicBezTo>
                  <a:cubicBezTo>
                    <a:pt x="330" y="315"/>
                    <a:pt x="312" y="315"/>
                    <a:pt x="299" y="311"/>
                  </a:cubicBezTo>
                  <a:cubicBezTo>
                    <a:pt x="299" y="327"/>
                    <a:pt x="299" y="327"/>
                    <a:pt x="299" y="327"/>
                  </a:cubicBezTo>
                  <a:cubicBezTo>
                    <a:pt x="303" y="330"/>
                    <a:pt x="317" y="333"/>
                    <a:pt x="338" y="333"/>
                  </a:cubicBezTo>
                  <a:cubicBezTo>
                    <a:pt x="359" y="333"/>
                    <a:pt x="372" y="330"/>
                    <a:pt x="376" y="327"/>
                  </a:cubicBezTo>
                  <a:close/>
                </a:path>
              </a:pathLst>
            </a:custGeom>
            <a:solidFill>
              <a:schemeClr val="accent3"/>
            </a:solidFill>
            <a:ln>
              <a:noFill/>
            </a:ln>
          </p:spPr>
          <p:txBody>
            <a:bodyPr vert="horz" wrap="square" lIns="91416" tIns="45708" rIns="91416" bIns="45708" numCol="1" anchor="t" anchorCtr="0" compatLnSpc="1">
              <a:prstTxWarp prst="textNoShape">
                <a:avLst/>
              </a:prstTxWarp>
            </a:bodyPr>
            <a:lstStyle/>
            <a:p>
              <a:pPr defTabSz="914126"/>
              <a:endParaRPr lang="en-US" sz="1799">
                <a:solidFill>
                  <a:srgbClr val="717074"/>
                </a:solidFill>
                <a:latin typeface="Metropolis"/>
              </a:endParaRPr>
            </a:p>
          </p:txBody>
        </p:sp>
      </p:grpSp>
      <p:grpSp>
        <p:nvGrpSpPr>
          <p:cNvPr id="11" name="Group 10">
            <a:extLst>
              <a:ext uri="{FF2B5EF4-FFF2-40B4-BE49-F238E27FC236}">
                <a16:creationId xmlns:a16="http://schemas.microsoft.com/office/drawing/2014/main" id="{4EAE9F8A-FE23-454A-A8BC-F0EF6785285C}"/>
              </a:ext>
            </a:extLst>
          </p:cNvPr>
          <p:cNvGrpSpPr/>
          <p:nvPr/>
        </p:nvGrpSpPr>
        <p:grpSpPr>
          <a:xfrm>
            <a:off x="1754182" y="5237488"/>
            <a:ext cx="3007736" cy="894206"/>
            <a:chOff x="1753050" y="5237958"/>
            <a:chExt cx="3008519" cy="894439"/>
          </a:xfrm>
        </p:grpSpPr>
        <p:sp>
          <p:nvSpPr>
            <p:cNvPr id="160" name="Oval 159">
              <a:extLst>
                <a:ext uri="{FF2B5EF4-FFF2-40B4-BE49-F238E27FC236}">
                  <a16:creationId xmlns:a16="http://schemas.microsoft.com/office/drawing/2014/main" id="{92F9AAF9-EF08-411D-A529-3A7B3DEFDC87}"/>
                </a:ext>
              </a:extLst>
            </p:cNvPr>
            <p:cNvSpPr/>
            <p:nvPr/>
          </p:nvSpPr>
          <p:spPr>
            <a:xfrm>
              <a:off x="3877649" y="5237958"/>
              <a:ext cx="883920" cy="883920"/>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pPr>
              <a:endParaRPr lang="en-US" sz="1200">
                <a:solidFill>
                  <a:prstClr val="white"/>
                </a:solidFill>
                <a:latin typeface="Metropolis"/>
              </a:endParaRPr>
            </a:p>
          </p:txBody>
        </p:sp>
        <p:sp>
          <p:nvSpPr>
            <p:cNvPr id="168" name="Rectangle 167">
              <a:extLst>
                <a:ext uri="{FF2B5EF4-FFF2-40B4-BE49-F238E27FC236}">
                  <a16:creationId xmlns:a16="http://schemas.microsoft.com/office/drawing/2014/main" id="{C78E1C72-A6D5-4712-A78B-4D2511C27A78}"/>
                </a:ext>
              </a:extLst>
            </p:cNvPr>
            <p:cNvSpPr>
              <a:spLocks noChangeArrowheads="1"/>
            </p:cNvSpPr>
            <p:nvPr/>
          </p:nvSpPr>
          <p:spPr bwMode="gray">
            <a:xfrm>
              <a:off x="1753050" y="5401067"/>
              <a:ext cx="2193989" cy="731330"/>
            </a:xfrm>
            <a:prstGeom prst="rect">
              <a:avLst/>
            </a:prstGeom>
            <a:noFill/>
            <a:ln w="11113">
              <a:no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400" dirty="0">
                  <a:solidFill>
                    <a:srgbClr val="0095D3"/>
                  </a:solidFill>
                  <a:latin typeface="Metropolis"/>
                </a:rPr>
                <a:t>Workload Balancing</a:t>
              </a:r>
            </a:p>
          </p:txBody>
        </p:sp>
        <p:pic>
          <p:nvPicPr>
            <p:cNvPr id="5" name="Picture 4">
              <a:extLst>
                <a:ext uri="{FF2B5EF4-FFF2-40B4-BE49-F238E27FC236}">
                  <a16:creationId xmlns:a16="http://schemas.microsoft.com/office/drawing/2014/main" id="{7C0E0CBC-21D4-48AE-90D3-5DEB2B63C4AC}"/>
                </a:ext>
              </a:extLst>
            </p:cNvPr>
            <p:cNvPicPr>
              <a:picLocks noChangeAspect="1"/>
            </p:cNvPicPr>
            <p:nvPr/>
          </p:nvPicPr>
          <p:blipFill>
            <a:blip r:embed="rId5"/>
            <a:stretch>
              <a:fillRect/>
            </a:stretch>
          </p:blipFill>
          <p:spPr>
            <a:xfrm>
              <a:off x="4016429" y="5439005"/>
              <a:ext cx="606359" cy="500645"/>
            </a:xfrm>
            <a:prstGeom prst="rect">
              <a:avLst/>
            </a:prstGeom>
          </p:spPr>
        </p:pic>
      </p:grpSp>
      <p:grpSp>
        <p:nvGrpSpPr>
          <p:cNvPr id="17" name="Group 16">
            <a:extLst>
              <a:ext uri="{FF2B5EF4-FFF2-40B4-BE49-F238E27FC236}">
                <a16:creationId xmlns:a16="http://schemas.microsoft.com/office/drawing/2014/main" id="{FD43CA73-4120-4A27-9AE2-EE1FED9279AB}"/>
              </a:ext>
            </a:extLst>
          </p:cNvPr>
          <p:cNvGrpSpPr/>
          <p:nvPr/>
        </p:nvGrpSpPr>
        <p:grpSpPr>
          <a:xfrm>
            <a:off x="4442099" y="2659742"/>
            <a:ext cx="3336308" cy="1976711"/>
            <a:chOff x="4441667" y="2659542"/>
            <a:chExt cx="3337177" cy="1977226"/>
          </a:xfrm>
        </p:grpSpPr>
        <p:grpSp>
          <p:nvGrpSpPr>
            <p:cNvPr id="16" name="Group 15">
              <a:extLst>
                <a:ext uri="{FF2B5EF4-FFF2-40B4-BE49-F238E27FC236}">
                  <a16:creationId xmlns:a16="http://schemas.microsoft.com/office/drawing/2014/main" id="{7AC69213-8AE1-4D12-BD27-F76E2CE931E5}"/>
                </a:ext>
              </a:extLst>
            </p:cNvPr>
            <p:cNvGrpSpPr/>
            <p:nvPr/>
          </p:nvGrpSpPr>
          <p:grpSpPr>
            <a:xfrm>
              <a:off x="6782020" y="3085556"/>
              <a:ext cx="996824" cy="1209798"/>
              <a:chOff x="6782020" y="3085556"/>
              <a:chExt cx="996824" cy="1209798"/>
            </a:xfrm>
          </p:grpSpPr>
          <p:grpSp>
            <p:nvGrpSpPr>
              <p:cNvPr id="171" name="Group 170">
                <a:extLst>
                  <a:ext uri="{FF2B5EF4-FFF2-40B4-BE49-F238E27FC236}">
                    <a16:creationId xmlns:a16="http://schemas.microsoft.com/office/drawing/2014/main" id="{67B91E90-4BF5-4506-9DC6-00D68D8D8E03}"/>
                  </a:ext>
                </a:extLst>
              </p:cNvPr>
              <p:cNvGrpSpPr/>
              <p:nvPr/>
            </p:nvGrpSpPr>
            <p:grpSpPr>
              <a:xfrm>
                <a:off x="6789201" y="4021674"/>
                <a:ext cx="762979" cy="273680"/>
                <a:chOff x="2177447" y="-344380"/>
                <a:chExt cx="5794375" cy="2120901"/>
              </a:xfrm>
            </p:grpSpPr>
            <p:grpSp>
              <p:nvGrpSpPr>
                <p:cNvPr id="227" name="Group 226">
                  <a:extLst>
                    <a:ext uri="{FF2B5EF4-FFF2-40B4-BE49-F238E27FC236}">
                      <a16:creationId xmlns:a16="http://schemas.microsoft.com/office/drawing/2014/main" id="{488384F3-878D-42A4-9B4A-871EA7FAC095}"/>
                    </a:ext>
                  </a:extLst>
                </p:cNvPr>
                <p:cNvGrpSpPr/>
                <p:nvPr/>
              </p:nvGrpSpPr>
              <p:grpSpPr>
                <a:xfrm>
                  <a:off x="2177447" y="-344380"/>
                  <a:ext cx="2581276" cy="2033588"/>
                  <a:chOff x="2177447" y="-344380"/>
                  <a:chExt cx="2581276" cy="2033588"/>
                </a:xfrm>
              </p:grpSpPr>
              <p:sp>
                <p:nvSpPr>
                  <p:cNvPr id="248" name="Freeform 5">
                    <a:extLst>
                      <a:ext uri="{FF2B5EF4-FFF2-40B4-BE49-F238E27FC236}">
                        <a16:creationId xmlns:a16="http://schemas.microsoft.com/office/drawing/2014/main" id="{063E6569-BE61-4DB6-8CED-F60ABD2817CD}"/>
                      </a:ext>
                    </a:extLst>
                  </p:cNvPr>
                  <p:cNvSpPr>
                    <a:spLocks/>
                  </p:cNvSpPr>
                  <p:nvPr/>
                </p:nvSpPr>
                <p:spPr bwMode="auto">
                  <a:xfrm>
                    <a:off x="2560035" y="1105008"/>
                    <a:ext cx="320675" cy="584200"/>
                  </a:xfrm>
                  <a:custGeom>
                    <a:avLst/>
                    <a:gdLst>
                      <a:gd name="T0" fmla="*/ 202 w 202"/>
                      <a:gd name="T1" fmla="*/ 368 h 368"/>
                      <a:gd name="T2" fmla="*/ 0 w 202"/>
                      <a:gd name="T3" fmla="*/ 297 h 368"/>
                      <a:gd name="T4" fmla="*/ 0 w 202"/>
                      <a:gd name="T5" fmla="*/ 0 h 368"/>
                      <a:gd name="T6" fmla="*/ 202 w 202"/>
                      <a:gd name="T7" fmla="*/ 69 h 368"/>
                      <a:gd name="T8" fmla="*/ 202 w 202"/>
                      <a:gd name="T9" fmla="*/ 368 h 368"/>
                    </a:gdLst>
                    <a:ahLst/>
                    <a:cxnLst>
                      <a:cxn ang="0">
                        <a:pos x="T0" y="T1"/>
                      </a:cxn>
                      <a:cxn ang="0">
                        <a:pos x="T2" y="T3"/>
                      </a:cxn>
                      <a:cxn ang="0">
                        <a:pos x="T4" y="T5"/>
                      </a:cxn>
                      <a:cxn ang="0">
                        <a:pos x="T6" y="T7"/>
                      </a:cxn>
                      <a:cxn ang="0">
                        <a:pos x="T8" y="T9"/>
                      </a:cxn>
                    </a:cxnLst>
                    <a:rect l="0" t="0" r="r" b="b"/>
                    <a:pathLst>
                      <a:path w="202" h="368">
                        <a:moveTo>
                          <a:pt x="202" y="368"/>
                        </a:moveTo>
                        <a:lnTo>
                          <a:pt x="0" y="297"/>
                        </a:lnTo>
                        <a:lnTo>
                          <a:pt x="0" y="0"/>
                        </a:lnTo>
                        <a:lnTo>
                          <a:pt x="202" y="69"/>
                        </a:lnTo>
                        <a:lnTo>
                          <a:pt x="202" y="368"/>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49" name="Freeform 159">
                    <a:extLst>
                      <a:ext uri="{FF2B5EF4-FFF2-40B4-BE49-F238E27FC236}">
                        <a16:creationId xmlns:a16="http://schemas.microsoft.com/office/drawing/2014/main" id="{AC46D968-4FCF-41D7-BE57-6A51DD3E99A5}"/>
                      </a:ext>
                    </a:extLst>
                  </p:cNvPr>
                  <p:cNvSpPr>
                    <a:spLocks/>
                  </p:cNvSpPr>
                  <p:nvPr/>
                </p:nvSpPr>
                <p:spPr bwMode="auto">
                  <a:xfrm>
                    <a:off x="2939447" y="1105008"/>
                    <a:ext cx="320675" cy="584200"/>
                  </a:xfrm>
                  <a:custGeom>
                    <a:avLst/>
                    <a:gdLst>
                      <a:gd name="T0" fmla="*/ 0 w 202"/>
                      <a:gd name="T1" fmla="*/ 368 h 368"/>
                      <a:gd name="T2" fmla="*/ 202 w 202"/>
                      <a:gd name="T3" fmla="*/ 297 h 368"/>
                      <a:gd name="T4" fmla="*/ 202 w 202"/>
                      <a:gd name="T5" fmla="*/ 0 h 368"/>
                      <a:gd name="T6" fmla="*/ 0 w 202"/>
                      <a:gd name="T7" fmla="*/ 69 h 368"/>
                      <a:gd name="T8" fmla="*/ 0 w 202"/>
                      <a:gd name="T9" fmla="*/ 368 h 368"/>
                    </a:gdLst>
                    <a:ahLst/>
                    <a:cxnLst>
                      <a:cxn ang="0">
                        <a:pos x="T0" y="T1"/>
                      </a:cxn>
                      <a:cxn ang="0">
                        <a:pos x="T2" y="T3"/>
                      </a:cxn>
                      <a:cxn ang="0">
                        <a:pos x="T4" y="T5"/>
                      </a:cxn>
                      <a:cxn ang="0">
                        <a:pos x="T6" y="T7"/>
                      </a:cxn>
                      <a:cxn ang="0">
                        <a:pos x="T8" y="T9"/>
                      </a:cxn>
                    </a:cxnLst>
                    <a:rect l="0" t="0" r="r" b="b"/>
                    <a:pathLst>
                      <a:path w="202" h="368">
                        <a:moveTo>
                          <a:pt x="0" y="368"/>
                        </a:moveTo>
                        <a:lnTo>
                          <a:pt x="202" y="297"/>
                        </a:lnTo>
                        <a:lnTo>
                          <a:pt x="202" y="0"/>
                        </a:lnTo>
                        <a:lnTo>
                          <a:pt x="0" y="69"/>
                        </a:lnTo>
                        <a:lnTo>
                          <a:pt x="0" y="368"/>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50" name="Freeform 160">
                    <a:extLst>
                      <a:ext uri="{FF2B5EF4-FFF2-40B4-BE49-F238E27FC236}">
                        <a16:creationId xmlns:a16="http://schemas.microsoft.com/office/drawing/2014/main" id="{BD999733-54C6-49C2-8984-AD9CBF853738}"/>
                      </a:ext>
                    </a:extLst>
                  </p:cNvPr>
                  <p:cNvSpPr>
                    <a:spLocks/>
                  </p:cNvSpPr>
                  <p:nvPr/>
                </p:nvSpPr>
                <p:spPr bwMode="auto">
                  <a:xfrm>
                    <a:off x="2594960" y="976420"/>
                    <a:ext cx="623888" cy="200025"/>
                  </a:xfrm>
                  <a:custGeom>
                    <a:avLst/>
                    <a:gdLst>
                      <a:gd name="T0" fmla="*/ 0 w 393"/>
                      <a:gd name="T1" fmla="*/ 57 h 126"/>
                      <a:gd name="T2" fmla="*/ 203 w 393"/>
                      <a:gd name="T3" fmla="*/ 0 h 126"/>
                      <a:gd name="T4" fmla="*/ 393 w 393"/>
                      <a:gd name="T5" fmla="*/ 62 h 126"/>
                      <a:gd name="T6" fmla="*/ 203 w 393"/>
                      <a:gd name="T7" fmla="*/ 126 h 126"/>
                      <a:gd name="T8" fmla="*/ 0 w 393"/>
                      <a:gd name="T9" fmla="*/ 57 h 126"/>
                    </a:gdLst>
                    <a:ahLst/>
                    <a:cxnLst>
                      <a:cxn ang="0">
                        <a:pos x="T0" y="T1"/>
                      </a:cxn>
                      <a:cxn ang="0">
                        <a:pos x="T2" y="T3"/>
                      </a:cxn>
                      <a:cxn ang="0">
                        <a:pos x="T4" y="T5"/>
                      </a:cxn>
                      <a:cxn ang="0">
                        <a:pos x="T6" y="T7"/>
                      </a:cxn>
                      <a:cxn ang="0">
                        <a:pos x="T8" y="T9"/>
                      </a:cxn>
                    </a:cxnLst>
                    <a:rect l="0" t="0" r="r" b="b"/>
                    <a:pathLst>
                      <a:path w="393" h="126">
                        <a:moveTo>
                          <a:pt x="0" y="57"/>
                        </a:moveTo>
                        <a:lnTo>
                          <a:pt x="203" y="0"/>
                        </a:lnTo>
                        <a:lnTo>
                          <a:pt x="393" y="62"/>
                        </a:lnTo>
                        <a:lnTo>
                          <a:pt x="203" y="126"/>
                        </a:lnTo>
                        <a:lnTo>
                          <a:pt x="0" y="57"/>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51" name="Freeform 161">
                    <a:extLst>
                      <a:ext uri="{FF2B5EF4-FFF2-40B4-BE49-F238E27FC236}">
                        <a16:creationId xmlns:a16="http://schemas.microsoft.com/office/drawing/2014/main" id="{1709F842-8BFE-48E7-8B95-866641CA3652}"/>
                      </a:ext>
                    </a:extLst>
                  </p:cNvPr>
                  <p:cNvSpPr>
                    <a:spLocks/>
                  </p:cNvSpPr>
                  <p:nvPr/>
                </p:nvSpPr>
                <p:spPr bwMode="auto">
                  <a:xfrm>
                    <a:off x="2177447" y="444608"/>
                    <a:ext cx="323850" cy="588963"/>
                  </a:xfrm>
                  <a:custGeom>
                    <a:avLst/>
                    <a:gdLst>
                      <a:gd name="T0" fmla="*/ 204 w 204"/>
                      <a:gd name="T1" fmla="*/ 371 h 371"/>
                      <a:gd name="T2" fmla="*/ 0 w 204"/>
                      <a:gd name="T3" fmla="*/ 297 h 371"/>
                      <a:gd name="T4" fmla="*/ 0 w 204"/>
                      <a:gd name="T5" fmla="*/ 0 h 371"/>
                      <a:gd name="T6" fmla="*/ 204 w 204"/>
                      <a:gd name="T7" fmla="*/ 69 h 371"/>
                      <a:gd name="T8" fmla="*/ 204 w 204"/>
                      <a:gd name="T9" fmla="*/ 371 h 371"/>
                    </a:gdLst>
                    <a:ahLst/>
                    <a:cxnLst>
                      <a:cxn ang="0">
                        <a:pos x="T0" y="T1"/>
                      </a:cxn>
                      <a:cxn ang="0">
                        <a:pos x="T2" y="T3"/>
                      </a:cxn>
                      <a:cxn ang="0">
                        <a:pos x="T4" y="T5"/>
                      </a:cxn>
                      <a:cxn ang="0">
                        <a:pos x="T6" y="T7"/>
                      </a:cxn>
                      <a:cxn ang="0">
                        <a:pos x="T8" y="T9"/>
                      </a:cxn>
                    </a:cxnLst>
                    <a:rect l="0" t="0" r="r" b="b"/>
                    <a:pathLst>
                      <a:path w="204" h="371">
                        <a:moveTo>
                          <a:pt x="204" y="371"/>
                        </a:moveTo>
                        <a:lnTo>
                          <a:pt x="0" y="297"/>
                        </a:lnTo>
                        <a:lnTo>
                          <a:pt x="0" y="0"/>
                        </a:lnTo>
                        <a:lnTo>
                          <a:pt x="204" y="69"/>
                        </a:lnTo>
                        <a:lnTo>
                          <a:pt x="204" y="371"/>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52" name="Freeform 162">
                    <a:extLst>
                      <a:ext uri="{FF2B5EF4-FFF2-40B4-BE49-F238E27FC236}">
                        <a16:creationId xmlns:a16="http://schemas.microsoft.com/office/drawing/2014/main" id="{DA6548E8-A652-4F3D-8423-C37397DB507F}"/>
                      </a:ext>
                    </a:extLst>
                  </p:cNvPr>
                  <p:cNvSpPr>
                    <a:spLocks/>
                  </p:cNvSpPr>
                  <p:nvPr/>
                </p:nvSpPr>
                <p:spPr bwMode="auto">
                  <a:xfrm>
                    <a:off x="2556860" y="444608"/>
                    <a:ext cx="323850" cy="588963"/>
                  </a:xfrm>
                  <a:custGeom>
                    <a:avLst/>
                    <a:gdLst>
                      <a:gd name="T0" fmla="*/ 0 w 204"/>
                      <a:gd name="T1" fmla="*/ 371 h 371"/>
                      <a:gd name="T2" fmla="*/ 204 w 204"/>
                      <a:gd name="T3" fmla="*/ 297 h 371"/>
                      <a:gd name="T4" fmla="*/ 204 w 204"/>
                      <a:gd name="T5" fmla="*/ 0 h 371"/>
                      <a:gd name="T6" fmla="*/ 0 w 204"/>
                      <a:gd name="T7" fmla="*/ 69 h 371"/>
                      <a:gd name="T8" fmla="*/ 0 w 204"/>
                      <a:gd name="T9" fmla="*/ 371 h 371"/>
                    </a:gdLst>
                    <a:ahLst/>
                    <a:cxnLst>
                      <a:cxn ang="0">
                        <a:pos x="T0" y="T1"/>
                      </a:cxn>
                      <a:cxn ang="0">
                        <a:pos x="T2" y="T3"/>
                      </a:cxn>
                      <a:cxn ang="0">
                        <a:pos x="T4" y="T5"/>
                      </a:cxn>
                      <a:cxn ang="0">
                        <a:pos x="T6" y="T7"/>
                      </a:cxn>
                      <a:cxn ang="0">
                        <a:pos x="T8" y="T9"/>
                      </a:cxn>
                    </a:cxnLst>
                    <a:rect l="0" t="0" r="r" b="b"/>
                    <a:pathLst>
                      <a:path w="204" h="371">
                        <a:moveTo>
                          <a:pt x="0" y="371"/>
                        </a:moveTo>
                        <a:lnTo>
                          <a:pt x="204" y="297"/>
                        </a:lnTo>
                        <a:lnTo>
                          <a:pt x="204" y="0"/>
                        </a:lnTo>
                        <a:lnTo>
                          <a:pt x="0" y="69"/>
                        </a:lnTo>
                        <a:lnTo>
                          <a:pt x="0" y="371"/>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53" name="Freeform 10">
                    <a:extLst>
                      <a:ext uri="{FF2B5EF4-FFF2-40B4-BE49-F238E27FC236}">
                        <a16:creationId xmlns:a16="http://schemas.microsoft.com/office/drawing/2014/main" id="{BA9F0FF0-7253-43B1-B388-7DF4ABD8838F}"/>
                      </a:ext>
                    </a:extLst>
                  </p:cNvPr>
                  <p:cNvSpPr>
                    <a:spLocks/>
                  </p:cNvSpPr>
                  <p:nvPr/>
                </p:nvSpPr>
                <p:spPr bwMode="auto">
                  <a:xfrm>
                    <a:off x="2210785" y="316020"/>
                    <a:ext cx="628650" cy="200025"/>
                  </a:xfrm>
                  <a:custGeom>
                    <a:avLst/>
                    <a:gdLst>
                      <a:gd name="T0" fmla="*/ 0 w 396"/>
                      <a:gd name="T1" fmla="*/ 57 h 126"/>
                      <a:gd name="T2" fmla="*/ 204 w 396"/>
                      <a:gd name="T3" fmla="*/ 0 h 126"/>
                      <a:gd name="T4" fmla="*/ 396 w 396"/>
                      <a:gd name="T5" fmla="*/ 62 h 126"/>
                      <a:gd name="T6" fmla="*/ 204 w 396"/>
                      <a:gd name="T7" fmla="*/ 126 h 126"/>
                      <a:gd name="T8" fmla="*/ 0 w 396"/>
                      <a:gd name="T9" fmla="*/ 57 h 126"/>
                    </a:gdLst>
                    <a:ahLst/>
                    <a:cxnLst>
                      <a:cxn ang="0">
                        <a:pos x="T0" y="T1"/>
                      </a:cxn>
                      <a:cxn ang="0">
                        <a:pos x="T2" y="T3"/>
                      </a:cxn>
                      <a:cxn ang="0">
                        <a:pos x="T4" y="T5"/>
                      </a:cxn>
                      <a:cxn ang="0">
                        <a:pos x="T6" y="T7"/>
                      </a:cxn>
                      <a:cxn ang="0">
                        <a:pos x="T8" y="T9"/>
                      </a:cxn>
                    </a:cxnLst>
                    <a:rect l="0" t="0" r="r" b="b"/>
                    <a:pathLst>
                      <a:path w="396" h="126">
                        <a:moveTo>
                          <a:pt x="0" y="57"/>
                        </a:moveTo>
                        <a:lnTo>
                          <a:pt x="204" y="0"/>
                        </a:lnTo>
                        <a:lnTo>
                          <a:pt x="396" y="62"/>
                        </a:lnTo>
                        <a:lnTo>
                          <a:pt x="204" y="126"/>
                        </a:lnTo>
                        <a:lnTo>
                          <a:pt x="0" y="57"/>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54" name="Freeform 11">
                    <a:extLst>
                      <a:ext uri="{FF2B5EF4-FFF2-40B4-BE49-F238E27FC236}">
                        <a16:creationId xmlns:a16="http://schemas.microsoft.com/office/drawing/2014/main" id="{7CF734B5-B803-4634-B8D9-EC3E7ECEFB77}"/>
                      </a:ext>
                    </a:extLst>
                  </p:cNvPr>
                  <p:cNvSpPr>
                    <a:spLocks/>
                  </p:cNvSpPr>
                  <p:nvPr/>
                </p:nvSpPr>
                <p:spPr bwMode="auto">
                  <a:xfrm>
                    <a:off x="2925160" y="444608"/>
                    <a:ext cx="323850" cy="588963"/>
                  </a:xfrm>
                  <a:custGeom>
                    <a:avLst/>
                    <a:gdLst>
                      <a:gd name="T0" fmla="*/ 204 w 204"/>
                      <a:gd name="T1" fmla="*/ 371 h 371"/>
                      <a:gd name="T2" fmla="*/ 0 w 204"/>
                      <a:gd name="T3" fmla="*/ 297 h 371"/>
                      <a:gd name="T4" fmla="*/ 0 w 204"/>
                      <a:gd name="T5" fmla="*/ 0 h 371"/>
                      <a:gd name="T6" fmla="*/ 204 w 204"/>
                      <a:gd name="T7" fmla="*/ 69 h 371"/>
                      <a:gd name="T8" fmla="*/ 204 w 204"/>
                      <a:gd name="T9" fmla="*/ 371 h 371"/>
                    </a:gdLst>
                    <a:ahLst/>
                    <a:cxnLst>
                      <a:cxn ang="0">
                        <a:pos x="T0" y="T1"/>
                      </a:cxn>
                      <a:cxn ang="0">
                        <a:pos x="T2" y="T3"/>
                      </a:cxn>
                      <a:cxn ang="0">
                        <a:pos x="T4" y="T5"/>
                      </a:cxn>
                      <a:cxn ang="0">
                        <a:pos x="T6" y="T7"/>
                      </a:cxn>
                      <a:cxn ang="0">
                        <a:pos x="T8" y="T9"/>
                      </a:cxn>
                    </a:cxnLst>
                    <a:rect l="0" t="0" r="r" b="b"/>
                    <a:pathLst>
                      <a:path w="204" h="371">
                        <a:moveTo>
                          <a:pt x="204" y="371"/>
                        </a:moveTo>
                        <a:lnTo>
                          <a:pt x="0" y="297"/>
                        </a:lnTo>
                        <a:lnTo>
                          <a:pt x="0" y="0"/>
                        </a:lnTo>
                        <a:lnTo>
                          <a:pt x="204" y="69"/>
                        </a:lnTo>
                        <a:lnTo>
                          <a:pt x="204" y="371"/>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55" name="Freeform 12">
                    <a:extLst>
                      <a:ext uri="{FF2B5EF4-FFF2-40B4-BE49-F238E27FC236}">
                        <a16:creationId xmlns:a16="http://schemas.microsoft.com/office/drawing/2014/main" id="{999E6329-4BA5-443E-A34C-47EFFB38AFAB}"/>
                      </a:ext>
                    </a:extLst>
                  </p:cNvPr>
                  <p:cNvSpPr>
                    <a:spLocks/>
                  </p:cNvSpPr>
                  <p:nvPr/>
                </p:nvSpPr>
                <p:spPr bwMode="auto">
                  <a:xfrm>
                    <a:off x="3307747" y="444608"/>
                    <a:ext cx="320675" cy="588963"/>
                  </a:xfrm>
                  <a:custGeom>
                    <a:avLst/>
                    <a:gdLst>
                      <a:gd name="T0" fmla="*/ 0 w 202"/>
                      <a:gd name="T1" fmla="*/ 371 h 371"/>
                      <a:gd name="T2" fmla="*/ 202 w 202"/>
                      <a:gd name="T3" fmla="*/ 297 h 371"/>
                      <a:gd name="T4" fmla="*/ 202 w 202"/>
                      <a:gd name="T5" fmla="*/ 0 h 371"/>
                      <a:gd name="T6" fmla="*/ 0 w 202"/>
                      <a:gd name="T7" fmla="*/ 69 h 371"/>
                      <a:gd name="T8" fmla="*/ 0 w 202"/>
                      <a:gd name="T9" fmla="*/ 371 h 371"/>
                    </a:gdLst>
                    <a:ahLst/>
                    <a:cxnLst>
                      <a:cxn ang="0">
                        <a:pos x="T0" y="T1"/>
                      </a:cxn>
                      <a:cxn ang="0">
                        <a:pos x="T2" y="T3"/>
                      </a:cxn>
                      <a:cxn ang="0">
                        <a:pos x="T4" y="T5"/>
                      </a:cxn>
                      <a:cxn ang="0">
                        <a:pos x="T6" y="T7"/>
                      </a:cxn>
                      <a:cxn ang="0">
                        <a:pos x="T8" y="T9"/>
                      </a:cxn>
                    </a:cxnLst>
                    <a:rect l="0" t="0" r="r" b="b"/>
                    <a:pathLst>
                      <a:path w="202" h="371">
                        <a:moveTo>
                          <a:pt x="0" y="371"/>
                        </a:moveTo>
                        <a:lnTo>
                          <a:pt x="202" y="297"/>
                        </a:lnTo>
                        <a:lnTo>
                          <a:pt x="202" y="0"/>
                        </a:lnTo>
                        <a:lnTo>
                          <a:pt x="0" y="69"/>
                        </a:lnTo>
                        <a:lnTo>
                          <a:pt x="0" y="371"/>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56" name="Freeform 13">
                    <a:extLst>
                      <a:ext uri="{FF2B5EF4-FFF2-40B4-BE49-F238E27FC236}">
                        <a16:creationId xmlns:a16="http://schemas.microsoft.com/office/drawing/2014/main" id="{450C2DC2-A5A7-42F3-9D1A-ED7A78A55237}"/>
                      </a:ext>
                    </a:extLst>
                  </p:cNvPr>
                  <p:cNvSpPr>
                    <a:spLocks/>
                  </p:cNvSpPr>
                  <p:nvPr/>
                </p:nvSpPr>
                <p:spPr bwMode="auto">
                  <a:xfrm>
                    <a:off x="2958497" y="316020"/>
                    <a:ext cx="628650" cy="200025"/>
                  </a:xfrm>
                  <a:custGeom>
                    <a:avLst/>
                    <a:gdLst>
                      <a:gd name="T0" fmla="*/ 0 w 396"/>
                      <a:gd name="T1" fmla="*/ 57 h 126"/>
                      <a:gd name="T2" fmla="*/ 206 w 396"/>
                      <a:gd name="T3" fmla="*/ 0 h 126"/>
                      <a:gd name="T4" fmla="*/ 396 w 396"/>
                      <a:gd name="T5" fmla="*/ 62 h 126"/>
                      <a:gd name="T6" fmla="*/ 206 w 396"/>
                      <a:gd name="T7" fmla="*/ 126 h 126"/>
                      <a:gd name="T8" fmla="*/ 0 w 396"/>
                      <a:gd name="T9" fmla="*/ 57 h 126"/>
                    </a:gdLst>
                    <a:ahLst/>
                    <a:cxnLst>
                      <a:cxn ang="0">
                        <a:pos x="T0" y="T1"/>
                      </a:cxn>
                      <a:cxn ang="0">
                        <a:pos x="T2" y="T3"/>
                      </a:cxn>
                      <a:cxn ang="0">
                        <a:pos x="T4" y="T5"/>
                      </a:cxn>
                      <a:cxn ang="0">
                        <a:pos x="T6" y="T7"/>
                      </a:cxn>
                      <a:cxn ang="0">
                        <a:pos x="T8" y="T9"/>
                      </a:cxn>
                    </a:cxnLst>
                    <a:rect l="0" t="0" r="r" b="b"/>
                    <a:pathLst>
                      <a:path w="396" h="126">
                        <a:moveTo>
                          <a:pt x="0" y="57"/>
                        </a:moveTo>
                        <a:lnTo>
                          <a:pt x="206" y="0"/>
                        </a:lnTo>
                        <a:lnTo>
                          <a:pt x="396" y="62"/>
                        </a:lnTo>
                        <a:lnTo>
                          <a:pt x="206" y="126"/>
                        </a:lnTo>
                        <a:lnTo>
                          <a:pt x="0" y="57"/>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57" name="Freeform 14">
                    <a:extLst>
                      <a:ext uri="{FF2B5EF4-FFF2-40B4-BE49-F238E27FC236}">
                        <a16:creationId xmlns:a16="http://schemas.microsoft.com/office/drawing/2014/main" id="{997D7A40-938D-40AF-8FB0-08485F6709E2}"/>
                      </a:ext>
                    </a:extLst>
                  </p:cNvPr>
                  <p:cNvSpPr>
                    <a:spLocks/>
                  </p:cNvSpPr>
                  <p:nvPr/>
                </p:nvSpPr>
                <p:spPr bwMode="auto">
                  <a:xfrm>
                    <a:off x="3307747" y="-215793"/>
                    <a:ext cx="320675" cy="588963"/>
                  </a:xfrm>
                  <a:custGeom>
                    <a:avLst/>
                    <a:gdLst>
                      <a:gd name="T0" fmla="*/ 202 w 202"/>
                      <a:gd name="T1" fmla="*/ 371 h 371"/>
                      <a:gd name="T2" fmla="*/ 0 w 202"/>
                      <a:gd name="T3" fmla="*/ 297 h 371"/>
                      <a:gd name="T4" fmla="*/ 0 w 202"/>
                      <a:gd name="T5" fmla="*/ 0 h 371"/>
                      <a:gd name="T6" fmla="*/ 202 w 202"/>
                      <a:gd name="T7" fmla="*/ 69 h 371"/>
                      <a:gd name="T8" fmla="*/ 202 w 202"/>
                      <a:gd name="T9" fmla="*/ 371 h 371"/>
                    </a:gdLst>
                    <a:ahLst/>
                    <a:cxnLst>
                      <a:cxn ang="0">
                        <a:pos x="T0" y="T1"/>
                      </a:cxn>
                      <a:cxn ang="0">
                        <a:pos x="T2" y="T3"/>
                      </a:cxn>
                      <a:cxn ang="0">
                        <a:pos x="T4" y="T5"/>
                      </a:cxn>
                      <a:cxn ang="0">
                        <a:pos x="T6" y="T7"/>
                      </a:cxn>
                      <a:cxn ang="0">
                        <a:pos x="T8" y="T9"/>
                      </a:cxn>
                    </a:cxnLst>
                    <a:rect l="0" t="0" r="r" b="b"/>
                    <a:pathLst>
                      <a:path w="202" h="371">
                        <a:moveTo>
                          <a:pt x="202" y="371"/>
                        </a:moveTo>
                        <a:lnTo>
                          <a:pt x="0" y="297"/>
                        </a:lnTo>
                        <a:lnTo>
                          <a:pt x="0" y="0"/>
                        </a:lnTo>
                        <a:lnTo>
                          <a:pt x="202" y="69"/>
                        </a:lnTo>
                        <a:lnTo>
                          <a:pt x="202" y="371"/>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58" name="Freeform 15">
                    <a:extLst>
                      <a:ext uri="{FF2B5EF4-FFF2-40B4-BE49-F238E27FC236}">
                        <a16:creationId xmlns:a16="http://schemas.microsoft.com/office/drawing/2014/main" id="{7C5BCA6E-AD2C-41E3-9E84-2DDD06A534B4}"/>
                      </a:ext>
                    </a:extLst>
                  </p:cNvPr>
                  <p:cNvSpPr>
                    <a:spLocks/>
                  </p:cNvSpPr>
                  <p:nvPr/>
                </p:nvSpPr>
                <p:spPr bwMode="auto">
                  <a:xfrm>
                    <a:off x="3688747" y="-215793"/>
                    <a:ext cx="319088" cy="588963"/>
                  </a:xfrm>
                  <a:custGeom>
                    <a:avLst/>
                    <a:gdLst>
                      <a:gd name="T0" fmla="*/ 0 w 201"/>
                      <a:gd name="T1" fmla="*/ 371 h 371"/>
                      <a:gd name="T2" fmla="*/ 201 w 201"/>
                      <a:gd name="T3" fmla="*/ 297 h 371"/>
                      <a:gd name="T4" fmla="*/ 201 w 201"/>
                      <a:gd name="T5" fmla="*/ 0 h 371"/>
                      <a:gd name="T6" fmla="*/ 0 w 201"/>
                      <a:gd name="T7" fmla="*/ 69 h 371"/>
                      <a:gd name="T8" fmla="*/ 0 w 201"/>
                      <a:gd name="T9" fmla="*/ 371 h 371"/>
                    </a:gdLst>
                    <a:ahLst/>
                    <a:cxnLst>
                      <a:cxn ang="0">
                        <a:pos x="T0" y="T1"/>
                      </a:cxn>
                      <a:cxn ang="0">
                        <a:pos x="T2" y="T3"/>
                      </a:cxn>
                      <a:cxn ang="0">
                        <a:pos x="T4" y="T5"/>
                      </a:cxn>
                      <a:cxn ang="0">
                        <a:pos x="T6" y="T7"/>
                      </a:cxn>
                      <a:cxn ang="0">
                        <a:pos x="T8" y="T9"/>
                      </a:cxn>
                    </a:cxnLst>
                    <a:rect l="0" t="0" r="r" b="b"/>
                    <a:pathLst>
                      <a:path w="201" h="371">
                        <a:moveTo>
                          <a:pt x="0" y="371"/>
                        </a:moveTo>
                        <a:lnTo>
                          <a:pt x="201" y="297"/>
                        </a:lnTo>
                        <a:lnTo>
                          <a:pt x="201" y="0"/>
                        </a:lnTo>
                        <a:lnTo>
                          <a:pt x="0" y="69"/>
                        </a:lnTo>
                        <a:lnTo>
                          <a:pt x="0" y="371"/>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59" name="Freeform 16">
                    <a:extLst>
                      <a:ext uri="{FF2B5EF4-FFF2-40B4-BE49-F238E27FC236}">
                        <a16:creationId xmlns:a16="http://schemas.microsoft.com/office/drawing/2014/main" id="{822E9B70-4674-4592-9BA2-E87479899419}"/>
                      </a:ext>
                    </a:extLst>
                  </p:cNvPr>
                  <p:cNvSpPr>
                    <a:spLocks/>
                  </p:cNvSpPr>
                  <p:nvPr/>
                </p:nvSpPr>
                <p:spPr bwMode="auto">
                  <a:xfrm>
                    <a:off x="3342672" y="-344380"/>
                    <a:ext cx="623888" cy="200025"/>
                  </a:xfrm>
                  <a:custGeom>
                    <a:avLst/>
                    <a:gdLst>
                      <a:gd name="T0" fmla="*/ 0 w 393"/>
                      <a:gd name="T1" fmla="*/ 60 h 126"/>
                      <a:gd name="T2" fmla="*/ 203 w 393"/>
                      <a:gd name="T3" fmla="*/ 0 h 126"/>
                      <a:gd name="T4" fmla="*/ 393 w 393"/>
                      <a:gd name="T5" fmla="*/ 62 h 126"/>
                      <a:gd name="T6" fmla="*/ 203 w 393"/>
                      <a:gd name="T7" fmla="*/ 126 h 126"/>
                      <a:gd name="T8" fmla="*/ 0 w 393"/>
                      <a:gd name="T9" fmla="*/ 60 h 126"/>
                    </a:gdLst>
                    <a:ahLst/>
                    <a:cxnLst>
                      <a:cxn ang="0">
                        <a:pos x="T0" y="T1"/>
                      </a:cxn>
                      <a:cxn ang="0">
                        <a:pos x="T2" y="T3"/>
                      </a:cxn>
                      <a:cxn ang="0">
                        <a:pos x="T4" y="T5"/>
                      </a:cxn>
                      <a:cxn ang="0">
                        <a:pos x="T6" y="T7"/>
                      </a:cxn>
                      <a:cxn ang="0">
                        <a:pos x="T8" y="T9"/>
                      </a:cxn>
                    </a:cxnLst>
                    <a:rect l="0" t="0" r="r" b="b"/>
                    <a:pathLst>
                      <a:path w="393" h="126">
                        <a:moveTo>
                          <a:pt x="0" y="60"/>
                        </a:moveTo>
                        <a:lnTo>
                          <a:pt x="203" y="0"/>
                        </a:lnTo>
                        <a:lnTo>
                          <a:pt x="393" y="62"/>
                        </a:lnTo>
                        <a:lnTo>
                          <a:pt x="203" y="126"/>
                        </a:lnTo>
                        <a:lnTo>
                          <a:pt x="0" y="60"/>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60" name="Freeform 17">
                    <a:extLst>
                      <a:ext uri="{FF2B5EF4-FFF2-40B4-BE49-F238E27FC236}">
                        <a16:creationId xmlns:a16="http://schemas.microsoft.com/office/drawing/2014/main" id="{971AE7D7-6753-40D8-A717-B29D1AD36351}"/>
                      </a:ext>
                    </a:extLst>
                  </p:cNvPr>
                  <p:cNvSpPr>
                    <a:spLocks/>
                  </p:cNvSpPr>
                  <p:nvPr/>
                </p:nvSpPr>
                <p:spPr bwMode="auto">
                  <a:xfrm>
                    <a:off x="4057047" y="-215793"/>
                    <a:ext cx="322263" cy="588963"/>
                  </a:xfrm>
                  <a:custGeom>
                    <a:avLst/>
                    <a:gdLst>
                      <a:gd name="T0" fmla="*/ 203 w 203"/>
                      <a:gd name="T1" fmla="*/ 371 h 371"/>
                      <a:gd name="T2" fmla="*/ 0 w 203"/>
                      <a:gd name="T3" fmla="*/ 297 h 371"/>
                      <a:gd name="T4" fmla="*/ 0 w 203"/>
                      <a:gd name="T5" fmla="*/ 0 h 371"/>
                      <a:gd name="T6" fmla="*/ 203 w 203"/>
                      <a:gd name="T7" fmla="*/ 69 h 371"/>
                      <a:gd name="T8" fmla="*/ 203 w 203"/>
                      <a:gd name="T9" fmla="*/ 371 h 371"/>
                    </a:gdLst>
                    <a:ahLst/>
                    <a:cxnLst>
                      <a:cxn ang="0">
                        <a:pos x="T0" y="T1"/>
                      </a:cxn>
                      <a:cxn ang="0">
                        <a:pos x="T2" y="T3"/>
                      </a:cxn>
                      <a:cxn ang="0">
                        <a:pos x="T4" y="T5"/>
                      </a:cxn>
                      <a:cxn ang="0">
                        <a:pos x="T6" y="T7"/>
                      </a:cxn>
                      <a:cxn ang="0">
                        <a:pos x="T8" y="T9"/>
                      </a:cxn>
                    </a:cxnLst>
                    <a:rect l="0" t="0" r="r" b="b"/>
                    <a:pathLst>
                      <a:path w="203" h="371">
                        <a:moveTo>
                          <a:pt x="203" y="371"/>
                        </a:moveTo>
                        <a:lnTo>
                          <a:pt x="0" y="297"/>
                        </a:lnTo>
                        <a:lnTo>
                          <a:pt x="0" y="0"/>
                        </a:lnTo>
                        <a:lnTo>
                          <a:pt x="203" y="69"/>
                        </a:lnTo>
                        <a:lnTo>
                          <a:pt x="203" y="371"/>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61" name="Freeform 18">
                    <a:extLst>
                      <a:ext uri="{FF2B5EF4-FFF2-40B4-BE49-F238E27FC236}">
                        <a16:creationId xmlns:a16="http://schemas.microsoft.com/office/drawing/2014/main" id="{A9A8CD58-236C-4857-9263-267B1D15C2D0}"/>
                      </a:ext>
                    </a:extLst>
                  </p:cNvPr>
                  <p:cNvSpPr>
                    <a:spLocks/>
                  </p:cNvSpPr>
                  <p:nvPr/>
                </p:nvSpPr>
                <p:spPr bwMode="auto">
                  <a:xfrm>
                    <a:off x="4436460" y="-215793"/>
                    <a:ext cx="322263" cy="588963"/>
                  </a:xfrm>
                  <a:custGeom>
                    <a:avLst/>
                    <a:gdLst>
                      <a:gd name="T0" fmla="*/ 0 w 203"/>
                      <a:gd name="T1" fmla="*/ 371 h 371"/>
                      <a:gd name="T2" fmla="*/ 203 w 203"/>
                      <a:gd name="T3" fmla="*/ 297 h 371"/>
                      <a:gd name="T4" fmla="*/ 203 w 203"/>
                      <a:gd name="T5" fmla="*/ 0 h 371"/>
                      <a:gd name="T6" fmla="*/ 0 w 203"/>
                      <a:gd name="T7" fmla="*/ 69 h 371"/>
                      <a:gd name="T8" fmla="*/ 0 w 203"/>
                      <a:gd name="T9" fmla="*/ 371 h 371"/>
                    </a:gdLst>
                    <a:ahLst/>
                    <a:cxnLst>
                      <a:cxn ang="0">
                        <a:pos x="T0" y="T1"/>
                      </a:cxn>
                      <a:cxn ang="0">
                        <a:pos x="T2" y="T3"/>
                      </a:cxn>
                      <a:cxn ang="0">
                        <a:pos x="T4" y="T5"/>
                      </a:cxn>
                      <a:cxn ang="0">
                        <a:pos x="T6" y="T7"/>
                      </a:cxn>
                      <a:cxn ang="0">
                        <a:pos x="T8" y="T9"/>
                      </a:cxn>
                    </a:cxnLst>
                    <a:rect l="0" t="0" r="r" b="b"/>
                    <a:pathLst>
                      <a:path w="203" h="371">
                        <a:moveTo>
                          <a:pt x="0" y="371"/>
                        </a:moveTo>
                        <a:lnTo>
                          <a:pt x="203" y="297"/>
                        </a:lnTo>
                        <a:lnTo>
                          <a:pt x="203" y="0"/>
                        </a:lnTo>
                        <a:lnTo>
                          <a:pt x="0" y="69"/>
                        </a:lnTo>
                        <a:lnTo>
                          <a:pt x="0" y="371"/>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62" name="Freeform 19">
                    <a:extLst>
                      <a:ext uri="{FF2B5EF4-FFF2-40B4-BE49-F238E27FC236}">
                        <a16:creationId xmlns:a16="http://schemas.microsoft.com/office/drawing/2014/main" id="{08CDDF25-ECB1-4ABF-A417-38FFF9367DB1}"/>
                      </a:ext>
                    </a:extLst>
                  </p:cNvPr>
                  <p:cNvSpPr>
                    <a:spLocks/>
                  </p:cNvSpPr>
                  <p:nvPr/>
                </p:nvSpPr>
                <p:spPr bwMode="auto">
                  <a:xfrm>
                    <a:off x="4090385" y="-344380"/>
                    <a:ext cx="627063" cy="200025"/>
                  </a:xfrm>
                  <a:custGeom>
                    <a:avLst/>
                    <a:gdLst>
                      <a:gd name="T0" fmla="*/ 0 w 395"/>
                      <a:gd name="T1" fmla="*/ 60 h 126"/>
                      <a:gd name="T2" fmla="*/ 203 w 395"/>
                      <a:gd name="T3" fmla="*/ 0 h 126"/>
                      <a:gd name="T4" fmla="*/ 395 w 395"/>
                      <a:gd name="T5" fmla="*/ 62 h 126"/>
                      <a:gd name="T6" fmla="*/ 203 w 395"/>
                      <a:gd name="T7" fmla="*/ 126 h 126"/>
                      <a:gd name="T8" fmla="*/ 0 w 395"/>
                      <a:gd name="T9" fmla="*/ 60 h 126"/>
                    </a:gdLst>
                    <a:ahLst/>
                    <a:cxnLst>
                      <a:cxn ang="0">
                        <a:pos x="T0" y="T1"/>
                      </a:cxn>
                      <a:cxn ang="0">
                        <a:pos x="T2" y="T3"/>
                      </a:cxn>
                      <a:cxn ang="0">
                        <a:pos x="T4" y="T5"/>
                      </a:cxn>
                      <a:cxn ang="0">
                        <a:pos x="T6" y="T7"/>
                      </a:cxn>
                      <a:cxn ang="0">
                        <a:pos x="T8" y="T9"/>
                      </a:cxn>
                    </a:cxnLst>
                    <a:rect l="0" t="0" r="r" b="b"/>
                    <a:pathLst>
                      <a:path w="395" h="126">
                        <a:moveTo>
                          <a:pt x="0" y="60"/>
                        </a:moveTo>
                        <a:lnTo>
                          <a:pt x="203" y="0"/>
                        </a:lnTo>
                        <a:lnTo>
                          <a:pt x="395" y="62"/>
                        </a:lnTo>
                        <a:lnTo>
                          <a:pt x="203" y="126"/>
                        </a:lnTo>
                        <a:lnTo>
                          <a:pt x="0" y="60"/>
                        </a:lnTo>
                        <a:close/>
                      </a:path>
                    </a:pathLst>
                  </a:custGeom>
                  <a:solidFill>
                    <a:srgbClr val="F79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grpSp>
            <p:grpSp>
              <p:nvGrpSpPr>
                <p:cNvPr id="228" name="Group 227">
                  <a:extLst>
                    <a:ext uri="{FF2B5EF4-FFF2-40B4-BE49-F238E27FC236}">
                      <a16:creationId xmlns:a16="http://schemas.microsoft.com/office/drawing/2014/main" id="{566B96B3-94BE-4B3C-8EE7-B1408B666C94}"/>
                    </a:ext>
                  </a:extLst>
                </p:cNvPr>
                <p:cNvGrpSpPr/>
                <p:nvPr/>
              </p:nvGrpSpPr>
              <p:grpSpPr>
                <a:xfrm>
                  <a:off x="3730022" y="447783"/>
                  <a:ext cx="4241800" cy="1328738"/>
                  <a:chOff x="3730022" y="447783"/>
                  <a:chExt cx="4241800" cy="1328738"/>
                </a:xfrm>
                <a:solidFill>
                  <a:schemeClr val="bg2"/>
                </a:solidFill>
              </p:grpSpPr>
              <p:sp>
                <p:nvSpPr>
                  <p:cNvPr id="229" name="Freeform 20">
                    <a:extLst>
                      <a:ext uri="{FF2B5EF4-FFF2-40B4-BE49-F238E27FC236}">
                        <a16:creationId xmlns:a16="http://schemas.microsoft.com/office/drawing/2014/main" id="{676FD084-48DF-42C7-8F05-928D0E61AD84}"/>
                      </a:ext>
                    </a:extLst>
                  </p:cNvPr>
                  <p:cNvSpPr>
                    <a:spLocks/>
                  </p:cNvSpPr>
                  <p:nvPr/>
                </p:nvSpPr>
                <p:spPr bwMode="auto">
                  <a:xfrm>
                    <a:off x="3730022" y="1376470"/>
                    <a:ext cx="495300" cy="388938"/>
                  </a:xfrm>
                  <a:custGeom>
                    <a:avLst/>
                    <a:gdLst>
                      <a:gd name="T0" fmla="*/ 222 w 312"/>
                      <a:gd name="T1" fmla="*/ 164 h 245"/>
                      <a:gd name="T2" fmla="*/ 172 w 312"/>
                      <a:gd name="T3" fmla="*/ 0 h 245"/>
                      <a:gd name="T4" fmla="*/ 139 w 312"/>
                      <a:gd name="T5" fmla="*/ 0 h 245"/>
                      <a:gd name="T6" fmla="*/ 94 w 312"/>
                      <a:gd name="T7" fmla="*/ 164 h 245"/>
                      <a:gd name="T8" fmla="*/ 47 w 312"/>
                      <a:gd name="T9" fmla="*/ 0 h 245"/>
                      <a:gd name="T10" fmla="*/ 0 w 312"/>
                      <a:gd name="T11" fmla="*/ 0 h 245"/>
                      <a:gd name="T12" fmla="*/ 73 w 312"/>
                      <a:gd name="T13" fmla="*/ 245 h 245"/>
                      <a:gd name="T14" fmla="*/ 111 w 312"/>
                      <a:gd name="T15" fmla="*/ 245 h 245"/>
                      <a:gd name="T16" fmla="*/ 156 w 312"/>
                      <a:gd name="T17" fmla="*/ 83 h 245"/>
                      <a:gd name="T18" fmla="*/ 206 w 312"/>
                      <a:gd name="T19" fmla="*/ 245 h 245"/>
                      <a:gd name="T20" fmla="*/ 241 w 312"/>
                      <a:gd name="T21" fmla="*/ 245 h 245"/>
                      <a:gd name="T22" fmla="*/ 312 w 312"/>
                      <a:gd name="T23" fmla="*/ 0 h 245"/>
                      <a:gd name="T24" fmla="*/ 272 w 312"/>
                      <a:gd name="T25" fmla="*/ 0 h 245"/>
                      <a:gd name="T26" fmla="*/ 222 w 312"/>
                      <a:gd name="T27" fmla="*/ 16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245">
                        <a:moveTo>
                          <a:pt x="222" y="164"/>
                        </a:moveTo>
                        <a:lnTo>
                          <a:pt x="172" y="0"/>
                        </a:lnTo>
                        <a:lnTo>
                          <a:pt x="139" y="0"/>
                        </a:lnTo>
                        <a:lnTo>
                          <a:pt x="94" y="164"/>
                        </a:lnTo>
                        <a:lnTo>
                          <a:pt x="47" y="0"/>
                        </a:lnTo>
                        <a:lnTo>
                          <a:pt x="0" y="0"/>
                        </a:lnTo>
                        <a:lnTo>
                          <a:pt x="73" y="245"/>
                        </a:lnTo>
                        <a:lnTo>
                          <a:pt x="111" y="245"/>
                        </a:lnTo>
                        <a:lnTo>
                          <a:pt x="156" y="83"/>
                        </a:lnTo>
                        <a:lnTo>
                          <a:pt x="206" y="245"/>
                        </a:lnTo>
                        <a:lnTo>
                          <a:pt x="241" y="245"/>
                        </a:lnTo>
                        <a:lnTo>
                          <a:pt x="312" y="0"/>
                        </a:lnTo>
                        <a:lnTo>
                          <a:pt x="272" y="0"/>
                        </a:lnTo>
                        <a:lnTo>
                          <a:pt x="222"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30" name="Freeform 21">
                    <a:extLst>
                      <a:ext uri="{FF2B5EF4-FFF2-40B4-BE49-F238E27FC236}">
                        <a16:creationId xmlns:a16="http://schemas.microsoft.com/office/drawing/2014/main" id="{D3853EBF-626B-4DF9-A30E-EFB064FFCAA1}"/>
                      </a:ext>
                    </a:extLst>
                  </p:cNvPr>
                  <p:cNvSpPr>
                    <a:spLocks noEditPoints="1"/>
                  </p:cNvSpPr>
                  <p:nvPr/>
                </p:nvSpPr>
                <p:spPr bwMode="auto">
                  <a:xfrm>
                    <a:off x="4228497" y="1365358"/>
                    <a:ext cx="354013" cy="411163"/>
                  </a:xfrm>
                  <a:custGeom>
                    <a:avLst/>
                    <a:gdLst>
                      <a:gd name="T0" fmla="*/ 94 w 94"/>
                      <a:gd name="T1" fmla="*/ 56 h 109"/>
                      <a:gd name="T2" fmla="*/ 81 w 94"/>
                      <a:gd name="T3" fmla="*/ 14 h 109"/>
                      <a:gd name="T4" fmla="*/ 48 w 94"/>
                      <a:gd name="T5" fmla="*/ 0 h 109"/>
                      <a:gd name="T6" fmla="*/ 14 w 94"/>
                      <a:gd name="T7" fmla="*/ 15 h 109"/>
                      <a:gd name="T8" fmla="*/ 0 w 94"/>
                      <a:gd name="T9" fmla="*/ 55 h 109"/>
                      <a:gd name="T10" fmla="*/ 13 w 94"/>
                      <a:gd name="T11" fmla="*/ 94 h 109"/>
                      <a:gd name="T12" fmla="*/ 48 w 94"/>
                      <a:gd name="T13" fmla="*/ 109 h 109"/>
                      <a:gd name="T14" fmla="*/ 76 w 94"/>
                      <a:gd name="T15" fmla="*/ 100 h 109"/>
                      <a:gd name="T16" fmla="*/ 92 w 94"/>
                      <a:gd name="T17" fmla="*/ 78 h 109"/>
                      <a:gd name="T18" fmla="*/ 93 w 94"/>
                      <a:gd name="T19" fmla="*/ 76 h 109"/>
                      <a:gd name="T20" fmla="*/ 74 w 94"/>
                      <a:gd name="T21" fmla="*/ 72 h 109"/>
                      <a:gd name="T22" fmla="*/ 74 w 94"/>
                      <a:gd name="T23" fmla="*/ 74 h 109"/>
                      <a:gd name="T24" fmla="*/ 49 w 94"/>
                      <a:gd name="T25" fmla="*/ 92 h 109"/>
                      <a:gd name="T26" fmla="*/ 30 w 94"/>
                      <a:gd name="T27" fmla="*/ 85 h 109"/>
                      <a:gd name="T28" fmla="*/ 21 w 94"/>
                      <a:gd name="T29" fmla="*/ 58 h 109"/>
                      <a:gd name="T30" fmla="*/ 94 w 94"/>
                      <a:gd name="T31" fmla="*/ 58 h 109"/>
                      <a:gd name="T32" fmla="*/ 94 w 94"/>
                      <a:gd name="T33" fmla="*/ 56 h 109"/>
                      <a:gd name="T34" fmla="*/ 70 w 94"/>
                      <a:gd name="T35" fmla="*/ 30 h 109"/>
                      <a:gd name="T36" fmla="*/ 73 w 94"/>
                      <a:gd name="T37" fmla="*/ 42 h 109"/>
                      <a:gd name="T38" fmla="*/ 22 w 94"/>
                      <a:gd name="T39" fmla="*/ 42 h 109"/>
                      <a:gd name="T40" fmla="*/ 31 w 94"/>
                      <a:gd name="T41" fmla="*/ 23 h 109"/>
                      <a:gd name="T42" fmla="*/ 49 w 94"/>
                      <a:gd name="T43" fmla="*/ 16 h 109"/>
                      <a:gd name="T44" fmla="*/ 62 w 94"/>
                      <a:gd name="T45" fmla="*/ 20 h 109"/>
                      <a:gd name="T46" fmla="*/ 70 w 94"/>
                      <a:gd name="T47" fmla="*/ 3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109">
                        <a:moveTo>
                          <a:pt x="94" y="56"/>
                        </a:moveTo>
                        <a:cubicBezTo>
                          <a:pt x="93" y="38"/>
                          <a:pt x="89" y="24"/>
                          <a:pt x="81" y="14"/>
                        </a:cubicBezTo>
                        <a:cubicBezTo>
                          <a:pt x="73" y="5"/>
                          <a:pt x="62" y="0"/>
                          <a:pt x="48" y="0"/>
                        </a:cubicBezTo>
                        <a:cubicBezTo>
                          <a:pt x="34" y="0"/>
                          <a:pt x="23" y="5"/>
                          <a:pt x="14" y="15"/>
                        </a:cubicBezTo>
                        <a:cubicBezTo>
                          <a:pt x="5" y="25"/>
                          <a:pt x="0" y="39"/>
                          <a:pt x="0" y="55"/>
                        </a:cubicBezTo>
                        <a:cubicBezTo>
                          <a:pt x="0" y="71"/>
                          <a:pt x="5" y="84"/>
                          <a:pt x="13" y="94"/>
                        </a:cubicBezTo>
                        <a:cubicBezTo>
                          <a:pt x="22" y="104"/>
                          <a:pt x="34" y="109"/>
                          <a:pt x="48" y="109"/>
                        </a:cubicBezTo>
                        <a:cubicBezTo>
                          <a:pt x="58" y="109"/>
                          <a:pt x="68" y="106"/>
                          <a:pt x="76" y="100"/>
                        </a:cubicBezTo>
                        <a:cubicBezTo>
                          <a:pt x="84" y="95"/>
                          <a:pt x="89" y="87"/>
                          <a:pt x="92" y="78"/>
                        </a:cubicBezTo>
                        <a:cubicBezTo>
                          <a:pt x="93" y="76"/>
                          <a:pt x="93" y="76"/>
                          <a:pt x="93" y="76"/>
                        </a:cubicBezTo>
                        <a:cubicBezTo>
                          <a:pt x="74" y="72"/>
                          <a:pt x="74" y="72"/>
                          <a:pt x="74" y="72"/>
                        </a:cubicBezTo>
                        <a:cubicBezTo>
                          <a:pt x="74" y="74"/>
                          <a:pt x="74" y="74"/>
                          <a:pt x="74" y="74"/>
                        </a:cubicBezTo>
                        <a:cubicBezTo>
                          <a:pt x="69" y="86"/>
                          <a:pt x="61" y="92"/>
                          <a:pt x="49" y="92"/>
                        </a:cubicBezTo>
                        <a:cubicBezTo>
                          <a:pt x="42" y="92"/>
                          <a:pt x="36" y="90"/>
                          <a:pt x="30" y="85"/>
                        </a:cubicBezTo>
                        <a:cubicBezTo>
                          <a:pt x="25" y="80"/>
                          <a:pt x="22" y="71"/>
                          <a:pt x="21" y="58"/>
                        </a:cubicBezTo>
                        <a:cubicBezTo>
                          <a:pt x="94" y="58"/>
                          <a:pt x="94" y="58"/>
                          <a:pt x="94" y="58"/>
                        </a:cubicBezTo>
                        <a:lnTo>
                          <a:pt x="94" y="56"/>
                        </a:lnTo>
                        <a:close/>
                        <a:moveTo>
                          <a:pt x="70" y="30"/>
                        </a:moveTo>
                        <a:cubicBezTo>
                          <a:pt x="71" y="34"/>
                          <a:pt x="72" y="38"/>
                          <a:pt x="73" y="42"/>
                        </a:cubicBezTo>
                        <a:cubicBezTo>
                          <a:pt x="22" y="42"/>
                          <a:pt x="22" y="42"/>
                          <a:pt x="22" y="42"/>
                        </a:cubicBezTo>
                        <a:cubicBezTo>
                          <a:pt x="23" y="35"/>
                          <a:pt x="26" y="28"/>
                          <a:pt x="31" y="23"/>
                        </a:cubicBezTo>
                        <a:cubicBezTo>
                          <a:pt x="36" y="18"/>
                          <a:pt x="41" y="16"/>
                          <a:pt x="49" y="16"/>
                        </a:cubicBezTo>
                        <a:cubicBezTo>
                          <a:pt x="54" y="16"/>
                          <a:pt x="58" y="17"/>
                          <a:pt x="62" y="20"/>
                        </a:cubicBezTo>
                        <a:cubicBezTo>
                          <a:pt x="66" y="23"/>
                          <a:pt x="69" y="26"/>
                          <a:pt x="70" y="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31" name="Freeform 22">
                    <a:extLst>
                      <a:ext uri="{FF2B5EF4-FFF2-40B4-BE49-F238E27FC236}">
                        <a16:creationId xmlns:a16="http://schemas.microsoft.com/office/drawing/2014/main" id="{12AB72F6-C32D-4EEF-9608-2AE707875264}"/>
                      </a:ext>
                    </a:extLst>
                  </p:cNvPr>
                  <p:cNvSpPr>
                    <a:spLocks noEditPoints="1"/>
                  </p:cNvSpPr>
                  <p:nvPr/>
                </p:nvSpPr>
                <p:spPr bwMode="auto">
                  <a:xfrm>
                    <a:off x="4642835" y="1244708"/>
                    <a:ext cx="333375" cy="531813"/>
                  </a:xfrm>
                  <a:custGeom>
                    <a:avLst/>
                    <a:gdLst>
                      <a:gd name="T0" fmla="*/ 47 w 89"/>
                      <a:gd name="T1" fmla="*/ 32 h 141"/>
                      <a:gd name="T2" fmla="*/ 20 w 89"/>
                      <a:gd name="T3" fmla="*/ 47 h 141"/>
                      <a:gd name="T4" fmla="*/ 20 w 89"/>
                      <a:gd name="T5" fmla="*/ 0 h 141"/>
                      <a:gd name="T6" fmla="*/ 0 w 89"/>
                      <a:gd name="T7" fmla="*/ 0 h 141"/>
                      <a:gd name="T8" fmla="*/ 0 w 89"/>
                      <a:gd name="T9" fmla="*/ 138 h 141"/>
                      <a:gd name="T10" fmla="*/ 11 w 89"/>
                      <a:gd name="T11" fmla="*/ 138 h 141"/>
                      <a:gd name="T12" fmla="*/ 16 w 89"/>
                      <a:gd name="T13" fmla="*/ 125 h 141"/>
                      <a:gd name="T14" fmla="*/ 46 w 89"/>
                      <a:gd name="T15" fmla="*/ 141 h 141"/>
                      <a:gd name="T16" fmla="*/ 77 w 89"/>
                      <a:gd name="T17" fmla="*/ 125 h 141"/>
                      <a:gd name="T18" fmla="*/ 89 w 89"/>
                      <a:gd name="T19" fmla="*/ 87 h 141"/>
                      <a:gd name="T20" fmla="*/ 77 w 89"/>
                      <a:gd name="T21" fmla="*/ 46 h 141"/>
                      <a:gd name="T22" fmla="*/ 47 w 89"/>
                      <a:gd name="T23" fmla="*/ 32 h 141"/>
                      <a:gd name="T24" fmla="*/ 69 w 89"/>
                      <a:gd name="T25" fmla="*/ 88 h 141"/>
                      <a:gd name="T26" fmla="*/ 62 w 89"/>
                      <a:gd name="T27" fmla="*/ 115 h 141"/>
                      <a:gd name="T28" fmla="*/ 45 w 89"/>
                      <a:gd name="T29" fmla="*/ 125 h 141"/>
                      <a:gd name="T30" fmla="*/ 28 w 89"/>
                      <a:gd name="T31" fmla="*/ 118 h 141"/>
                      <a:gd name="T32" fmla="*/ 20 w 89"/>
                      <a:gd name="T33" fmla="*/ 97 h 141"/>
                      <a:gd name="T34" fmla="*/ 20 w 89"/>
                      <a:gd name="T35" fmla="*/ 75 h 141"/>
                      <a:gd name="T36" fmla="*/ 28 w 89"/>
                      <a:gd name="T37" fmla="*/ 56 h 141"/>
                      <a:gd name="T38" fmla="*/ 44 w 89"/>
                      <a:gd name="T39" fmla="*/ 49 h 141"/>
                      <a:gd name="T40" fmla="*/ 62 w 89"/>
                      <a:gd name="T41" fmla="*/ 59 h 141"/>
                      <a:gd name="T42" fmla="*/ 69 w 89"/>
                      <a:gd name="T43" fmla="*/ 8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41">
                        <a:moveTo>
                          <a:pt x="47" y="32"/>
                        </a:moveTo>
                        <a:cubicBezTo>
                          <a:pt x="36" y="32"/>
                          <a:pt x="27" y="37"/>
                          <a:pt x="20" y="47"/>
                        </a:cubicBezTo>
                        <a:cubicBezTo>
                          <a:pt x="20" y="0"/>
                          <a:pt x="20" y="0"/>
                          <a:pt x="20" y="0"/>
                        </a:cubicBezTo>
                        <a:cubicBezTo>
                          <a:pt x="0" y="0"/>
                          <a:pt x="0" y="0"/>
                          <a:pt x="0" y="0"/>
                        </a:cubicBezTo>
                        <a:cubicBezTo>
                          <a:pt x="0" y="138"/>
                          <a:pt x="0" y="138"/>
                          <a:pt x="0" y="138"/>
                        </a:cubicBezTo>
                        <a:cubicBezTo>
                          <a:pt x="11" y="138"/>
                          <a:pt x="11" y="138"/>
                          <a:pt x="11" y="138"/>
                        </a:cubicBezTo>
                        <a:cubicBezTo>
                          <a:pt x="16" y="125"/>
                          <a:pt x="16" y="125"/>
                          <a:pt x="16" y="125"/>
                        </a:cubicBezTo>
                        <a:cubicBezTo>
                          <a:pt x="23" y="136"/>
                          <a:pt x="33" y="141"/>
                          <a:pt x="46" y="141"/>
                        </a:cubicBezTo>
                        <a:cubicBezTo>
                          <a:pt x="59" y="141"/>
                          <a:pt x="69" y="136"/>
                          <a:pt x="77" y="125"/>
                        </a:cubicBezTo>
                        <a:cubicBezTo>
                          <a:pt x="85" y="115"/>
                          <a:pt x="89" y="102"/>
                          <a:pt x="89" y="87"/>
                        </a:cubicBezTo>
                        <a:cubicBezTo>
                          <a:pt x="89" y="69"/>
                          <a:pt x="85" y="56"/>
                          <a:pt x="77" y="46"/>
                        </a:cubicBezTo>
                        <a:cubicBezTo>
                          <a:pt x="69" y="37"/>
                          <a:pt x="59" y="32"/>
                          <a:pt x="47" y="32"/>
                        </a:cubicBezTo>
                        <a:close/>
                        <a:moveTo>
                          <a:pt x="69" y="88"/>
                        </a:moveTo>
                        <a:cubicBezTo>
                          <a:pt x="69" y="100"/>
                          <a:pt x="67" y="109"/>
                          <a:pt x="62" y="115"/>
                        </a:cubicBezTo>
                        <a:cubicBezTo>
                          <a:pt x="58" y="121"/>
                          <a:pt x="52" y="125"/>
                          <a:pt x="45" y="125"/>
                        </a:cubicBezTo>
                        <a:cubicBezTo>
                          <a:pt x="39" y="125"/>
                          <a:pt x="33" y="122"/>
                          <a:pt x="28" y="118"/>
                        </a:cubicBezTo>
                        <a:cubicBezTo>
                          <a:pt x="23" y="114"/>
                          <a:pt x="20" y="107"/>
                          <a:pt x="20" y="97"/>
                        </a:cubicBezTo>
                        <a:cubicBezTo>
                          <a:pt x="20" y="75"/>
                          <a:pt x="20" y="75"/>
                          <a:pt x="20" y="75"/>
                        </a:cubicBezTo>
                        <a:cubicBezTo>
                          <a:pt x="20" y="67"/>
                          <a:pt x="23" y="61"/>
                          <a:pt x="28" y="56"/>
                        </a:cubicBezTo>
                        <a:cubicBezTo>
                          <a:pt x="33" y="51"/>
                          <a:pt x="38" y="49"/>
                          <a:pt x="44" y="49"/>
                        </a:cubicBezTo>
                        <a:cubicBezTo>
                          <a:pt x="52" y="49"/>
                          <a:pt x="58" y="52"/>
                          <a:pt x="62" y="59"/>
                        </a:cubicBezTo>
                        <a:cubicBezTo>
                          <a:pt x="67" y="66"/>
                          <a:pt x="69" y="76"/>
                          <a:pt x="69" y="8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32" name="Freeform 23">
                    <a:extLst>
                      <a:ext uri="{FF2B5EF4-FFF2-40B4-BE49-F238E27FC236}">
                        <a16:creationId xmlns:a16="http://schemas.microsoft.com/office/drawing/2014/main" id="{FBCA31B6-72F7-4194-B522-47759B86899D}"/>
                      </a:ext>
                    </a:extLst>
                  </p:cNvPr>
                  <p:cNvSpPr>
                    <a:spLocks/>
                  </p:cNvSpPr>
                  <p:nvPr/>
                </p:nvSpPr>
                <p:spPr bwMode="auto">
                  <a:xfrm>
                    <a:off x="5107972" y="1365358"/>
                    <a:ext cx="338138" cy="411163"/>
                  </a:xfrm>
                  <a:custGeom>
                    <a:avLst/>
                    <a:gdLst>
                      <a:gd name="T0" fmla="*/ 58 w 90"/>
                      <a:gd name="T1" fmla="*/ 45 h 109"/>
                      <a:gd name="T2" fmla="*/ 38 w 90"/>
                      <a:gd name="T3" fmla="*/ 41 h 109"/>
                      <a:gd name="T4" fmla="*/ 25 w 90"/>
                      <a:gd name="T5" fmla="*/ 30 h 109"/>
                      <a:gd name="T6" fmla="*/ 30 w 90"/>
                      <a:gd name="T7" fmla="*/ 20 h 109"/>
                      <a:gd name="T8" fmla="*/ 44 w 90"/>
                      <a:gd name="T9" fmla="*/ 17 h 109"/>
                      <a:gd name="T10" fmla="*/ 67 w 90"/>
                      <a:gd name="T11" fmla="*/ 31 h 109"/>
                      <a:gd name="T12" fmla="*/ 68 w 90"/>
                      <a:gd name="T13" fmla="*/ 33 h 109"/>
                      <a:gd name="T14" fmla="*/ 86 w 90"/>
                      <a:gd name="T15" fmla="*/ 29 h 109"/>
                      <a:gd name="T16" fmla="*/ 85 w 90"/>
                      <a:gd name="T17" fmla="*/ 27 h 109"/>
                      <a:gd name="T18" fmla="*/ 43 w 90"/>
                      <a:gd name="T19" fmla="*/ 0 h 109"/>
                      <a:gd name="T20" fmla="*/ 15 w 90"/>
                      <a:gd name="T21" fmla="*/ 9 h 109"/>
                      <a:gd name="T22" fmla="*/ 5 w 90"/>
                      <a:gd name="T23" fmla="*/ 31 h 109"/>
                      <a:gd name="T24" fmla="*/ 13 w 90"/>
                      <a:gd name="T25" fmla="*/ 51 h 109"/>
                      <a:gd name="T26" fmla="*/ 33 w 90"/>
                      <a:gd name="T27" fmla="*/ 61 h 109"/>
                      <a:gd name="T28" fmla="*/ 54 w 90"/>
                      <a:gd name="T29" fmla="*/ 65 h 109"/>
                      <a:gd name="T30" fmla="*/ 70 w 90"/>
                      <a:gd name="T31" fmla="*/ 78 h 109"/>
                      <a:gd name="T32" fmla="*/ 64 w 90"/>
                      <a:gd name="T33" fmla="*/ 88 h 109"/>
                      <a:gd name="T34" fmla="*/ 49 w 90"/>
                      <a:gd name="T35" fmla="*/ 92 h 109"/>
                      <a:gd name="T36" fmla="*/ 19 w 90"/>
                      <a:gd name="T37" fmla="*/ 75 h 109"/>
                      <a:gd name="T38" fmla="*/ 19 w 90"/>
                      <a:gd name="T39" fmla="*/ 73 h 109"/>
                      <a:gd name="T40" fmla="*/ 0 w 90"/>
                      <a:gd name="T41" fmla="*/ 77 h 109"/>
                      <a:gd name="T42" fmla="*/ 1 w 90"/>
                      <a:gd name="T43" fmla="*/ 79 h 109"/>
                      <a:gd name="T44" fmla="*/ 46 w 90"/>
                      <a:gd name="T45" fmla="*/ 109 h 109"/>
                      <a:gd name="T46" fmla="*/ 78 w 90"/>
                      <a:gd name="T47" fmla="*/ 100 h 109"/>
                      <a:gd name="T48" fmla="*/ 90 w 90"/>
                      <a:gd name="T49" fmla="*/ 77 h 109"/>
                      <a:gd name="T50" fmla="*/ 58 w 90"/>
                      <a:gd name="T5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 h="109">
                        <a:moveTo>
                          <a:pt x="58" y="45"/>
                        </a:moveTo>
                        <a:cubicBezTo>
                          <a:pt x="38" y="41"/>
                          <a:pt x="38" y="41"/>
                          <a:pt x="38" y="41"/>
                        </a:cubicBezTo>
                        <a:cubicBezTo>
                          <a:pt x="29" y="40"/>
                          <a:pt x="25" y="36"/>
                          <a:pt x="25" y="30"/>
                        </a:cubicBezTo>
                        <a:cubicBezTo>
                          <a:pt x="25" y="26"/>
                          <a:pt x="26" y="23"/>
                          <a:pt x="30" y="20"/>
                        </a:cubicBezTo>
                        <a:cubicBezTo>
                          <a:pt x="33" y="18"/>
                          <a:pt x="38" y="17"/>
                          <a:pt x="44" y="17"/>
                        </a:cubicBezTo>
                        <a:cubicBezTo>
                          <a:pt x="56" y="17"/>
                          <a:pt x="64" y="22"/>
                          <a:pt x="67" y="31"/>
                        </a:cubicBezTo>
                        <a:cubicBezTo>
                          <a:pt x="68" y="33"/>
                          <a:pt x="68" y="33"/>
                          <a:pt x="68" y="33"/>
                        </a:cubicBezTo>
                        <a:cubicBezTo>
                          <a:pt x="86" y="29"/>
                          <a:pt x="86" y="29"/>
                          <a:pt x="86" y="29"/>
                        </a:cubicBezTo>
                        <a:cubicBezTo>
                          <a:pt x="85" y="27"/>
                          <a:pt x="85" y="27"/>
                          <a:pt x="85" y="27"/>
                        </a:cubicBezTo>
                        <a:cubicBezTo>
                          <a:pt x="80" y="9"/>
                          <a:pt x="66" y="0"/>
                          <a:pt x="43" y="0"/>
                        </a:cubicBezTo>
                        <a:cubicBezTo>
                          <a:pt x="32" y="0"/>
                          <a:pt x="22" y="3"/>
                          <a:pt x="15" y="9"/>
                        </a:cubicBezTo>
                        <a:cubicBezTo>
                          <a:pt x="8" y="15"/>
                          <a:pt x="5" y="22"/>
                          <a:pt x="5" y="31"/>
                        </a:cubicBezTo>
                        <a:cubicBezTo>
                          <a:pt x="5" y="40"/>
                          <a:pt x="7" y="46"/>
                          <a:pt x="13" y="51"/>
                        </a:cubicBezTo>
                        <a:cubicBezTo>
                          <a:pt x="18" y="56"/>
                          <a:pt x="25" y="59"/>
                          <a:pt x="33" y="61"/>
                        </a:cubicBezTo>
                        <a:cubicBezTo>
                          <a:pt x="54" y="65"/>
                          <a:pt x="54" y="65"/>
                          <a:pt x="54" y="65"/>
                        </a:cubicBezTo>
                        <a:cubicBezTo>
                          <a:pt x="65" y="67"/>
                          <a:pt x="70" y="71"/>
                          <a:pt x="70" y="78"/>
                        </a:cubicBezTo>
                        <a:cubicBezTo>
                          <a:pt x="70" y="82"/>
                          <a:pt x="68" y="86"/>
                          <a:pt x="64" y="88"/>
                        </a:cubicBezTo>
                        <a:cubicBezTo>
                          <a:pt x="60" y="91"/>
                          <a:pt x="55" y="92"/>
                          <a:pt x="49" y="92"/>
                        </a:cubicBezTo>
                        <a:cubicBezTo>
                          <a:pt x="32" y="92"/>
                          <a:pt x="22" y="87"/>
                          <a:pt x="19" y="75"/>
                        </a:cubicBezTo>
                        <a:cubicBezTo>
                          <a:pt x="19" y="73"/>
                          <a:pt x="19" y="73"/>
                          <a:pt x="19" y="73"/>
                        </a:cubicBezTo>
                        <a:cubicBezTo>
                          <a:pt x="0" y="77"/>
                          <a:pt x="0" y="77"/>
                          <a:pt x="0" y="77"/>
                        </a:cubicBezTo>
                        <a:cubicBezTo>
                          <a:pt x="1" y="79"/>
                          <a:pt x="1" y="79"/>
                          <a:pt x="1" y="79"/>
                        </a:cubicBezTo>
                        <a:cubicBezTo>
                          <a:pt x="7" y="99"/>
                          <a:pt x="22" y="109"/>
                          <a:pt x="46" y="109"/>
                        </a:cubicBezTo>
                        <a:cubicBezTo>
                          <a:pt x="59" y="109"/>
                          <a:pt x="70" y="106"/>
                          <a:pt x="78" y="100"/>
                        </a:cubicBezTo>
                        <a:cubicBezTo>
                          <a:pt x="86" y="94"/>
                          <a:pt x="90" y="86"/>
                          <a:pt x="90" y="77"/>
                        </a:cubicBezTo>
                        <a:cubicBezTo>
                          <a:pt x="90" y="60"/>
                          <a:pt x="79" y="49"/>
                          <a:pt x="5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33" name="Freeform 24">
                    <a:extLst>
                      <a:ext uri="{FF2B5EF4-FFF2-40B4-BE49-F238E27FC236}">
                        <a16:creationId xmlns:a16="http://schemas.microsoft.com/office/drawing/2014/main" id="{BFAD89CD-7A3B-4F8C-8090-AF3BA01BE66D}"/>
                      </a:ext>
                    </a:extLst>
                  </p:cNvPr>
                  <p:cNvSpPr>
                    <a:spLocks noEditPoints="1"/>
                  </p:cNvSpPr>
                  <p:nvPr/>
                </p:nvSpPr>
                <p:spPr bwMode="auto">
                  <a:xfrm>
                    <a:off x="5465160" y="1365358"/>
                    <a:ext cx="354013" cy="411163"/>
                  </a:xfrm>
                  <a:custGeom>
                    <a:avLst/>
                    <a:gdLst>
                      <a:gd name="T0" fmla="*/ 94 w 94"/>
                      <a:gd name="T1" fmla="*/ 56 h 109"/>
                      <a:gd name="T2" fmla="*/ 81 w 94"/>
                      <a:gd name="T3" fmla="*/ 14 h 109"/>
                      <a:gd name="T4" fmla="*/ 48 w 94"/>
                      <a:gd name="T5" fmla="*/ 0 h 109"/>
                      <a:gd name="T6" fmla="*/ 14 w 94"/>
                      <a:gd name="T7" fmla="*/ 15 h 109"/>
                      <a:gd name="T8" fmla="*/ 0 w 94"/>
                      <a:gd name="T9" fmla="*/ 55 h 109"/>
                      <a:gd name="T10" fmla="*/ 13 w 94"/>
                      <a:gd name="T11" fmla="*/ 94 h 109"/>
                      <a:gd name="T12" fmla="*/ 48 w 94"/>
                      <a:gd name="T13" fmla="*/ 109 h 109"/>
                      <a:gd name="T14" fmla="*/ 76 w 94"/>
                      <a:gd name="T15" fmla="*/ 100 h 109"/>
                      <a:gd name="T16" fmla="*/ 92 w 94"/>
                      <a:gd name="T17" fmla="*/ 78 h 109"/>
                      <a:gd name="T18" fmla="*/ 92 w 94"/>
                      <a:gd name="T19" fmla="*/ 76 h 109"/>
                      <a:gd name="T20" fmla="*/ 74 w 94"/>
                      <a:gd name="T21" fmla="*/ 72 h 109"/>
                      <a:gd name="T22" fmla="*/ 74 w 94"/>
                      <a:gd name="T23" fmla="*/ 74 h 109"/>
                      <a:gd name="T24" fmla="*/ 49 w 94"/>
                      <a:gd name="T25" fmla="*/ 92 h 109"/>
                      <a:gd name="T26" fmla="*/ 30 w 94"/>
                      <a:gd name="T27" fmla="*/ 85 h 109"/>
                      <a:gd name="T28" fmla="*/ 21 w 94"/>
                      <a:gd name="T29" fmla="*/ 58 h 109"/>
                      <a:gd name="T30" fmla="*/ 94 w 94"/>
                      <a:gd name="T31" fmla="*/ 58 h 109"/>
                      <a:gd name="T32" fmla="*/ 94 w 94"/>
                      <a:gd name="T33" fmla="*/ 56 h 109"/>
                      <a:gd name="T34" fmla="*/ 70 w 94"/>
                      <a:gd name="T35" fmla="*/ 30 h 109"/>
                      <a:gd name="T36" fmla="*/ 73 w 94"/>
                      <a:gd name="T37" fmla="*/ 42 h 109"/>
                      <a:gd name="T38" fmla="*/ 22 w 94"/>
                      <a:gd name="T39" fmla="*/ 42 h 109"/>
                      <a:gd name="T40" fmla="*/ 30 w 94"/>
                      <a:gd name="T41" fmla="*/ 23 h 109"/>
                      <a:gd name="T42" fmla="*/ 49 w 94"/>
                      <a:gd name="T43" fmla="*/ 16 h 109"/>
                      <a:gd name="T44" fmla="*/ 62 w 94"/>
                      <a:gd name="T45" fmla="*/ 20 h 109"/>
                      <a:gd name="T46" fmla="*/ 70 w 94"/>
                      <a:gd name="T47" fmla="*/ 3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109">
                        <a:moveTo>
                          <a:pt x="94" y="56"/>
                        </a:moveTo>
                        <a:cubicBezTo>
                          <a:pt x="93" y="38"/>
                          <a:pt x="89" y="24"/>
                          <a:pt x="81" y="14"/>
                        </a:cubicBezTo>
                        <a:cubicBezTo>
                          <a:pt x="73" y="5"/>
                          <a:pt x="62" y="0"/>
                          <a:pt x="48" y="0"/>
                        </a:cubicBezTo>
                        <a:cubicBezTo>
                          <a:pt x="34" y="0"/>
                          <a:pt x="23" y="5"/>
                          <a:pt x="14" y="15"/>
                        </a:cubicBezTo>
                        <a:cubicBezTo>
                          <a:pt x="5" y="25"/>
                          <a:pt x="0" y="39"/>
                          <a:pt x="0" y="55"/>
                        </a:cubicBezTo>
                        <a:cubicBezTo>
                          <a:pt x="0" y="71"/>
                          <a:pt x="4" y="84"/>
                          <a:pt x="13" y="94"/>
                        </a:cubicBezTo>
                        <a:cubicBezTo>
                          <a:pt x="22" y="104"/>
                          <a:pt x="34" y="109"/>
                          <a:pt x="48" y="109"/>
                        </a:cubicBezTo>
                        <a:cubicBezTo>
                          <a:pt x="58" y="109"/>
                          <a:pt x="68" y="106"/>
                          <a:pt x="76" y="100"/>
                        </a:cubicBezTo>
                        <a:cubicBezTo>
                          <a:pt x="84" y="95"/>
                          <a:pt x="89" y="87"/>
                          <a:pt x="92" y="78"/>
                        </a:cubicBezTo>
                        <a:cubicBezTo>
                          <a:pt x="92" y="76"/>
                          <a:pt x="92" y="76"/>
                          <a:pt x="92" y="76"/>
                        </a:cubicBezTo>
                        <a:cubicBezTo>
                          <a:pt x="74" y="72"/>
                          <a:pt x="74" y="72"/>
                          <a:pt x="74" y="72"/>
                        </a:cubicBezTo>
                        <a:cubicBezTo>
                          <a:pt x="74" y="74"/>
                          <a:pt x="74" y="74"/>
                          <a:pt x="74" y="74"/>
                        </a:cubicBezTo>
                        <a:cubicBezTo>
                          <a:pt x="69" y="86"/>
                          <a:pt x="61" y="92"/>
                          <a:pt x="49" y="92"/>
                        </a:cubicBezTo>
                        <a:cubicBezTo>
                          <a:pt x="42" y="92"/>
                          <a:pt x="36" y="90"/>
                          <a:pt x="30" y="85"/>
                        </a:cubicBezTo>
                        <a:cubicBezTo>
                          <a:pt x="24" y="80"/>
                          <a:pt x="22" y="71"/>
                          <a:pt x="21" y="58"/>
                        </a:cubicBezTo>
                        <a:cubicBezTo>
                          <a:pt x="94" y="58"/>
                          <a:pt x="94" y="58"/>
                          <a:pt x="94" y="58"/>
                        </a:cubicBezTo>
                        <a:lnTo>
                          <a:pt x="94" y="56"/>
                        </a:lnTo>
                        <a:close/>
                        <a:moveTo>
                          <a:pt x="70" y="30"/>
                        </a:moveTo>
                        <a:cubicBezTo>
                          <a:pt x="71" y="34"/>
                          <a:pt x="72" y="38"/>
                          <a:pt x="73" y="42"/>
                        </a:cubicBezTo>
                        <a:cubicBezTo>
                          <a:pt x="22" y="42"/>
                          <a:pt x="22" y="42"/>
                          <a:pt x="22" y="42"/>
                        </a:cubicBezTo>
                        <a:cubicBezTo>
                          <a:pt x="23" y="35"/>
                          <a:pt x="26" y="28"/>
                          <a:pt x="30" y="23"/>
                        </a:cubicBezTo>
                        <a:cubicBezTo>
                          <a:pt x="35" y="18"/>
                          <a:pt x="41" y="16"/>
                          <a:pt x="49" y="16"/>
                        </a:cubicBezTo>
                        <a:cubicBezTo>
                          <a:pt x="54" y="16"/>
                          <a:pt x="58" y="17"/>
                          <a:pt x="62" y="20"/>
                        </a:cubicBezTo>
                        <a:cubicBezTo>
                          <a:pt x="66" y="23"/>
                          <a:pt x="68" y="26"/>
                          <a:pt x="70" y="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34" name="Freeform 25">
                    <a:extLst>
                      <a:ext uri="{FF2B5EF4-FFF2-40B4-BE49-F238E27FC236}">
                        <a16:creationId xmlns:a16="http://schemas.microsoft.com/office/drawing/2014/main" id="{05AE4144-8E7A-4E9F-8168-0C56AD60968A}"/>
                      </a:ext>
                    </a:extLst>
                  </p:cNvPr>
                  <p:cNvSpPr>
                    <a:spLocks/>
                  </p:cNvSpPr>
                  <p:nvPr/>
                </p:nvSpPr>
                <p:spPr bwMode="auto">
                  <a:xfrm>
                    <a:off x="5863622" y="1365358"/>
                    <a:ext cx="200025" cy="400050"/>
                  </a:xfrm>
                  <a:custGeom>
                    <a:avLst/>
                    <a:gdLst>
                      <a:gd name="T0" fmla="*/ 45 w 53"/>
                      <a:gd name="T1" fmla="*/ 0 h 106"/>
                      <a:gd name="T2" fmla="*/ 29 w 53"/>
                      <a:gd name="T3" fmla="*/ 5 h 106"/>
                      <a:gd name="T4" fmla="*/ 18 w 53"/>
                      <a:gd name="T5" fmla="*/ 19 h 106"/>
                      <a:gd name="T6" fmla="*/ 18 w 53"/>
                      <a:gd name="T7" fmla="*/ 3 h 106"/>
                      <a:gd name="T8" fmla="*/ 0 w 53"/>
                      <a:gd name="T9" fmla="*/ 3 h 106"/>
                      <a:gd name="T10" fmla="*/ 0 w 53"/>
                      <a:gd name="T11" fmla="*/ 106 h 106"/>
                      <a:gd name="T12" fmla="*/ 20 w 53"/>
                      <a:gd name="T13" fmla="*/ 106 h 106"/>
                      <a:gd name="T14" fmla="*/ 20 w 53"/>
                      <a:gd name="T15" fmla="*/ 52 h 106"/>
                      <a:gd name="T16" fmla="*/ 28 w 53"/>
                      <a:gd name="T17" fmla="*/ 28 h 106"/>
                      <a:gd name="T18" fmla="*/ 48 w 53"/>
                      <a:gd name="T19" fmla="*/ 19 h 106"/>
                      <a:gd name="T20" fmla="*/ 53 w 53"/>
                      <a:gd name="T21" fmla="*/ 19 h 106"/>
                      <a:gd name="T22" fmla="*/ 53 w 53"/>
                      <a:gd name="T23" fmla="*/ 1 h 106"/>
                      <a:gd name="T24" fmla="*/ 51 w 53"/>
                      <a:gd name="T25" fmla="*/ 0 h 106"/>
                      <a:gd name="T26" fmla="*/ 45 w 53"/>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6">
                        <a:moveTo>
                          <a:pt x="45" y="0"/>
                        </a:moveTo>
                        <a:cubicBezTo>
                          <a:pt x="40" y="0"/>
                          <a:pt x="34" y="2"/>
                          <a:pt x="29" y="5"/>
                        </a:cubicBezTo>
                        <a:cubicBezTo>
                          <a:pt x="25" y="8"/>
                          <a:pt x="22" y="12"/>
                          <a:pt x="18" y="19"/>
                        </a:cubicBezTo>
                        <a:cubicBezTo>
                          <a:pt x="18" y="3"/>
                          <a:pt x="18" y="3"/>
                          <a:pt x="18" y="3"/>
                        </a:cubicBezTo>
                        <a:cubicBezTo>
                          <a:pt x="0" y="3"/>
                          <a:pt x="0" y="3"/>
                          <a:pt x="0" y="3"/>
                        </a:cubicBezTo>
                        <a:cubicBezTo>
                          <a:pt x="0" y="106"/>
                          <a:pt x="0" y="106"/>
                          <a:pt x="0" y="106"/>
                        </a:cubicBezTo>
                        <a:cubicBezTo>
                          <a:pt x="20" y="106"/>
                          <a:pt x="20" y="106"/>
                          <a:pt x="20" y="106"/>
                        </a:cubicBezTo>
                        <a:cubicBezTo>
                          <a:pt x="20" y="52"/>
                          <a:pt x="20" y="52"/>
                          <a:pt x="20" y="52"/>
                        </a:cubicBezTo>
                        <a:cubicBezTo>
                          <a:pt x="20" y="42"/>
                          <a:pt x="23" y="34"/>
                          <a:pt x="28" y="28"/>
                        </a:cubicBezTo>
                        <a:cubicBezTo>
                          <a:pt x="34" y="22"/>
                          <a:pt x="40" y="19"/>
                          <a:pt x="48" y="19"/>
                        </a:cubicBezTo>
                        <a:cubicBezTo>
                          <a:pt x="53" y="19"/>
                          <a:pt x="53" y="19"/>
                          <a:pt x="53" y="19"/>
                        </a:cubicBezTo>
                        <a:cubicBezTo>
                          <a:pt x="53" y="1"/>
                          <a:pt x="53" y="1"/>
                          <a:pt x="53" y="1"/>
                        </a:cubicBezTo>
                        <a:cubicBezTo>
                          <a:pt x="51" y="0"/>
                          <a:pt x="51" y="0"/>
                          <a:pt x="51" y="0"/>
                        </a:cubicBezTo>
                        <a:cubicBezTo>
                          <a:pt x="49" y="0"/>
                          <a:pt x="47" y="0"/>
                          <a:pt x="4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35" name="Freeform 26">
                    <a:extLst>
                      <a:ext uri="{FF2B5EF4-FFF2-40B4-BE49-F238E27FC236}">
                        <a16:creationId xmlns:a16="http://schemas.microsoft.com/office/drawing/2014/main" id="{10F8E7AA-248B-48BC-B096-F778817246EA}"/>
                      </a:ext>
                    </a:extLst>
                  </p:cNvPr>
                  <p:cNvSpPr>
                    <a:spLocks/>
                  </p:cNvSpPr>
                  <p:nvPr/>
                </p:nvSpPr>
                <p:spPr bwMode="auto">
                  <a:xfrm>
                    <a:off x="6085872" y="1376470"/>
                    <a:ext cx="341313" cy="388938"/>
                  </a:xfrm>
                  <a:custGeom>
                    <a:avLst/>
                    <a:gdLst>
                      <a:gd name="T0" fmla="*/ 111 w 215"/>
                      <a:gd name="T1" fmla="*/ 183 h 245"/>
                      <a:gd name="T2" fmla="*/ 49 w 215"/>
                      <a:gd name="T3" fmla="*/ 0 h 245"/>
                      <a:gd name="T4" fmla="*/ 0 w 215"/>
                      <a:gd name="T5" fmla="*/ 0 h 245"/>
                      <a:gd name="T6" fmla="*/ 87 w 215"/>
                      <a:gd name="T7" fmla="*/ 245 h 245"/>
                      <a:gd name="T8" fmla="*/ 132 w 215"/>
                      <a:gd name="T9" fmla="*/ 245 h 245"/>
                      <a:gd name="T10" fmla="*/ 215 w 215"/>
                      <a:gd name="T11" fmla="*/ 0 h 245"/>
                      <a:gd name="T12" fmla="*/ 173 w 215"/>
                      <a:gd name="T13" fmla="*/ 0 h 245"/>
                      <a:gd name="T14" fmla="*/ 111 w 215"/>
                      <a:gd name="T15" fmla="*/ 183 h 2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45">
                        <a:moveTo>
                          <a:pt x="111" y="183"/>
                        </a:moveTo>
                        <a:lnTo>
                          <a:pt x="49" y="0"/>
                        </a:lnTo>
                        <a:lnTo>
                          <a:pt x="0" y="0"/>
                        </a:lnTo>
                        <a:lnTo>
                          <a:pt x="87" y="245"/>
                        </a:lnTo>
                        <a:lnTo>
                          <a:pt x="132" y="245"/>
                        </a:lnTo>
                        <a:lnTo>
                          <a:pt x="215" y="0"/>
                        </a:lnTo>
                        <a:lnTo>
                          <a:pt x="173" y="0"/>
                        </a:lnTo>
                        <a:lnTo>
                          <a:pt x="111" y="18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36" name="Rectangle 235">
                    <a:extLst>
                      <a:ext uri="{FF2B5EF4-FFF2-40B4-BE49-F238E27FC236}">
                        <a16:creationId xmlns:a16="http://schemas.microsoft.com/office/drawing/2014/main" id="{6945781B-51D0-4CB9-B28C-00978EC09F20}"/>
                      </a:ext>
                    </a:extLst>
                  </p:cNvPr>
                  <p:cNvSpPr>
                    <a:spLocks noChangeArrowheads="1"/>
                  </p:cNvSpPr>
                  <p:nvPr/>
                </p:nvSpPr>
                <p:spPr bwMode="auto">
                  <a:xfrm>
                    <a:off x="6457347" y="1244708"/>
                    <a:ext cx="79375" cy="793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37" name="Rectangle 236">
                    <a:extLst>
                      <a:ext uri="{FF2B5EF4-FFF2-40B4-BE49-F238E27FC236}">
                        <a16:creationId xmlns:a16="http://schemas.microsoft.com/office/drawing/2014/main" id="{EA1D267A-C239-460A-9924-5BD7D1AF25FC}"/>
                      </a:ext>
                    </a:extLst>
                  </p:cNvPr>
                  <p:cNvSpPr>
                    <a:spLocks noChangeArrowheads="1"/>
                  </p:cNvSpPr>
                  <p:nvPr/>
                </p:nvSpPr>
                <p:spPr bwMode="auto">
                  <a:xfrm>
                    <a:off x="6460522" y="1376470"/>
                    <a:ext cx="71438" cy="3889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38" name="Freeform 29">
                    <a:extLst>
                      <a:ext uri="{FF2B5EF4-FFF2-40B4-BE49-F238E27FC236}">
                        <a16:creationId xmlns:a16="http://schemas.microsoft.com/office/drawing/2014/main" id="{85B638F4-F8C0-446B-9EEB-6E177E6DCE3B}"/>
                      </a:ext>
                    </a:extLst>
                  </p:cNvPr>
                  <p:cNvSpPr>
                    <a:spLocks/>
                  </p:cNvSpPr>
                  <p:nvPr/>
                </p:nvSpPr>
                <p:spPr bwMode="auto">
                  <a:xfrm>
                    <a:off x="6574822" y="1365358"/>
                    <a:ext cx="319088" cy="411163"/>
                  </a:xfrm>
                  <a:custGeom>
                    <a:avLst/>
                    <a:gdLst>
                      <a:gd name="T0" fmla="*/ 66 w 85"/>
                      <a:gd name="T1" fmla="*/ 69 h 109"/>
                      <a:gd name="T2" fmla="*/ 44 w 85"/>
                      <a:gd name="T3" fmla="*/ 92 h 109"/>
                      <a:gd name="T4" fmla="*/ 26 w 85"/>
                      <a:gd name="T5" fmla="*/ 83 h 109"/>
                      <a:gd name="T6" fmla="*/ 20 w 85"/>
                      <a:gd name="T7" fmla="*/ 54 h 109"/>
                      <a:gd name="T8" fmla="*/ 26 w 85"/>
                      <a:gd name="T9" fmla="*/ 27 h 109"/>
                      <a:gd name="T10" fmla="*/ 44 w 85"/>
                      <a:gd name="T11" fmla="*/ 17 h 109"/>
                      <a:gd name="T12" fmla="*/ 66 w 85"/>
                      <a:gd name="T13" fmla="*/ 40 h 109"/>
                      <a:gd name="T14" fmla="*/ 67 w 85"/>
                      <a:gd name="T15" fmla="*/ 42 h 109"/>
                      <a:gd name="T16" fmla="*/ 85 w 85"/>
                      <a:gd name="T17" fmla="*/ 39 h 109"/>
                      <a:gd name="T18" fmla="*/ 84 w 85"/>
                      <a:gd name="T19" fmla="*/ 37 h 109"/>
                      <a:gd name="T20" fmla="*/ 72 w 85"/>
                      <a:gd name="T21" fmla="*/ 10 h 109"/>
                      <a:gd name="T22" fmla="*/ 44 w 85"/>
                      <a:gd name="T23" fmla="*/ 0 h 109"/>
                      <a:gd name="T24" fmla="*/ 11 w 85"/>
                      <a:gd name="T25" fmla="*/ 16 h 109"/>
                      <a:gd name="T26" fmla="*/ 0 w 85"/>
                      <a:gd name="T27" fmla="*/ 55 h 109"/>
                      <a:gd name="T28" fmla="*/ 11 w 85"/>
                      <a:gd name="T29" fmla="*/ 93 h 109"/>
                      <a:gd name="T30" fmla="*/ 44 w 85"/>
                      <a:gd name="T31" fmla="*/ 109 h 109"/>
                      <a:gd name="T32" fmla="*/ 71 w 85"/>
                      <a:gd name="T33" fmla="*/ 99 h 109"/>
                      <a:gd name="T34" fmla="*/ 84 w 85"/>
                      <a:gd name="T35" fmla="*/ 72 h 109"/>
                      <a:gd name="T36" fmla="*/ 85 w 85"/>
                      <a:gd name="T37" fmla="*/ 70 h 109"/>
                      <a:gd name="T38" fmla="*/ 67 w 85"/>
                      <a:gd name="T39" fmla="*/ 67 h 109"/>
                      <a:gd name="T40" fmla="*/ 66 w 85"/>
                      <a:gd name="T41"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109">
                        <a:moveTo>
                          <a:pt x="66" y="69"/>
                        </a:moveTo>
                        <a:cubicBezTo>
                          <a:pt x="63" y="85"/>
                          <a:pt x="56" y="92"/>
                          <a:pt x="44" y="92"/>
                        </a:cubicBezTo>
                        <a:cubicBezTo>
                          <a:pt x="36" y="92"/>
                          <a:pt x="31" y="89"/>
                          <a:pt x="26" y="83"/>
                        </a:cubicBezTo>
                        <a:cubicBezTo>
                          <a:pt x="22" y="76"/>
                          <a:pt x="20" y="66"/>
                          <a:pt x="20" y="54"/>
                        </a:cubicBezTo>
                        <a:cubicBezTo>
                          <a:pt x="20" y="43"/>
                          <a:pt x="22" y="34"/>
                          <a:pt x="26" y="27"/>
                        </a:cubicBezTo>
                        <a:cubicBezTo>
                          <a:pt x="31" y="20"/>
                          <a:pt x="37" y="17"/>
                          <a:pt x="44" y="17"/>
                        </a:cubicBezTo>
                        <a:cubicBezTo>
                          <a:pt x="57" y="17"/>
                          <a:pt x="64" y="24"/>
                          <a:pt x="66" y="40"/>
                        </a:cubicBezTo>
                        <a:cubicBezTo>
                          <a:pt x="67" y="42"/>
                          <a:pt x="67" y="42"/>
                          <a:pt x="67" y="42"/>
                        </a:cubicBezTo>
                        <a:cubicBezTo>
                          <a:pt x="85" y="39"/>
                          <a:pt x="85" y="39"/>
                          <a:pt x="85" y="39"/>
                        </a:cubicBezTo>
                        <a:cubicBezTo>
                          <a:pt x="84" y="37"/>
                          <a:pt x="84" y="37"/>
                          <a:pt x="84" y="37"/>
                        </a:cubicBezTo>
                        <a:cubicBezTo>
                          <a:pt x="83" y="26"/>
                          <a:pt x="78" y="17"/>
                          <a:pt x="72" y="10"/>
                        </a:cubicBezTo>
                        <a:cubicBezTo>
                          <a:pt x="65" y="4"/>
                          <a:pt x="55" y="0"/>
                          <a:pt x="44" y="0"/>
                        </a:cubicBezTo>
                        <a:cubicBezTo>
                          <a:pt x="30" y="0"/>
                          <a:pt x="19" y="5"/>
                          <a:pt x="11" y="16"/>
                        </a:cubicBezTo>
                        <a:cubicBezTo>
                          <a:pt x="4" y="26"/>
                          <a:pt x="0" y="39"/>
                          <a:pt x="0" y="55"/>
                        </a:cubicBezTo>
                        <a:cubicBezTo>
                          <a:pt x="0" y="70"/>
                          <a:pt x="3" y="83"/>
                          <a:pt x="11" y="93"/>
                        </a:cubicBezTo>
                        <a:cubicBezTo>
                          <a:pt x="18" y="104"/>
                          <a:pt x="29" y="109"/>
                          <a:pt x="44" y="109"/>
                        </a:cubicBezTo>
                        <a:cubicBezTo>
                          <a:pt x="54" y="109"/>
                          <a:pt x="63" y="106"/>
                          <a:pt x="71" y="99"/>
                        </a:cubicBezTo>
                        <a:cubicBezTo>
                          <a:pt x="78" y="93"/>
                          <a:pt x="82" y="84"/>
                          <a:pt x="84" y="72"/>
                        </a:cubicBezTo>
                        <a:cubicBezTo>
                          <a:pt x="85" y="70"/>
                          <a:pt x="85" y="70"/>
                          <a:pt x="85" y="70"/>
                        </a:cubicBezTo>
                        <a:cubicBezTo>
                          <a:pt x="67" y="67"/>
                          <a:pt x="67" y="67"/>
                          <a:pt x="67" y="67"/>
                        </a:cubicBezTo>
                        <a:lnTo>
                          <a:pt x="66" y="6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39" name="Freeform 30">
                    <a:extLst>
                      <a:ext uri="{FF2B5EF4-FFF2-40B4-BE49-F238E27FC236}">
                        <a16:creationId xmlns:a16="http://schemas.microsoft.com/office/drawing/2014/main" id="{98F5F322-3680-4115-BD74-1078506E500B}"/>
                      </a:ext>
                    </a:extLst>
                  </p:cNvPr>
                  <p:cNvSpPr>
                    <a:spLocks noEditPoints="1"/>
                  </p:cNvSpPr>
                  <p:nvPr/>
                </p:nvSpPr>
                <p:spPr bwMode="auto">
                  <a:xfrm>
                    <a:off x="6927247" y="1365358"/>
                    <a:ext cx="354013" cy="411163"/>
                  </a:xfrm>
                  <a:custGeom>
                    <a:avLst/>
                    <a:gdLst>
                      <a:gd name="T0" fmla="*/ 94 w 94"/>
                      <a:gd name="T1" fmla="*/ 56 h 109"/>
                      <a:gd name="T2" fmla="*/ 81 w 94"/>
                      <a:gd name="T3" fmla="*/ 14 h 109"/>
                      <a:gd name="T4" fmla="*/ 48 w 94"/>
                      <a:gd name="T5" fmla="*/ 0 h 109"/>
                      <a:gd name="T6" fmla="*/ 14 w 94"/>
                      <a:gd name="T7" fmla="*/ 15 h 109"/>
                      <a:gd name="T8" fmla="*/ 0 w 94"/>
                      <a:gd name="T9" fmla="*/ 55 h 109"/>
                      <a:gd name="T10" fmla="*/ 13 w 94"/>
                      <a:gd name="T11" fmla="*/ 94 h 109"/>
                      <a:gd name="T12" fmla="*/ 48 w 94"/>
                      <a:gd name="T13" fmla="*/ 109 h 109"/>
                      <a:gd name="T14" fmla="*/ 76 w 94"/>
                      <a:gd name="T15" fmla="*/ 100 h 109"/>
                      <a:gd name="T16" fmla="*/ 92 w 94"/>
                      <a:gd name="T17" fmla="*/ 78 h 109"/>
                      <a:gd name="T18" fmla="*/ 93 w 94"/>
                      <a:gd name="T19" fmla="*/ 76 h 109"/>
                      <a:gd name="T20" fmla="*/ 75 w 94"/>
                      <a:gd name="T21" fmla="*/ 72 h 109"/>
                      <a:gd name="T22" fmla="*/ 74 w 94"/>
                      <a:gd name="T23" fmla="*/ 74 h 109"/>
                      <a:gd name="T24" fmla="*/ 49 w 94"/>
                      <a:gd name="T25" fmla="*/ 92 h 109"/>
                      <a:gd name="T26" fmla="*/ 30 w 94"/>
                      <a:gd name="T27" fmla="*/ 85 h 109"/>
                      <a:gd name="T28" fmla="*/ 22 w 94"/>
                      <a:gd name="T29" fmla="*/ 58 h 109"/>
                      <a:gd name="T30" fmla="*/ 94 w 94"/>
                      <a:gd name="T31" fmla="*/ 58 h 109"/>
                      <a:gd name="T32" fmla="*/ 94 w 94"/>
                      <a:gd name="T33" fmla="*/ 56 h 109"/>
                      <a:gd name="T34" fmla="*/ 23 w 94"/>
                      <a:gd name="T35" fmla="*/ 42 h 109"/>
                      <a:gd name="T36" fmla="*/ 31 w 94"/>
                      <a:gd name="T37" fmla="*/ 23 h 109"/>
                      <a:gd name="T38" fmla="*/ 49 w 94"/>
                      <a:gd name="T39" fmla="*/ 16 h 109"/>
                      <a:gd name="T40" fmla="*/ 62 w 94"/>
                      <a:gd name="T41" fmla="*/ 20 h 109"/>
                      <a:gd name="T42" fmla="*/ 70 w 94"/>
                      <a:gd name="T43" fmla="*/ 30 h 109"/>
                      <a:gd name="T44" fmla="*/ 73 w 94"/>
                      <a:gd name="T45" fmla="*/ 42 h 109"/>
                      <a:gd name="T46" fmla="*/ 23 w 94"/>
                      <a:gd name="T47"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109">
                        <a:moveTo>
                          <a:pt x="94" y="56"/>
                        </a:moveTo>
                        <a:cubicBezTo>
                          <a:pt x="94" y="38"/>
                          <a:pt x="89" y="24"/>
                          <a:pt x="81" y="14"/>
                        </a:cubicBezTo>
                        <a:cubicBezTo>
                          <a:pt x="73" y="5"/>
                          <a:pt x="62" y="0"/>
                          <a:pt x="48" y="0"/>
                        </a:cubicBezTo>
                        <a:cubicBezTo>
                          <a:pt x="35" y="0"/>
                          <a:pt x="23" y="5"/>
                          <a:pt x="14" y="15"/>
                        </a:cubicBezTo>
                        <a:cubicBezTo>
                          <a:pt x="5" y="25"/>
                          <a:pt x="0" y="39"/>
                          <a:pt x="0" y="55"/>
                        </a:cubicBezTo>
                        <a:cubicBezTo>
                          <a:pt x="0" y="71"/>
                          <a:pt x="5" y="84"/>
                          <a:pt x="13" y="94"/>
                        </a:cubicBezTo>
                        <a:cubicBezTo>
                          <a:pt x="22" y="104"/>
                          <a:pt x="34" y="109"/>
                          <a:pt x="48" y="109"/>
                        </a:cubicBezTo>
                        <a:cubicBezTo>
                          <a:pt x="59" y="109"/>
                          <a:pt x="68" y="106"/>
                          <a:pt x="76" y="100"/>
                        </a:cubicBezTo>
                        <a:cubicBezTo>
                          <a:pt x="84" y="95"/>
                          <a:pt x="89" y="87"/>
                          <a:pt x="92" y="78"/>
                        </a:cubicBezTo>
                        <a:cubicBezTo>
                          <a:pt x="93" y="76"/>
                          <a:pt x="93" y="76"/>
                          <a:pt x="93" y="76"/>
                        </a:cubicBezTo>
                        <a:cubicBezTo>
                          <a:pt x="75" y="72"/>
                          <a:pt x="75" y="72"/>
                          <a:pt x="75" y="72"/>
                        </a:cubicBezTo>
                        <a:cubicBezTo>
                          <a:pt x="74" y="74"/>
                          <a:pt x="74" y="74"/>
                          <a:pt x="74" y="74"/>
                        </a:cubicBezTo>
                        <a:cubicBezTo>
                          <a:pt x="69" y="86"/>
                          <a:pt x="61" y="92"/>
                          <a:pt x="49" y="92"/>
                        </a:cubicBezTo>
                        <a:cubicBezTo>
                          <a:pt x="42" y="92"/>
                          <a:pt x="36" y="90"/>
                          <a:pt x="30" y="85"/>
                        </a:cubicBezTo>
                        <a:cubicBezTo>
                          <a:pt x="25" y="80"/>
                          <a:pt x="22" y="71"/>
                          <a:pt x="22" y="58"/>
                        </a:cubicBezTo>
                        <a:cubicBezTo>
                          <a:pt x="94" y="58"/>
                          <a:pt x="94" y="58"/>
                          <a:pt x="94" y="58"/>
                        </a:cubicBezTo>
                        <a:lnTo>
                          <a:pt x="94" y="56"/>
                        </a:lnTo>
                        <a:close/>
                        <a:moveTo>
                          <a:pt x="23" y="42"/>
                        </a:moveTo>
                        <a:cubicBezTo>
                          <a:pt x="23" y="35"/>
                          <a:pt x="26" y="28"/>
                          <a:pt x="31" y="23"/>
                        </a:cubicBezTo>
                        <a:cubicBezTo>
                          <a:pt x="36" y="18"/>
                          <a:pt x="42" y="16"/>
                          <a:pt x="49" y="16"/>
                        </a:cubicBezTo>
                        <a:cubicBezTo>
                          <a:pt x="54" y="16"/>
                          <a:pt x="59" y="17"/>
                          <a:pt x="62" y="20"/>
                        </a:cubicBezTo>
                        <a:cubicBezTo>
                          <a:pt x="66" y="23"/>
                          <a:pt x="69" y="26"/>
                          <a:pt x="70" y="30"/>
                        </a:cubicBezTo>
                        <a:cubicBezTo>
                          <a:pt x="72" y="34"/>
                          <a:pt x="73" y="38"/>
                          <a:pt x="73" y="42"/>
                        </a:cubicBezTo>
                        <a:lnTo>
                          <a:pt x="23" y="4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40" name="Freeform 31">
                    <a:extLst>
                      <a:ext uri="{FF2B5EF4-FFF2-40B4-BE49-F238E27FC236}">
                        <a16:creationId xmlns:a16="http://schemas.microsoft.com/office/drawing/2014/main" id="{33559722-1C12-4E4A-9DC3-AF44A13D7AF2}"/>
                      </a:ext>
                    </a:extLst>
                  </p:cNvPr>
                  <p:cNvSpPr>
                    <a:spLocks/>
                  </p:cNvSpPr>
                  <p:nvPr/>
                </p:nvSpPr>
                <p:spPr bwMode="auto">
                  <a:xfrm>
                    <a:off x="7295547" y="1365358"/>
                    <a:ext cx="338138" cy="411163"/>
                  </a:xfrm>
                  <a:custGeom>
                    <a:avLst/>
                    <a:gdLst>
                      <a:gd name="T0" fmla="*/ 58 w 90"/>
                      <a:gd name="T1" fmla="*/ 45 h 109"/>
                      <a:gd name="T2" fmla="*/ 38 w 90"/>
                      <a:gd name="T3" fmla="*/ 41 h 109"/>
                      <a:gd name="T4" fmla="*/ 25 w 90"/>
                      <a:gd name="T5" fmla="*/ 30 h 109"/>
                      <a:gd name="T6" fmla="*/ 30 w 90"/>
                      <a:gd name="T7" fmla="*/ 20 h 109"/>
                      <a:gd name="T8" fmla="*/ 44 w 90"/>
                      <a:gd name="T9" fmla="*/ 17 h 109"/>
                      <a:gd name="T10" fmla="*/ 67 w 90"/>
                      <a:gd name="T11" fmla="*/ 31 h 109"/>
                      <a:gd name="T12" fmla="*/ 68 w 90"/>
                      <a:gd name="T13" fmla="*/ 33 h 109"/>
                      <a:gd name="T14" fmla="*/ 86 w 90"/>
                      <a:gd name="T15" fmla="*/ 29 h 109"/>
                      <a:gd name="T16" fmla="*/ 85 w 90"/>
                      <a:gd name="T17" fmla="*/ 27 h 109"/>
                      <a:gd name="T18" fmla="*/ 43 w 90"/>
                      <a:gd name="T19" fmla="*/ 0 h 109"/>
                      <a:gd name="T20" fmla="*/ 15 w 90"/>
                      <a:gd name="T21" fmla="*/ 9 h 109"/>
                      <a:gd name="T22" fmla="*/ 5 w 90"/>
                      <a:gd name="T23" fmla="*/ 31 h 109"/>
                      <a:gd name="T24" fmla="*/ 13 w 90"/>
                      <a:gd name="T25" fmla="*/ 51 h 109"/>
                      <a:gd name="T26" fmla="*/ 33 w 90"/>
                      <a:gd name="T27" fmla="*/ 61 h 109"/>
                      <a:gd name="T28" fmla="*/ 54 w 90"/>
                      <a:gd name="T29" fmla="*/ 65 h 109"/>
                      <a:gd name="T30" fmla="*/ 70 w 90"/>
                      <a:gd name="T31" fmla="*/ 78 h 109"/>
                      <a:gd name="T32" fmla="*/ 64 w 90"/>
                      <a:gd name="T33" fmla="*/ 88 h 109"/>
                      <a:gd name="T34" fmla="*/ 49 w 90"/>
                      <a:gd name="T35" fmla="*/ 92 h 109"/>
                      <a:gd name="T36" fmla="*/ 19 w 90"/>
                      <a:gd name="T37" fmla="*/ 75 h 109"/>
                      <a:gd name="T38" fmla="*/ 19 w 90"/>
                      <a:gd name="T39" fmla="*/ 73 h 109"/>
                      <a:gd name="T40" fmla="*/ 0 w 90"/>
                      <a:gd name="T41" fmla="*/ 77 h 109"/>
                      <a:gd name="T42" fmla="*/ 1 w 90"/>
                      <a:gd name="T43" fmla="*/ 79 h 109"/>
                      <a:gd name="T44" fmla="*/ 46 w 90"/>
                      <a:gd name="T45" fmla="*/ 109 h 109"/>
                      <a:gd name="T46" fmla="*/ 78 w 90"/>
                      <a:gd name="T47" fmla="*/ 100 h 109"/>
                      <a:gd name="T48" fmla="*/ 90 w 90"/>
                      <a:gd name="T49" fmla="*/ 77 h 109"/>
                      <a:gd name="T50" fmla="*/ 58 w 90"/>
                      <a:gd name="T5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 h="109">
                        <a:moveTo>
                          <a:pt x="58" y="45"/>
                        </a:moveTo>
                        <a:cubicBezTo>
                          <a:pt x="38" y="41"/>
                          <a:pt x="38" y="41"/>
                          <a:pt x="38" y="41"/>
                        </a:cubicBezTo>
                        <a:cubicBezTo>
                          <a:pt x="29" y="40"/>
                          <a:pt x="25" y="36"/>
                          <a:pt x="25" y="30"/>
                        </a:cubicBezTo>
                        <a:cubicBezTo>
                          <a:pt x="25" y="26"/>
                          <a:pt x="26" y="23"/>
                          <a:pt x="30" y="20"/>
                        </a:cubicBezTo>
                        <a:cubicBezTo>
                          <a:pt x="33" y="18"/>
                          <a:pt x="38" y="17"/>
                          <a:pt x="44" y="17"/>
                        </a:cubicBezTo>
                        <a:cubicBezTo>
                          <a:pt x="56" y="17"/>
                          <a:pt x="64" y="22"/>
                          <a:pt x="67" y="31"/>
                        </a:cubicBezTo>
                        <a:cubicBezTo>
                          <a:pt x="68" y="33"/>
                          <a:pt x="68" y="33"/>
                          <a:pt x="68" y="33"/>
                        </a:cubicBezTo>
                        <a:cubicBezTo>
                          <a:pt x="86" y="29"/>
                          <a:pt x="86" y="29"/>
                          <a:pt x="86" y="29"/>
                        </a:cubicBezTo>
                        <a:cubicBezTo>
                          <a:pt x="85" y="27"/>
                          <a:pt x="85" y="27"/>
                          <a:pt x="85" y="27"/>
                        </a:cubicBezTo>
                        <a:cubicBezTo>
                          <a:pt x="80" y="9"/>
                          <a:pt x="66" y="0"/>
                          <a:pt x="43" y="0"/>
                        </a:cubicBezTo>
                        <a:cubicBezTo>
                          <a:pt x="32" y="0"/>
                          <a:pt x="22" y="3"/>
                          <a:pt x="15" y="9"/>
                        </a:cubicBezTo>
                        <a:cubicBezTo>
                          <a:pt x="8" y="15"/>
                          <a:pt x="5" y="22"/>
                          <a:pt x="5" y="31"/>
                        </a:cubicBezTo>
                        <a:cubicBezTo>
                          <a:pt x="5" y="40"/>
                          <a:pt x="7" y="46"/>
                          <a:pt x="13" y="51"/>
                        </a:cubicBezTo>
                        <a:cubicBezTo>
                          <a:pt x="18" y="56"/>
                          <a:pt x="25" y="59"/>
                          <a:pt x="33" y="61"/>
                        </a:cubicBezTo>
                        <a:cubicBezTo>
                          <a:pt x="54" y="65"/>
                          <a:pt x="54" y="65"/>
                          <a:pt x="54" y="65"/>
                        </a:cubicBezTo>
                        <a:cubicBezTo>
                          <a:pt x="65" y="67"/>
                          <a:pt x="70" y="71"/>
                          <a:pt x="70" y="78"/>
                        </a:cubicBezTo>
                        <a:cubicBezTo>
                          <a:pt x="70" y="82"/>
                          <a:pt x="68" y="86"/>
                          <a:pt x="64" y="88"/>
                        </a:cubicBezTo>
                        <a:cubicBezTo>
                          <a:pt x="60" y="91"/>
                          <a:pt x="55" y="92"/>
                          <a:pt x="49" y="92"/>
                        </a:cubicBezTo>
                        <a:cubicBezTo>
                          <a:pt x="32" y="92"/>
                          <a:pt x="22" y="87"/>
                          <a:pt x="19" y="75"/>
                        </a:cubicBezTo>
                        <a:cubicBezTo>
                          <a:pt x="19" y="73"/>
                          <a:pt x="19" y="73"/>
                          <a:pt x="19" y="73"/>
                        </a:cubicBezTo>
                        <a:cubicBezTo>
                          <a:pt x="0" y="77"/>
                          <a:pt x="0" y="77"/>
                          <a:pt x="0" y="77"/>
                        </a:cubicBezTo>
                        <a:cubicBezTo>
                          <a:pt x="1" y="79"/>
                          <a:pt x="1" y="79"/>
                          <a:pt x="1" y="79"/>
                        </a:cubicBezTo>
                        <a:cubicBezTo>
                          <a:pt x="7" y="99"/>
                          <a:pt x="22" y="109"/>
                          <a:pt x="46" y="109"/>
                        </a:cubicBezTo>
                        <a:cubicBezTo>
                          <a:pt x="59" y="109"/>
                          <a:pt x="70" y="106"/>
                          <a:pt x="78" y="100"/>
                        </a:cubicBezTo>
                        <a:cubicBezTo>
                          <a:pt x="86" y="94"/>
                          <a:pt x="90" y="86"/>
                          <a:pt x="90" y="77"/>
                        </a:cubicBezTo>
                        <a:cubicBezTo>
                          <a:pt x="90" y="60"/>
                          <a:pt x="79" y="49"/>
                          <a:pt x="5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41" name="Freeform 32">
                    <a:extLst>
                      <a:ext uri="{FF2B5EF4-FFF2-40B4-BE49-F238E27FC236}">
                        <a16:creationId xmlns:a16="http://schemas.microsoft.com/office/drawing/2014/main" id="{F9C6B007-62FA-4829-B872-FD00D93B5E9F}"/>
                      </a:ext>
                    </a:extLst>
                  </p:cNvPr>
                  <p:cNvSpPr>
                    <a:spLocks/>
                  </p:cNvSpPr>
                  <p:nvPr/>
                </p:nvSpPr>
                <p:spPr bwMode="auto">
                  <a:xfrm>
                    <a:off x="5968397" y="466833"/>
                    <a:ext cx="485775" cy="668338"/>
                  </a:xfrm>
                  <a:custGeom>
                    <a:avLst/>
                    <a:gdLst>
                      <a:gd name="T0" fmla="*/ 6 w 129"/>
                      <a:gd name="T1" fmla="*/ 30 h 177"/>
                      <a:gd name="T2" fmla="*/ 6 w 129"/>
                      <a:gd name="T3" fmla="*/ 6 h 177"/>
                      <a:gd name="T4" fmla="*/ 12 w 129"/>
                      <a:gd name="T5" fmla="*/ 0 h 177"/>
                      <a:gd name="T6" fmla="*/ 119 w 129"/>
                      <a:gd name="T7" fmla="*/ 0 h 177"/>
                      <a:gd name="T8" fmla="*/ 125 w 129"/>
                      <a:gd name="T9" fmla="*/ 6 h 177"/>
                      <a:gd name="T10" fmla="*/ 125 w 129"/>
                      <a:gd name="T11" fmla="*/ 26 h 177"/>
                      <a:gd name="T12" fmla="*/ 117 w 129"/>
                      <a:gd name="T13" fmla="*/ 42 h 177"/>
                      <a:gd name="T14" fmla="*/ 62 w 129"/>
                      <a:gd name="T15" fmla="*/ 121 h 177"/>
                      <a:gd name="T16" fmla="*/ 123 w 129"/>
                      <a:gd name="T17" fmla="*/ 134 h 177"/>
                      <a:gd name="T18" fmla="*/ 129 w 129"/>
                      <a:gd name="T19" fmla="*/ 143 h 177"/>
                      <a:gd name="T20" fmla="*/ 129 w 129"/>
                      <a:gd name="T21" fmla="*/ 169 h 177"/>
                      <a:gd name="T22" fmla="*/ 121 w 129"/>
                      <a:gd name="T23" fmla="*/ 174 h 177"/>
                      <a:gd name="T24" fmla="*/ 7 w 129"/>
                      <a:gd name="T25" fmla="*/ 175 h 177"/>
                      <a:gd name="T26" fmla="*/ 0 w 129"/>
                      <a:gd name="T27" fmla="*/ 169 h 177"/>
                      <a:gd name="T28" fmla="*/ 0 w 129"/>
                      <a:gd name="T29" fmla="*/ 145 h 177"/>
                      <a:gd name="T30" fmla="*/ 4 w 129"/>
                      <a:gd name="T31" fmla="*/ 128 h 177"/>
                      <a:gd name="T32" fmla="*/ 68 w 129"/>
                      <a:gd name="T33" fmla="*/ 36 h 177"/>
                      <a:gd name="T34" fmla="*/ 12 w 129"/>
                      <a:gd name="T35" fmla="*/ 36 h 177"/>
                      <a:gd name="T36" fmla="*/ 6 w 129"/>
                      <a:gd name="T37" fmla="*/ 3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177">
                        <a:moveTo>
                          <a:pt x="6" y="30"/>
                        </a:moveTo>
                        <a:cubicBezTo>
                          <a:pt x="6" y="6"/>
                          <a:pt x="6" y="6"/>
                          <a:pt x="6" y="6"/>
                        </a:cubicBezTo>
                        <a:cubicBezTo>
                          <a:pt x="6" y="2"/>
                          <a:pt x="9" y="0"/>
                          <a:pt x="12" y="0"/>
                        </a:cubicBezTo>
                        <a:cubicBezTo>
                          <a:pt x="119" y="0"/>
                          <a:pt x="119" y="0"/>
                          <a:pt x="119" y="0"/>
                        </a:cubicBezTo>
                        <a:cubicBezTo>
                          <a:pt x="123" y="0"/>
                          <a:pt x="125" y="2"/>
                          <a:pt x="125" y="6"/>
                        </a:cubicBezTo>
                        <a:cubicBezTo>
                          <a:pt x="125" y="26"/>
                          <a:pt x="125" y="26"/>
                          <a:pt x="125" y="26"/>
                        </a:cubicBezTo>
                        <a:cubicBezTo>
                          <a:pt x="125" y="30"/>
                          <a:pt x="122" y="34"/>
                          <a:pt x="117" y="42"/>
                        </a:cubicBezTo>
                        <a:cubicBezTo>
                          <a:pt x="62" y="121"/>
                          <a:pt x="62" y="121"/>
                          <a:pt x="62" y="121"/>
                        </a:cubicBezTo>
                        <a:cubicBezTo>
                          <a:pt x="82" y="120"/>
                          <a:pt x="104" y="123"/>
                          <a:pt x="123" y="134"/>
                        </a:cubicBezTo>
                        <a:cubicBezTo>
                          <a:pt x="127" y="136"/>
                          <a:pt x="128" y="140"/>
                          <a:pt x="129" y="143"/>
                        </a:cubicBezTo>
                        <a:cubicBezTo>
                          <a:pt x="129" y="169"/>
                          <a:pt x="129" y="169"/>
                          <a:pt x="129" y="169"/>
                        </a:cubicBezTo>
                        <a:cubicBezTo>
                          <a:pt x="129" y="172"/>
                          <a:pt x="125" y="176"/>
                          <a:pt x="121" y="174"/>
                        </a:cubicBezTo>
                        <a:cubicBezTo>
                          <a:pt x="88" y="157"/>
                          <a:pt x="44" y="155"/>
                          <a:pt x="7" y="175"/>
                        </a:cubicBezTo>
                        <a:cubicBezTo>
                          <a:pt x="4" y="177"/>
                          <a:pt x="0" y="173"/>
                          <a:pt x="0" y="169"/>
                        </a:cubicBezTo>
                        <a:cubicBezTo>
                          <a:pt x="0" y="145"/>
                          <a:pt x="0" y="145"/>
                          <a:pt x="0" y="145"/>
                        </a:cubicBezTo>
                        <a:cubicBezTo>
                          <a:pt x="0" y="141"/>
                          <a:pt x="0" y="134"/>
                          <a:pt x="4" y="128"/>
                        </a:cubicBezTo>
                        <a:cubicBezTo>
                          <a:pt x="68" y="36"/>
                          <a:pt x="68" y="36"/>
                          <a:pt x="68" y="36"/>
                        </a:cubicBezTo>
                        <a:cubicBezTo>
                          <a:pt x="12" y="36"/>
                          <a:pt x="12" y="36"/>
                          <a:pt x="12" y="36"/>
                        </a:cubicBezTo>
                        <a:cubicBezTo>
                          <a:pt x="9" y="36"/>
                          <a:pt x="6" y="33"/>
                          <a:pt x="6" y="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42" name="Freeform 33">
                    <a:extLst>
                      <a:ext uri="{FF2B5EF4-FFF2-40B4-BE49-F238E27FC236}">
                        <a16:creationId xmlns:a16="http://schemas.microsoft.com/office/drawing/2014/main" id="{87003FBA-B636-4FBF-BDD4-7D09AEB43888}"/>
                      </a:ext>
                    </a:extLst>
                  </p:cNvPr>
                  <p:cNvSpPr>
                    <a:spLocks/>
                  </p:cNvSpPr>
                  <p:nvPr/>
                </p:nvSpPr>
                <p:spPr bwMode="auto">
                  <a:xfrm>
                    <a:off x="4406297" y="455720"/>
                    <a:ext cx="830263" cy="687388"/>
                  </a:xfrm>
                  <a:custGeom>
                    <a:avLst/>
                    <a:gdLst>
                      <a:gd name="T0" fmla="*/ 38 w 221"/>
                      <a:gd name="T1" fmla="*/ 182 h 182"/>
                      <a:gd name="T2" fmla="*/ 5 w 221"/>
                      <a:gd name="T3" fmla="*/ 182 h 182"/>
                      <a:gd name="T4" fmla="*/ 0 w 221"/>
                      <a:gd name="T5" fmla="*/ 177 h 182"/>
                      <a:gd name="T6" fmla="*/ 0 w 221"/>
                      <a:gd name="T7" fmla="*/ 9 h 182"/>
                      <a:gd name="T8" fmla="*/ 6 w 221"/>
                      <a:gd name="T9" fmla="*/ 3 h 182"/>
                      <a:gd name="T10" fmla="*/ 36 w 221"/>
                      <a:gd name="T11" fmla="*/ 3 h 182"/>
                      <a:gd name="T12" fmla="*/ 42 w 221"/>
                      <a:gd name="T13" fmla="*/ 9 h 182"/>
                      <a:gd name="T14" fmla="*/ 42 w 221"/>
                      <a:gd name="T15" fmla="*/ 31 h 182"/>
                      <a:gd name="T16" fmla="*/ 43 w 221"/>
                      <a:gd name="T17" fmla="*/ 31 h 182"/>
                      <a:gd name="T18" fmla="*/ 86 w 221"/>
                      <a:gd name="T19" fmla="*/ 0 h 182"/>
                      <a:gd name="T20" fmla="*/ 128 w 221"/>
                      <a:gd name="T21" fmla="*/ 31 h 182"/>
                      <a:gd name="T22" fmla="*/ 173 w 221"/>
                      <a:gd name="T23" fmla="*/ 0 h 182"/>
                      <a:gd name="T24" fmla="*/ 211 w 221"/>
                      <a:gd name="T25" fmla="*/ 18 h 182"/>
                      <a:gd name="T26" fmla="*/ 219 w 221"/>
                      <a:gd name="T27" fmla="*/ 71 h 182"/>
                      <a:gd name="T28" fmla="*/ 219 w 221"/>
                      <a:gd name="T29" fmla="*/ 176 h 182"/>
                      <a:gd name="T30" fmla="*/ 213 w 221"/>
                      <a:gd name="T31" fmla="*/ 182 h 182"/>
                      <a:gd name="T32" fmla="*/ 180 w 221"/>
                      <a:gd name="T33" fmla="*/ 182 h 182"/>
                      <a:gd name="T34" fmla="*/ 174 w 221"/>
                      <a:gd name="T35" fmla="*/ 176 h 182"/>
                      <a:gd name="T36" fmla="*/ 174 w 221"/>
                      <a:gd name="T37" fmla="*/ 88 h 182"/>
                      <a:gd name="T38" fmla="*/ 174 w 221"/>
                      <a:gd name="T39" fmla="*/ 56 h 182"/>
                      <a:gd name="T40" fmla="*/ 154 w 221"/>
                      <a:gd name="T41" fmla="*/ 42 h 182"/>
                      <a:gd name="T42" fmla="*/ 135 w 221"/>
                      <a:gd name="T43" fmla="*/ 56 h 182"/>
                      <a:gd name="T44" fmla="*/ 132 w 221"/>
                      <a:gd name="T45" fmla="*/ 88 h 182"/>
                      <a:gd name="T46" fmla="*/ 132 w 221"/>
                      <a:gd name="T47" fmla="*/ 176 h 182"/>
                      <a:gd name="T48" fmla="*/ 126 w 221"/>
                      <a:gd name="T49" fmla="*/ 182 h 182"/>
                      <a:gd name="T50" fmla="*/ 93 w 221"/>
                      <a:gd name="T51" fmla="*/ 182 h 182"/>
                      <a:gd name="T52" fmla="*/ 87 w 221"/>
                      <a:gd name="T53" fmla="*/ 176 h 182"/>
                      <a:gd name="T54" fmla="*/ 87 w 221"/>
                      <a:gd name="T55" fmla="*/ 88 h 182"/>
                      <a:gd name="T56" fmla="*/ 67 w 221"/>
                      <a:gd name="T57" fmla="*/ 41 h 182"/>
                      <a:gd name="T58" fmla="*/ 44 w 221"/>
                      <a:gd name="T59" fmla="*/ 88 h 182"/>
                      <a:gd name="T60" fmla="*/ 44 w 221"/>
                      <a:gd name="T61" fmla="*/ 176 h 182"/>
                      <a:gd name="T62" fmla="*/ 38 w 221"/>
                      <a:gd name="T6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182">
                        <a:moveTo>
                          <a:pt x="38" y="182"/>
                        </a:moveTo>
                        <a:cubicBezTo>
                          <a:pt x="5" y="182"/>
                          <a:pt x="5" y="182"/>
                          <a:pt x="5" y="182"/>
                        </a:cubicBezTo>
                        <a:cubicBezTo>
                          <a:pt x="2" y="182"/>
                          <a:pt x="0" y="180"/>
                          <a:pt x="0" y="177"/>
                        </a:cubicBezTo>
                        <a:cubicBezTo>
                          <a:pt x="0" y="9"/>
                          <a:pt x="0" y="9"/>
                          <a:pt x="0" y="9"/>
                        </a:cubicBezTo>
                        <a:cubicBezTo>
                          <a:pt x="0" y="6"/>
                          <a:pt x="2" y="3"/>
                          <a:pt x="6" y="3"/>
                        </a:cubicBezTo>
                        <a:cubicBezTo>
                          <a:pt x="36" y="3"/>
                          <a:pt x="36" y="3"/>
                          <a:pt x="36" y="3"/>
                        </a:cubicBezTo>
                        <a:cubicBezTo>
                          <a:pt x="40" y="4"/>
                          <a:pt x="42" y="6"/>
                          <a:pt x="42" y="9"/>
                        </a:cubicBezTo>
                        <a:cubicBezTo>
                          <a:pt x="42" y="31"/>
                          <a:pt x="42" y="31"/>
                          <a:pt x="42" y="31"/>
                        </a:cubicBezTo>
                        <a:cubicBezTo>
                          <a:pt x="43" y="31"/>
                          <a:pt x="43" y="31"/>
                          <a:pt x="43" y="31"/>
                        </a:cubicBezTo>
                        <a:cubicBezTo>
                          <a:pt x="51" y="10"/>
                          <a:pt x="66" y="0"/>
                          <a:pt x="86" y="0"/>
                        </a:cubicBezTo>
                        <a:cubicBezTo>
                          <a:pt x="106" y="0"/>
                          <a:pt x="119" y="10"/>
                          <a:pt x="128" y="31"/>
                        </a:cubicBezTo>
                        <a:cubicBezTo>
                          <a:pt x="136" y="10"/>
                          <a:pt x="154" y="0"/>
                          <a:pt x="173" y="0"/>
                        </a:cubicBezTo>
                        <a:cubicBezTo>
                          <a:pt x="187" y="0"/>
                          <a:pt x="202" y="5"/>
                          <a:pt x="211" y="18"/>
                        </a:cubicBezTo>
                        <a:cubicBezTo>
                          <a:pt x="221" y="32"/>
                          <a:pt x="219" y="53"/>
                          <a:pt x="219" y="71"/>
                        </a:cubicBezTo>
                        <a:cubicBezTo>
                          <a:pt x="219" y="176"/>
                          <a:pt x="219" y="176"/>
                          <a:pt x="219" y="176"/>
                        </a:cubicBezTo>
                        <a:cubicBezTo>
                          <a:pt x="219" y="180"/>
                          <a:pt x="216" y="182"/>
                          <a:pt x="213" y="182"/>
                        </a:cubicBezTo>
                        <a:cubicBezTo>
                          <a:pt x="180" y="182"/>
                          <a:pt x="180" y="182"/>
                          <a:pt x="180" y="182"/>
                        </a:cubicBezTo>
                        <a:cubicBezTo>
                          <a:pt x="177" y="182"/>
                          <a:pt x="174" y="180"/>
                          <a:pt x="174" y="176"/>
                        </a:cubicBezTo>
                        <a:cubicBezTo>
                          <a:pt x="174" y="88"/>
                          <a:pt x="174" y="88"/>
                          <a:pt x="174" y="88"/>
                        </a:cubicBezTo>
                        <a:cubicBezTo>
                          <a:pt x="174" y="81"/>
                          <a:pt x="175" y="63"/>
                          <a:pt x="174" y="56"/>
                        </a:cubicBezTo>
                        <a:cubicBezTo>
                          <a:pt x="171" y="45"/>
                          <a:pt x="164" y="42"/>
                          <a:pt x="154" y="42"/>
                        </a:cubicBezTo>
                        <a:cubicBezTo>
                          <a:pt x="146" y="42"/>
                          <a:pt x="138" y="47"/>
                          <a:pt x="135" y="56"/>
                        </a:cubicBezTo>
                        <a:cubicBezTo>
                          <a:pt x="132" y="64"/>
                          <a:pt x="132" y="78"/>
                          <a:pt x="132" y="88"/>
                        </a:cubicBezTo>
                        <a:cubicBezTo>
                          <a:pt x="132" y="176"/>
                          <a:pt x="132" y="176"/>
                          <a:pt x="132" y="176"/>
                        </a:cubicBezTo>
                        <a:cubicBezTo>
                          <a:pt x="132" y="180"/>
                          <a:pt x="129" y="182"/>
                          <a:pt x="126" y="182"/>
                        </a:cubicBezTo>
                        <a:cubicBezTo>
                          <a:pt x="93" y="182"/>
                          <a:pt x="93" y="182"/>
                          <a:pt x="93" y="182"/>
                        </a:cubicBezTo>
                        <a:cubicBezTo>
                          <a:pt x="90" y="182"/>
                          <a:pt x="87" y="180"/>
                          <a:pt x="87" y="176"/>
                        </a:cubicBezTo>
                        <a:cubicBezTo>
                          <a:pt x="87" y="88"/>
                          <a:pt x="87" y="88"/>
                          <a:pt x="87" y="88"/>
                        </a:cubicBezTo>
                        <a:cubicBezTo>
                          <a:pt x="87" y="69"/>
                          <a:pt x="90" y="41"/>
                          <a:pt x="67" y="41"/>
                        </a:cubicBezTo>
                        <a:cubicBezTo>
                          <a:pt x="44" y="41"/>
                          <a:pt x="44" y="68"/>
                          <a:pt x="44" y="88"/>
                        </a:cubicBezTo>
                        <a:cubicBezTo>
                          <a:pt x="44" y="176"/>
                          <a:pt x="44" y="176"/>
                          <a:pt x="44" y="176"/>
                        </a:cubicBezTo>
                        <a:cubicBezTo>
                          <a:pt x="44" y="180"/>
                          <a:pt x="42" y="182"/>
                          <a:pt x="38" y="1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43" name="Freeform 34">
                    <a:extLst>
                      <a:ext uri="{FF2B5EF4-FFF2-40B4-BE49-F238E27FC236}">
                        <a16:creationId xmlns:a16="http://schemas.microsoft.com/office/drawing/2014/main" id="{F3EEB5B6-53D5-4D49-9943-57315CA5AC41}"/>
                      </a:ext>
                    </a:extLst>
                  </p:cNvPr>
                  <p:cNvSpPr>
                    <a:spLocks noEditPoints="1"/>
                  </p:cNvSpPr>
                  <p:nvPr/>
                </p:nvSpPr>
                <p:spPr bwMode="auto">
                  <a:xfrm>
                    <a:off x="6460522" y="455720"/>
                    <a:ext cx="552450" cy="701675"/>
                  </a:xfrm>
                  <a:custGeom>
                    <a:avLst/>
                    <a:gdLst>
                      <a:gd name="T0" fmla="*/ 73 w 147"/>
                      <a:gd name="T1" fmla="*/ 0 h 186"/>
                      <a:gd name="T2" fmla="*/ 147 w 147"/>
                      <a:gd name="T3" fmla="*/ 94 h 186"/>
                      <a:gd name="T4" fmla="*/ 73 w 147"/>
                      <a:gd name="T5" fmla="*/ 186 h 186"/>
                      <a:gd name="T6" fmla="*/ 0 w 147"/>
                      <a:gd name="T7" fmla="*/ 93 h 186"/>
                      <a:gd name="T8" fmla="*/ 73 w 147"/>
                      <a:gd name="T9" fmla="*/ 0 h 186"/>
                      <a:gd name="T10" fmla="*/ 73 w 147"/>
                      <a:gd name="T11" fmla="*/ 38 h 186"/>
                      <a:gd name="T12" fmla="*/ 48 w 147"/>
                      <a:gd name="T13" fmla="*/ 92 h 186"/>
                      <a:gd name="T14" fmla="*/ 73 w 147"/>
                      <a:gd name="T15" fmla="*/ 151 h 186"/>
                      <a:gd name="T16" fmla="*/ 99 w 147"/>
                      <a:gd name="T17" fmla="*/ 99 h 186"/>
                      <a:gd name="T18" fmla="*/ 95 w 147"/>
                      <a:gd name="T19" fmla="*/ 55 h 186"/>
                      <a:gd name="T20" fmla="*/ 73 w 147"/>
                      <a:gd name="T21" fmla="*/ 3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86">
                        <a:moveTo>
                          <a:pt x="73" y="0"/>
                        </a:moveTo>
                        <a:cubicBezTo>
                          <a:pt x="121" y="0"/>
                          <a:pt x="147" y="41"/>
                          <a:pt x="147" y="94"/>
                        </a:cubicBezTo>
                        <a:cubicBezTo>
                          <a:pt x="147" y="145"/>
                          <a:pt x="118" y="186"/>
                          <a:pt x="73" y="186"/>
                        </a:cubicBezTo>
                        <a:cubicBezTo>
                          <a:pt x="26" y="186"/>
                          <a:pt x="0" y="144"/>
                          <a:pt x="0" y="93"/>
                        </a:cubicBezTo>
                        <a:cubicBezTo>
                          <a:pt x="0" y="40"/>
                          <a:pt x="26" y="0"/>
                          <a:pt x="73" y="0"/>
                        </a:cubicBezTo>
                        <a:close/>
                        <a:moveTo>
                          <a:pt x="73" y="38"/>
                        </a:moveTo>
                        <a:cubicBezTo>
                          <a:pt x="50" y="38"/>
                          <a:pt x="48" y="71"/>
                          <a:pt x="48" y="92"/>
                        </a:cubicBezTo>
                        <a:cubicBezTo>
                          <a:pt x="48" y="112"/>
                          <a:pt x="48" y="151"/>
                          <a:pt x="73" y="151"/>
                        </a:cubicBezTo>
                        <a:cubicBezTo>
                          <a:pt x="98" y="151"/>
                          <a:pt x="99" y="120"/>
                          <a:pt x="99" y="99"/>
                        </a:cubicBezTo>
                        <a:cubicBezTo>
                          <a:pt x="99" y="85"/>
                          <a:pt x="99" y="68"/>
                          <a:pt x="95" y="55"/>
                        </a:cubicBezTo>
                        <a:cubicBezTo>
                          <a:pt x="91" y="43"/>
                          <a:pt x="84" y="38"/>
                          <a:pt x="73" y="3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44" name="Freeform 35">
                    <a:extLst>
                      <a:ext uri="{FF2B5EF4-FFF2-40B4-BE49-F238E27FC236}">
                        <a16:creationId xmlns:a16="http://schemas.microsoft.com/office/drawing/2014/main" id="{490C3B87-33CA-4AD6-BCD2-C0172BC67DE1}"/>
                      </a:ext>
                    </a:extLst>
                  </p:cNvPr>
                  <p:cNvSpPr>
                    <a:spLocks/>
                  </p:cNvSpPr>
                  <p:nvPr/>
                </p:nvSpPr>
                <p:spPr bwMode="auto">
                  <a:xfrm>
                    <a:off x="7130447" y="455720"/>
                    <a:ext cx="503238" cy="687388"/>
                  </a:xfrm>
                  <a:custGeom>
                    <a:avLst/>
                    <a:gdLst>
                      <a:gd name="T0" fmla="*/ 39 w 134"/>
                      <a:gd name="T1" fmla="*/ 182 h 182"/>
                      <a:gd name="T2" fmla="*/ 6 w 134"/>
                      <a:gd name="T3" fmla="*/ 182 h 182"/>
                      <a:gd name="T4" fmla="*/ 0 w 134"/>
                      <a:gd name="T5" fmla="*/ 176 h 182"/>
                      <a:gd name="T6" fmla="*/ 0 w 134"/>
                      <a:gd name="T7" fmla="*/ 9 h 182"/>
                      <a:gd name="T8" fmla="*/ 7 w 134"/>
                      <a:gd name="T9" fmla="*/ 3 h 182"/>
                      <a:gd name="T10" fmla="*/ 37 w 134"/>
                      <a:gd name="T11" fmla="*/ 3 h 182"/>
                      <a:gd name="T12" fmla="*/ 43 w 134"/>
                      <a:gd name="T13" fmla="*/ 8 h 182"/>
                      <a:gd name="T14" fmla="*/ 43 w 134"/>
                      <a:gd name="T15" fmla="*/ 34 h 182"/>
                      <a:gd name="T16" fmla="*/ 43 w 134"/>
                      <a:gd name="T17" fmla="*/ 34 h 182"/>
                      <a:gd name="T18" fmla="*/ 88 w 134"/>
                      <a:gd name="T19" fmla="*/ 0 h 182"/>
                      <a:gd name="T20" fmla="*/ 126 w 134"/>
                      <a:gd name="T21" fmla="*/ 20 h 182"/>
                      <a:gd name="T22" fmla="*/ 134 w 134"/>
                      <a:gd name="T23" fmla="*/ 72 h 182"/>
                      <a:gd name="T24" fmla="*/ 134 w 134"/>
                      <a:gd name="T25" fmla="*/ 177 h 182"/>
                      <a:gd name="T26" fmla="*/ 128 w 134"/>
                      <a:gd name="T27" fmla="*/ 182 h 182"/>
                      <a:gd name="T28" fmla="*/ 95 w 134"/>
                      <a:gd name="T29" fmla="*/ 182 h 182"/>
                      <a:gd name="T30" fmla="*/ 90 w 134"/>
                      <a:gd name="T31" fmla="*/ 177 h 182"/>
                      <a:gd name="T32" fmla="*/ 90 w 134"/>
                      <a:gd name="T33" fmla="*/ 86 h 182"/>
                      <a:gd name="T34" fmla="*/ 69 w 134"/>
                      <a:gd name="T35" fmla="*/ 41 h 182"/>
                      <a:gd name="T36" fmla="*/ 50 w 134"/>
                      <a:gd name="T37" fmla="*/ 54 h 182"/>
                      <a:gd name="T38" fmla="*/ 45 w 134"/>
                      <a:gd name="T39" fmla="*/ 86 h 182"/>
                      <a:gd name="T40" fmla="*/ 45 w 134"/>
                      <a:gd name="T41" fmla="*/ 176 h 182"/>
                      <a:gd name="T42" fmla="*/ 39 w 134"/>
                      <a:gd name="T4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82">
                        <a:moveTo>
                          <a:pt x="39" y="182"/>
                        </a:moveTo>
                        <a:cubicBezTo>
                          <a:pt x="6" y="182"/>
                          <a:pt x="6" y="182"/>
                          <a:pt x="6" y="182"/>
                        </a:cubicBezTo>
                        <a:cubicBezTo>
                          <a:pt x="3" y="182"/>
                          <a:pt x="0" y="180"/>
                          <a:pt x="0" y="176"/>
                        </a:cubicBezTo>
                        <a:cubicBezTo>
                          <a:pt x="0" y="9"/>
                          <a:pt x="0" y="9"/>
                          <a:pt x="0" y="9"/>
                        </a:cubicBezTo>
                        <a:cubicBezTo>
                          <a:pt x="1" y="6"/>
                          <a:pt x="3" y="3"/>
                          <a:pt x="7" y="3"/>
                        </a:cubicBezTo>
                        <a:cubicBezTo>
                          <a:pt x="37" y="3"/>
                          <a:pt x="37" y="3"/>
                          <a:pt x="37" y="3"/>
                        </a:cubicBezTo>
                        <a:cubicBezTo>
                          <a:pt x="40" y="4"/>
                          <a:pt x="42" y="5"/>
                          <a:pt x="43" y="8"/>
                        </a:cubicBezTo>
                        <a:cubicBezTo>
                          <a:pt x="43" y="34"/>
                          <a:pt x="43" y="34"/>
                          <a:pt x="43" y="34"/>
                        </a:cubicBezTo>
                        <a:cubicBezTo>
                          <a:pt x="43" y="34"/>
                          <a:pt x="43" y="34"/>
                          <a:pt x="43" y="34"/>
                        </a:cubicBezTo>
                        <a:cubicBezTo>
                          <a:pt x="52" y="11"/>
                          <a:pt x="65" y="0"/>
                          <a:pt x="88" y="0"/>
                        </a:cubicBezTo>
                        <a:cubicBezTo>
                          <a:pt x="102" y="0"/>
                          <a:pt x="117" y="5"/>
                          <a:pt x="126" y="20"/>
                        </a:cubicBezTo>
                        <a:cubicBezTo>
                          <a:pt x="134" y="33"/>
                          <a:pt x="134" y="56"/>
                          <a:pt x="134" y="72"/>
                        </a:cubicBezTo>
                        <a:cubicBezTo>
                          <a:pt x="134" y="177"/>
                          <a:pt x="134" y="177"/>
                          <a:pt x="134" y="177"/>
                        </a:cubicBezTo>
                        <a:cubicBezTo>
                          <a:pt x="134" y="180"/>
                          <a:pt x="131" y="182"/>
                          <a:pt x="128" y="182"/>
                        </a:cubicBezTo>
                        <a:cubicBezTo>
                          <a:pt x="95" y="182"/>
                          <a:pt x="95" y="182"/>
                          <a:pt x="95" y="182"/>
                        </a:cubicBezTo>
                        <a:cubicBezTo>
                          <a:pt x="92" y="182"/>
                          <a:pt x="90" y="180"/>
                          <a:pt x="90" y="177"/>
                        </a:cubicBezTo>
                        <a:cubicBezTo>
                          <a:pt x="90" y="86"/>
                          <a:pt x="90" y="86"/>
                          <a:pt x="90" y="86"/>
                        </a:cubicBezTo>
                        <a:cubicBezTo>
                          <a:pt x="90" y="68"/>
                          <a:pt x="92" y="41"/>
                          <a:pt x="69" y="41"/>
                        </a:cubicBezTo>
                        <a:cubicBezTo>
                          <a:pt x="61" y="41"/>
                          <a:pt x="54" y="46"/>
                          <a:pt x="50" y="54"/>
                        </a:cubicBezTo>
                        <a:cubicBezTo>
                          <a:pt x="46" y="65"/>
                          <a:pt x="45" y="75"/>
                          <a:pt x="45" y="86"/>
                        </a:cubicBezTo>
                        <a:cubicBezTo>
                          <a:pt x="45" y="176"/>
                          <a:pt x="45" y="176"/>
                          <a:pt x="45" y="176"/>
                        </a:cubicBezTo>
                        <a:cubicBezTo>
                          <a:pt x="45" y="180"/>
                          <a:pt x="42" y="182"/>
                          <a:pt x="39" y="1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45" name="Freeform 36">
                    <a:extLst>
                      <a:ext uri="{FF2B5EF4-FFF2-40B4-BE49-F238E27FC236}">
                        <a16:creationId xmlns:a16="http://schemas.microsoft.com/office/drawing/2014/main" id="{1FC9AB9B-3D0E-4EC1-9A66-503E211FB135}"/>
                      </a:ext>
                    </a:extLst>
                  </p:cNvPr>
                  <p:cNvSpPr>
                    <a:spLocks noEditPoints="1"/>
                  </p:cNvSpPr>
                  <p:nvPr/>
                </p:nvSpPr>
                <p:spPr bwMode="auto">
                  <a:xfrm>
                    <a:off x="5322285" y="447783"/>
                    <a:ext cx="590550" cy="706438"/>
                  </a:xfrm>
                  <a:custGeom>
                    <a:avLst/>
                    <a:gdLst>
                      <a:gd name="T0" fmla="*/ 96 w 157"/>
                      <a:gd name="T1" fmla="*/ 104 h 187"/>
                      <a:gd name="T2" fmla="*/ 90 w 157"/>
                      <a:gd name="T3" fmla="*/ 139 h 187"/>
                      <a:gd name="T4" fmla="*/ 67 w 157"/>
                      <a:gd name="T5" fmla="*/ 154 h 187"/>
                      <a:gd name="T6" fmla="*/ 48 w 157"/>
                      <a:gd name="T7" fmla="*/ 130 h 187"/>
                      <a:gd name="T8" fmla="*/ 96 w 157"/>
                      <a:gd name="T9" fmla="*/ 97 h 187"/>
                      <a:gd name="T10" fmla="*/ 96 w 157"/>
                      <a:gd name="T11" fmla="*/ 104 h 187"/>
                      <a:gd name="T12" fmla="*/ 129 w 157"/>
                      <a:gd name="T13" fmla="*/ 184 h 187"/>
                      <a:gd name="T14" fmla="*/ 121 w 157"/>
                      <a:gd name="T15" fmla="*/ 185 h 187"/>
                      <a:gd name="T16" fmla="*/ 103 w 157"/>
                      <a:gd name="T17" fmla="*/ 163 h 187"/>
                      <a:gd name="T18" fmla="*/ 49 w 157"/>
                      <a:gd name="T19" fmla="*/ 187 h 187"/>
                      <a:gd name="T20" fmla="*/ 0 w 157"/>
                      <a:gd name="T21" fmla="*/ 136 h 187"/>
                      <a:gd name="T22" fmla="*/ 35 w 157"/>
                      <a:gd name="T23" fmla="*/ 82 h 187"/>
                      <a:gd name="T24" fmla="*/ 96 w 157"/>
                      <a:gd name="T25" fmla="*/ 71 h 187"/>
                      <a:gd name="T26" fmla="*/ 96 w 157"/>
                      <a:gd name="T27" fmla="*/ 67 h 187"/>
                      <a:gd name="T28" fmla="*/ 92 w 157"/>
                      <a:gd name="T29" fmla="*/ 43 h 187"/>
                      <a:gd name="T30" fmla="*/ 74 w 157"/>
                      <a:gd name="T31" fmla="*/ 35 h 187"/>
                      <a:gd name="T32" fmla="*/ 48 w 157"/>
                      <a:gd name="T33" fmla="*/ 54 h 187"/>
                      <a:gd name="T34" fmla="*/ 42 w 157"/>
                      <a:gd name="T35" fmla="*/ 60 h 187"/>
                      <a:gd name="T36" fmla="*/ 10 w 157"/>
                      <a:gd name="T37" fmla="*/ 57 h 187"/>
                      <a:gd name="T38" fmla="*/ 5 w 157"/>
                      <a:gd name="T39" fmla="*/ 50 h 187"/>
                      <a:gd name="T40" fmla="*/ 78 w 157"/>
                      <a:gd name="T41" fmla="*/ 0 h 187"/>
                      <a:gd name="T42" fmla="*/ 128 w 157"/>
                      <a:gd name="T43" fmla="*/ 16 h 187"/>
                      <a:gd name="T44" fmla="*/ 142 w 157"/>
                      <a:gd name="T45" fmla="*/ 73 h 187"/>
                      <a:gd name="T46" fmla="*/ 142 w 157"/>
                      <a:gd name="T47" fmla="*/ 123 h 187"/>
                      <a:gd name="T48" fmla="*/ 154 w 157"/>
                      <a:gd name="T49" fmla="*/ 154 h 187"/>
                      <a:gd name="T50" fmla="*/ 154 w 157"/>
                      <a:gd name="T51" fmla="*/ 162 h 187"/>
                      <a:gd name="T52" fmla="*/ 129 w 157"/>
                      <a:gd name="T53" fmla="*/ 18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 h="187">
                        <a:moveTo>
                          <a:pt x="96" y="104"/>
                        </a:moveTo>
                        <a:cubicBezTo>
                          <a:pt x="96" y="117"/>
                          <a:pt x="96" y="128"/>
                          <a:pt x="90" y="139"/>
                        </a:cubicBezTo>
                        <a:cubicBezTo>
                          <a:pt x="85" y="148"/>
                          <a:pt x="77" y="154"/>
                          <a:pt x="67" y="154"/>
                        </a:cubicBezTo>
                        <a:cubicBezTo>
                          <a:pt x="55" y="154"/>
                          <a:pt x="48" y="144"/>
                          <a:pt x="48" y="130"/>
                        </a:cubicBezTo>
                        <a:cubicBezTo>
                          <a:pt x="48" y="102"/>
                          <a:pt x="72" y="97"/>
                          <a:pt x="96" y="97"/>
                        </a:cubicBezTo>
                        <a:lnTo>
                          <a:pt x="96" y="104"/>
                        </a:lnTo>
                        <a:close/>
                        <a:moveTo>
                          <a:pt x="129" y="184"/>
                        </a:moveTo>
                        <a:cubicBezTo>
                          <a:pt x="127" y="186"/>
                          <a:pt x="124" y="186"/>
                          <a:pt x="121" y="185"/>
                        </a:cubicBezTo>
                        <a:cubicBezTo>
                          <a:pt x="110" y="176"/>
                          <a:pt x="109" y="172"/>
                          <a:pt x="103" y="163"/>
                        </a:cubicBezTo>
                        <a:cubicBezTo>
                          <a:pt x="85" y="181"/>
                          <a:pt x="72" y="187"/>
                          <a:pt x="49" y="187"/>
                        </a:cubicBezTo>
                        <a:cubicBezTo>
                          <a:pt x="21" y="187"/>
                          <a:pt x="0" y="170"/>
                          <a:pt x="0" y="136"/>
                        </a:cubicBezTo>
                        <a:cubicBezTo>
                          <a:pt x="0" y="109"/>
                          <a:pt x="14" y="91"/>
                          <a:pt x="35" y="82"/>
                        </a:cubicBezTo>
                        <a:cubicBezTo>
                          <a:pt x="52" y="75"/>
                          <a:pt x="77" y="73"/>
                          <a:pt x="96" y="71"/>
                        </a:cubicBezTo>
                        <a:cubicBezTo>
                          <a:pt x="96" y="67"/>
                          <a:pt x="96" y="67"/>
                          <a:pt x="96" y="67"/>
                        </a:cubicBezTo>
                        <a:cubicBezTo>
                          <a:pt x="96" y="59"/>
                          <a:pt x="97" y="50"/>
                          <a:pt x="92" y="43"/>
                        </a:cubicBezTo>
                        <a:cubicBezTo>
                          <a:pt x="88" y="37"/>
                          <a:pt x="81" y="35"/>
                          <a:pt x="74" y="35"/>
                        </a:cubicBezTo>
                        <a:cubicBezTo>
                          <a:pt x="61" y="35"/>
                          <a:pt x="50" y="41"/>
                          <a:pt x="48" y="54"/>
                        </a:cubicBezTo>
                        <a:cubicBezTo>
                          <a:pt x="47" y="57"/>
                          <a:pt x="45" y="60"/>
                          <a:pt x="42" y="60"/>
                        </a:cubicBezTo>
                        <a:cubicBezTo>
                          <a:pt x="10" y="57"/>
                          <a:pt x="10" y="57"/>
                          <a:pt x="10" y="57"/>
                        </a:cubicBezTo>
                        <a:cubicBezTo>
                          <a:pt x="8" y="56"/>
                          <a:pt x="5" y="54"/>
                          <a:pt x="5" y="50"/>
                        </a:cubicBezTo>
                        <a:cubicBezTo>
                          <a:pt x="13" y="12"/>
                          <a:pt x="47" y="0"/>
                          <a:pt x="78" y="0"/>
                        </a:cubicBezTo>
                        <a:cubicBezTo>
                          <a:pt x="94" y="0"/>
                          <a:pt x="115" y="4"/>
                          <a:pt x="128" y="16"/>
                        </a:cubicBezTo>
                        <a:cubicBezTo>
                          <a:pt x="143" y="31"/>
                          <a:pt x="142" y="51"/>
                          <a:pt x="142" y="73"/>
                        </a:cubicBezTo>
                        <a:cubicBezTo>
                          <a:pt x="142" y="123"/>
                          <a:pt x="142" y="123"/>
                          <a:pt x="142" y="123"/>
                        </a:cubicBezTo>
                        <a:cubicBezTo>
                          <a:pt x="142" y="139"/>
                          <a:pt x="148" y="145"/>
                          <a:pt x="154" y="154"/>
                        </a:cubicBezTo>
                        <a:cubicBezTo>
                          <a:pt x="156" y="157"/>
                          <a:pt x="157" y="160"/>
                          <a:pt x="154" y="162"/>
                        </a:cubicBezTo>
                        <a:cubicBezTo>
                          <a:pt x="147" y="168"/>
                          <a:pt x="136" y="178"/>
                          <a:pt x="129" y="18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46" name="Freeform 37">
                    <a:extLst>
                      <a:ext uri="{FF2B5EF4-FFF2-40B4-BE49-F238E27FC236}">
                        <a16:creationId xmlns:a16="http://schemas.microsoft.com/office/drawing/2014/main" id="{30B1F3B7-9FA2-4465-907A-FD1D7809A1A4}"/>
                      </a:ext>
                    </a:extLst>
                  </p:cNvPr>
                  <p:cNvSpPr>
                    <a:spLocks noEditPoints="1"/>
                  </p:cNvSpPr>
                  <p:nvPr/>
                </p:nvSpPr>
                <p:spPr bwMode="auto">
                  <a:xfrm>
                    <a:off x="3730022" y="447783"/>
                    <a:ext cx="588963" cy="706438"/>
                  </a:xfrm>
                  <a:custGeom>
                    <a:avLst/>
                    <a:gdLst>
                      <a:gd name="T0" fmla="*/ 96 w 157"/>
                      <a:gd name="T1" fmla="*/ 104 h 187"/>
                      <a:gd name="T2" fmla="*/ 90 w 157"/>
                      <a:gd name="T3" fmla="*/ 139 h 187"/>
                      <a:gd name="T4" fmla="*/ 67 w 157"/>
                      <a:gd name="T5" fmla="*/ 154 h 187"/>
                      <a:gd name="T6" fmla="*/ 48 w 157"/>
                      <a:gd name="T7" fmla="*/ 130 h 187"/>
                      <a:gd name="T8" fmla="*/ 96 w 157"/>
                      <a:gd name="T9" fmla="*/ 97 h 187"/>
                      <a:gd name="T10" fmla="*/ 96 w 157"/>
                      <a:gd name="T11" fmla="*/ 104 h 187"/>
                      <a:gd name="T12" fmla="*/ 129 w 157"/>
                      <a:gd name="T13" fmla="*/ 184 h 187"/>
                      <a:gd name="T14" fmla="*/ 121 w 157"/>
                      <a:gd name="T15" fmla="*/ 185 h 187"/>
                      <a:gd name="T16" fmla="*/ 103 w 157"/>
                      <a:gd name="T17" fmla="*/ 163 h 187"/>
                      <a:gd name="T18" fmla="*/ 49 w 157"/>
                      <a:gd name="T19" fmla="*/ 187 h 187"/>
                      <a:gd name="T20" fmla="*/ 0 w 157"/>
                      <a:gd name="T21" fmla="*/ 136 h 187"/>
                      <a:gd name="T22" fmla="*/ 35 w 157"/>
                      <a:gd name="T23" fmla="*/ 82 h 187"/>
                      <a:gd name="T24" fmla="*/ 96 w 157"/>
                      <a:gd name="T25" fmla="*/ 71 h 187"/>
                      <a:gd name="T26" fmla="*/ 96 w 157"/>
                      <a:gd name="T27" fmla="*/ 67 h 187"/>
                      <a:gd name="T28" fmla="*/ 92 w 157"/>
                      <a:gd name="T29" fmla="*/ 43 h 187"/>
                      <a:gd name="T30" fmla="*/ 74 w 157"/>
                      <a:gd name="T31" fmla="*/ 35 h 187"/>
                      <a:gd name="T32" fmla="*/ 48 w 157"/>
                      <a:gd name="T33" fmla="*/ 54 h 187"/>
                      <a:gd name="T34" fmla="*/ 42 w 157"/>
                      <a:gd name="T35" fmla="*/ 60 h 187"/>
                      <a:gd name="T36" fmla="*/ 10 w 157"/>
                      <a:gd name="T37" fmla="*/ 57 h 187"/>
                      <a:gd name="T38" fmla="*/ 5 w 157"/>
                      <a:gd name="T39" fmla="*/ 50 h 187"/>
                      <a:gd name="T40" fmla="*/ 78 w 157"/>
                      <a:gd name="T41" fmla="*/ 0 h 187"/>
                      <a:gd name="T42" fmla="*/ 128 w 157"/>
                      <a:gd name="T43" fmla="*/ 16 h 187"/>
                      <a:gd name="T44" fmla="*/ 142 w 157"/>
                      <a:gd name="T45" fmla="*/ 73 h 187"/>
                      <a:gd name="T46" fmla="*/ 142 w 157"/>
                      <a:gd name="T47" fmla="*/ 123 h 187"/>
                      <a:gd name="T48" fmla="*/ 154 w 157"/>
                      <a:gd name="T49" fmla="*/ 154 h 187"/>
                      <a:gd name="T50" fmla="*/ 154 w 157"/>
                      <a:gd name="T51" fmla="*/ 162 h 187"/>
                      <a:gd name="T52" fmla="*/ 129 w 157"/>
                      <a:gd name="T53" fmla="*/ 18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 h="187">
                        <a:moveTo>
                          <a:pt x="96" y="104"/>
                        </a:moveTo>
                        <a:cubicBezTo>
                          <a:pt x="96" y="117"/>
                          <a:pt x="96" y="128"/>
                          <a:pt x="90" y="139"/>
                        </a:cubicBezTo>
                        <a:cubicBezTo>
                          <a:pt x="85" y="148"/>
                          <a:pt x="77" y="154"/>
                          <a:pt x="67" y="154"/>
                        </a:cubicBezTo>
                        <a:cubicBezTo>
                          <a:pt x="55" y="154"/>
                          <a:pt x="48" y="144"/>
                          <a:pt x="48" y="130"/>
                        </a:cubicBezTo>
                        <a:cubicBezTo>
                          <a:pt x="48" y="102"/>
                          <a:pt x="73" y="97"/>
                          <a:pt x="96" y="97"/>
                        </a:cubicBezTo>
                        <a:lnTo>
                          <a:pt x="96" y="104"/>
                        </a:lnTo>
                        <a:close/>
                        <a:moveTo>
                          <a:pt x="129" y="184"/>
                        </a:moveTo>
                        <a:cubicBezTo>
                          <a:pt x="127" y="186"/>
                          <a:pt x="124" y="186"/>
                          <a:pt x="121" y="185"/>
                        </a:cubicBezTo>
                        <a:cubicBezTo>
                          <a:pt x="110" y="176"/>
                          <a:pt x="109" y="172"/>
                          <a:pt x="103" y="163"/>
                        </a:cubicBezTo>
                        <a:cubicBezTo>
                          <a:pt x="85" y="181"/>
                          <a:pt x="72" y="187"/>
                          <a:pt x="49" y="187"/>
                        </a:cubicBezTo>
                        <a:cubicBezTo>
                          <a:pt x="21" y="187"/>
                          <a:pt x="0" y="170"/>
                          <a:pt x="0" y="136"/>
                        </a:cubicBezTo>
                        <a:cubicBezTo>
                          <a:pt x="0" y="109"/>
                          <a:pt x="14" y="91"/>
                          <a:pt x="35" y="82"/>
                        </a:cubicBezTo>
                        <a:cubicBezTo>
                          <a:pt x="52" y="75"/>
                          <a:pt x="77" y="73"/>
                          <a:pt x="96" y="71"/>
                        </a:cubicBezTo>
                        <a:cubicBezTo>
                          <a:pt x="96" y="67"/>
                          <a:pt x="96" y="67"/>
                          <a:pt x="96" y="67"/>
                        </a:cubicBezTo>
                        <a:cubicBezTo>
                          <a:pt x="96" y="59"/>
                          <a:pt x="97" y="50"/>
                          <a:pt x="92" y="43"/>
                        </a:cubicBezTo>
                        <a:cubicBezTo>
                          <a:pt x="88" y="37"/>
                          <a:pt x="81" y="35"/>
                          <a:pt x="74" y="35"/>
                        </a:cubicBezTo>
                        <a:cubicBezTo>
                          <a:pt x="61" y="35"/>
                          <a:pt x="50" y="41"/>
                          <a:pt x="48" y="54"/>
                        </a:cubicBezTo>
                        <a:cubicBezTo>
                          <a:pt x="47" y="57"/>
                          <a:pt x="45" y="60"/>
                          <a:pt x="42" y="60"/>
                        </a:cubicBezTo>
                        <a:cubicBezTo>
                          <a:pt x="10" y="57"/>
                          <a:pt x="10" y="57"/>
                          <a:pt x="10" y="57"/>
                        </a:cubicBezTo>
                        <a:cubicBezTo>
                          <a:pt x="8" y="56"/>
                          <a:pt x="5" y="54"/>
                          <a:pt x="5" y="50"/>
                        </a:cubicBezTo>
                        <a:cubicBezTo>
                          <a:pt x="13" y="12"/>
                          <a:pt x="47" y="0"/>
                          <a:pt x="78" y="0"/>
                        </a:cubicBezTo>
                        <a:cubicBezTo>
                          <a:pt x="94" y="0"/>
                          <a:pt x="115" y="4"/>
                          <a:pt x="128" y="16"/>
                        </a:cubicBezTo>
                        <a:cubicBezTo>
                          <a:pt x="143" y="31"/>
                          <a:pt x="142" y="51"/>
                          <a:pt x="142" y="73"/>
                        </a:cubicBezTo>
                        <a:cubicBezTo>
                          <a:pt x="142" y="123"/>
                          <a:pt x="142" y="123"/>
                          <a:pt x="142" y="123"/>
                        </a:cubicBezTo>
                        <a:cubicBezTo>
                          <a:pt x="142" y="139"/>
                          <a:pt x="148" y="145"/>
                          <a:pt x="154" y="154"/>
                        </a:cubicBezTo>
                        <a:cubicBezTo>
                          <a:pt x="156" y="157"/>
                          <a:pt x="157" y="160"/>
                          <a:pt x="154" y="162"/>
                        </a:cubicBezTo>
                        <a:cubicBezTo>
                          <a:pt x="147" y="168"/>
                          <a:pt x="136" y="178"/>
                          <a:pt x="129" y="18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sp>
                <p:nvSpPr>
                  <p:cNvPr id="247" name="Freeform 38">
                    <a:extLst>
                      <a:ext uri="{FF2B5EF4-FFF2-40B4-BE49-F238E27FC236}">
                        <a16:creationId xmlns:a16="http://schemas.microsoft.com/office/drawing/2014/main" id="{853DD46E-0086-4B22-AE6D-ABBD0A51BCE4}"/>
                      </a:ext>
                    </a:extLst>
                  </p:cNvPr>
                  <p:cNvSpPr>
                    <a:spLocks noEditPoints="1"/>
                  </p:cNvSpPr>
                  <p:nvPr/>
                </p:nvSpPr>
                <p:spPr bwMode="auto">
                  <a:xfrm>
                    <a:off x="7686072" y="1341545"/>
                    <a:ext cx="285750" cy="147638"/>
                  </a:xfrm>
                  <a:custGeom>
                    <a:avLst/>
                    <a:gdLst>
                      <a:gd name="T0" fmla="*/ 31 w 180"/>
                      <a:gd name="T1" fmla="*/ 93 h 93"/>
                      <a:gd name="T2" fmla="*/ 31 w 180"/>
                      <a:gd name="T3" fmla="*/ 15 h 93"/>
                      <a:gd name="T4" fmla="*/ 0 w 180"/>
                      <a:gd name="T5" fmla="*/ 15 h 93"/>
                      <a:gd name="T6" fmla="*/ 0 w 180"/>
                      <a:gd name="T7" fmla="*/ 0 h 93"/>
                      <a:gd name="T8" fmla="*/ 76 w 180"/>
                      <a:gd name="T9" fmla="*/ 0 h 93"/>
                      <a:gd name="T10" fmla="*/ 76 w 180"/>
                      <a:gd name="T11" fmla="*/ 15 h 93"/>
                      <a:gd name="T12" fmla="*/ 48 w 180"/>
                      <a:gd name="T13" fmla="*/ 15 h 93"/>
                      <a:gd name="T14" fmla="*/ 48 w 180"/>
                      <a:gd name="T15" fmla="*/ 93 h 93"/>
                      <a:gd name="T16" fmla="*/ 31 w 180"/>
                      <a:gd name="T17" fmla="*/ 93 h 93"/>
                      <a:gd name="T18" fmla="*/ 88 w 180"/>
                      <a:gd name="T19" fmla="*/ 93 h 93"/>
                      <a:gd name="T20" fmla="*/ 88 w 180"/>
                      <a:gd name="T21" fmla="*/ 0 h 93"/>
                      <a:gd name="T22" fmla="*/ 116 w 180"/>
                      <a:gd name="T23" fmla="*/ 0 h 93"/>
                      <a:gd name="T24" fmla="*/ 135 w 180"/>
                      <a:gd name="T25" fmla="*/ 65 h 93"/>
                      <a:gd name="T26" fmla="*/ 152 w 180"/>
                      <a:gd name="T27" fmla="*/ 0 h 93"/>
                      <a:gd name="T28" fmla="*/ 180 w 180"/>
                      <a:gd name="T29" fmla="*/ 0 h 93"/>
                      <a:gd name="T30" fmla="*/ 180 w 180"/>
                      <a:gd name="T31" fmla="*/ 93 h 93"/>
                      <a:gd name="T32" fmla="*/ 164 w 180"/>
                      <a:gd name="T33" fmla="*/ 93 h 93"/>
                      <a:gd name="T34" fmla="*/ 164 w 180"/>
                      <a:gd name="T35" fmla="*/ 19 h 93"/>
                      <a:gd name="T36" fmla="*/ 142 w 180"/>
                      <a:gd name="T37" fmla="*/ 93 h 93"/>
                      <a:gd name="T38" fmla="*/ 126 w 180"/>
                      <a:gd name="T39" fmla="*/ 93 h 93"/>
                      <a:gd name="T40" fmla="*/ 104 w 180"/>
                      <a:gd name="T41" fmla="*/ 19 h 93"/>
                      <a:gd name="T42" fmla="*/ 104 w 180"/>
                      <a:gd name="T43" fmla="*/ 93 h 93"/>
                      <a:gd name="T44" fmla="*/ 88 w 180"/>
                      <a:gd name="T4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93">
                        <a:moveTo>
                          <a:pt x="31" y="93"/>
                        </a:moveTo>
                        <a:lnTo>
                          <a:pt x="31" y="15"/>
                        </a:lnTo>
                        <a:lnTo>
                          <a:pt x="0" y="15"/>
                        </a:lnTo>
                        <a:lnTo>
                          <a:pt x="0" y="0"/>
                        </a:lnTo>
                        <a:lnTo>
                          <a:pt x="76" y="0"/>
                        </a:lnTo>
                        <a:lnTo>
                          <a:pt x="76" y="15"/>
                        </a:lnTo>
                        <a:lnTo>
                          <a:pt x="48" y="15"/>
                        </a:lnTo>
                        <a:lnTo>
                          <a:pt x="48" y="93"/>
                        </a:lnTo>
                        <a:lnTo>
                          <a:pt x="31" y="93"/>
                        </a:lnTo>
                        <a:close/>
                        <a:moveTo>
                          <a:pt x="88" y="93"/>
                        </a:moveTo>
                        <a:lnTo>
                          <a:pt x="88" y="0"/>
                        </a:lnTo>
                        <a:lnTo>
                          <a:pt x="116" y="0"/>
                        </a:lnTo>
                        <a:lnTo>
                          <a:pt x="135" y="65"/>
                        </a:lnTo>
                        <a:lnTo>
                          <a:pt x="152" y="0"/>
                        </a:lnTo>
                        <a:lnTo>
                          <a:pt x="180" y="0"/>
                        </a:lnTo>
                        <a:lnTo>
                          <a:pt x="180" y="93"/>
                        </a:lnTo>
                        <a:lnTo>
                          <a:pt x="164" y="93"/>
                        </a:lnTo>
                        <a:lnTo>
                          <a:pt x="164" y="19"/>
                        </a:lnTo>
                        <a:lnTo>
                          <a:pt x="142" y="93"/>
                        </a:lnTo>
                        <a:lnTo>
                          <a:pt x="126" y="93"/>
                        </a:lnTo>
                        <a:lnTo>
                          <a:pt x="104" y="19"/>
                        </a:lnTo>
                        <a:lnTo>
                          <a:pt x="104" y="93"/>
                        </a:lnTo>
                        <a:lnTo>
                          <a:pt x="88" y="9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8" kern="0">
                      <a:solidFill>
                        <a:sysClr val="windowText" lastClr="000000"/>
                      </a:solidFill>
                      <a:latin typeface="Metropolis"/>
                    </a:endParaRPr>
                  </a:p>
                </p:txBody>
              </p:sp>
            </p:grpSp>
          </p:grpSp>
          <p:pic>
            <p:nvPicPr>
              <p:cNvPr id="172" name="Picture 171">
                <a:extLst>
                  <a:ext uri="{FF2B5EF4-FFF2-40B4-BE49-F238E27FC236}">
                    <a16:creationId xmlns:a16="http://schemas.microsoft.com/office/drawing/2014/main" id="{85EA512B-B837-43BA-AD26-A967AD3F9864}"/>
                  </a:ext>
                </a:extLst>
              </p:cNvPr>
              <p:cNvPicPr>
                <a:picLocks noChangeAspect="1"/>
              </p:cNvPicPr>
              <p:nvPr/>
            </p:nvPicPr>
            <p:blipFill>
              <a:blip r:embed="rId6"/>
              <a:stretch>
                <a:fillRect/>
              </a:stretch>
            </p:blipFill>
            <p:spPr>
              <a:xfrm>
                <a:off x="6921212" y="3085556"/>
                <a:ext cx="349515" cy="353383"/>
              </a:xfrm>
              <a:prstGeom prst="rect">
                <a:avLst/>
              </a:prstGeom>
            </p:spPr>
          </p:pic>
          <p:pic>
            <p:nvPicPr>
              <p:cNvPr id="173" name="Picture 172">
                <a:extLst>
                  <a:ext uri="{FF2B5EF4-FFF2-40B4-BE49-F238E27FC236}">
                    <a16:creationId xmlns:a16="http://schemas.microsoft.com/office/drawing/2014/main" id="{99943A8B-4833-46DD-B317-3D826785713B}"/>
                  </a:ext>
                </a:extLst>
              </p:cNvPr>
              <p:cNvPicPr>
                <a:picLocks noChangeAspect="1"/>
              </p:cNvPicPr>
              <p:nvPr/>
            </p:nvPicPr>
            <p:blipFill>
              <a:blip r:embed="rId7"/>
              <a:stretch>
                <a:fillRect/>
              </a:stretch>
            </p:blipFill>
            <p:spPr>
              <a:xfrm>
                <a:off x="7237229" y="3679646"/>
                <a:ext cx="541615" cy="347470"/>
              </a:xfrm>
              <a:prstGeom prst="rect">
                <a:avLst/>
              </a:prstGeom>
            </p:spPr>
          </p:pic>
          <p:sp>
            <p:nvSpPr>
              <p:cNvPr id="174" name="Freeform 5">
                <a:extLst>
                  <a:ext uri="{FF2B5EF4-FFF2-40B4-BE49-F238E27FC236}">
                    <a16:creationId xmlns:a16="http://schemas.microsoft.com/office/drawing/2014/main" id="{DE83659F-C129-40D4-9B3F-EE617ED4F69E}"/>
                  </a:ext>
                </a:extLst>
              </p:cNvPr>
              <p:cNvSpPr>
                <a:spLocks noEditPoints="1"/>
              </p:cNvSpPr>
              <p:nvPr/>
            </p:nvSpPr>
            <p:spPr bwMode="auto">
              <a:xfrm>
                <a:off x="6782020" y="3560843"/>
                <a:ext cx="417451" cy="197093"/>
              </a:xfrm>
              <a:custGeom>
                <a:avLst/>
                <a:gdLst>
                  <a:gd name="T0" fmla="*/ 779 w 4000"/>
                  <a:gd name="T1" fmla="*/ 0 h 1600"/>
                  <a:gd name="T2" fmla="*/ 1998 w 4000"/>
                  <a:gd name="T3" fmla="*/ 109 h 1600"/>
                  <a:gd name="T4" fmla="*/ 2216 w 4000"/>
                  <a:gd name="T5" fmla="*/ 109 h 1600"/>
                  <a:gd name="T6" fmla="*/ 3369 w 4000"/>
                  <a:gd name="T7" fmla="*/ 0 h 1600"/>
                  <a:gd name="T8" fmla="*/ 3369 w 4000"/>
                  <a:gd name="T9" fmla="*/ 0 h 1600"/>
                  <a:gd name="T10" fmla="*/ 779 w 4000"/>
                  <a:gd name="T11" fmla="*/ 213 h 1600"/>
                  <a:gd name="T12" fmla="*/ 2127 w 4000"/>
                  <a:gd name="T13" fmla="*/ 322 h 1600"/>
                  <a:gd name="T14" fmla="*/ 2216 w 4000"/>
                  <a:gd name="T15" fmla="*/ 322 h 1600"/>
                  <a:gd name="T16" fmla="*/ 3289 w 4000"/>
                  <a:gd name="T17" fmla="*/ 213 h 1600"/>
                  <a:gd name="T18" fmla="*/ 3289 w 4000"/>
                  <a:gd name="T19" fmla="*/ 213 h 1600"/>
                  <a:gd name="T20" fmla="*/ 561 w 4000"/>
                  <a:gd name="T21" fmla="*/ 426 h 1600"/>
                  <a:gd name="T22" fmla="*/ 1450 w 4000"/>
                  <a:gd name="T23" fmla="*/ 535 h 1600"/>
                  <a:gd name="T24" fmla="*/ 1778 w 4000"/>
                  <a:gd name="T25" fmla="*/ 535 h 1600"/>
                  <a:gd name="T26" fmla="*/ 2440 w 4000"/>
                  <a:gd name="T27" fmla="*/ 426 h 1600"/>
                  <a:gd name="T28" fmla="*/ 2440 w 4000"/>
                  <a:gd name="T29" fmla="*/ 426 h 1600"/>
                  <a:gd name="T30" fmla="*/ 3776 w 4000"/>
                  <a:gd name="T31" fmla="*/ 426 h 1600"/>
                  <a:gd name="T32" fmla="*/ 561 w 4000"/>
                  <a:gd name="T33" fmla="*/ 748 h 1600"/>
                  <a:gd name="T34" fmla="*/ 1113 w 4000"/>
                  <a:gd name="T35" fmla="*/ 748 h 1600"/>
                  <a:gd name="T36" fmla="*/ 2440 w 4000"/>
                  <a:gd name="T37" fmla="*/ 639 h 1600"/>
                  <a:gd name="T38" fmla="*/ 2798 w 4000"/>
                  <a:gd name="T39" fmla="*/ 748 h 1600"/>
                  <a:gd name="T40" fmla="*/ 3776 w 4000"/>
                  <a:gd name="T41" fmla="*/ 748 h 1600"/>
                  <a:gd name="T42" fmla="*/ 3076 w 4000"/>
                  <a:gd name="T43" fmla="*/ 639 h 1600"/>
                  <a:gd name="T44" fmla="*/ 561 w 4000"/>
                  <a:gd name="T45" fmla="*/ 961 h 1600"/>
                  <a:gd name="T46" fmla="*/ 1113 w 4000"/>
                  <a:gd name="T47" fmla="*/ 961 h 1600"/>
                  <a:gd name="T48" fmla="*/ 2440 w 4000"/>
                  <a:gd name="T49" fmla="*/ 852 h 1600"/>
                  <a:gd name="T50" fmla="*/ 2440 w 4000"/>
                  <a:gd name="T51" fmla="*/ 852 h 1600"/>
                  <a:gd name="T52" fmla="*/ 3381 w 4000"/>
                  <a:gd name="T53" fmla="*/ 852 h 1600"/>
                  <a:gd name="T54" fmla="*/ 3776 w 4000"/>
                  <a:gd name="T55" fmla="*/ 961 h 1600"/>
                  <a:gd name="T56" fmla="*/ 224 w 4000"/>
                  <a:gd name="T57" fmla="*/ 1174 h 1600"/>
                  <a:gd name="T58" fmla="*/ 1113 w 4000"/>
                  <a:gd name="T59" fmla="*/ 1065 h 1600"/>
                  <a:gd name="T60" fmla="*/ 1113 w 4000"/>
                  <a:gd name="T61" fmla="*/ 1065 h 1600"/>
                  <a:gd name="T62" fmla="*/ 2115 w 4000"/>
                  <a:gd name="T63" fmla="*/ 1065 h 1600"/>
                  <a:gd name="T64" fmla="*/ 2777 w 4000"/>
                  <a:gd name="T65" fmla="*/ 1174 h 1600"/>
                  <a:gd name="T66" fmla="*/ 2954 w 4000"/>
                  <a:gd name="T67" fmla="*/ 1174 h 1600"/>
                  <a:gd name="T68" fmla="*/ 3439 w 4000"/>
                  <a:gd name="T69" fmla="*/ 1065 h 1600"/>
                  <a:gd name="T70" fmla="*/ 3439 w 4000"/>
                  <a:gd name="T71" fmla="*/ 1065 h 1600"/>
                  <a:gd name="T72" fmla="*/ 785 w 4000"/>
                  <a:gd name="T73" fmla="*/ 1277 h 1600"/>
                  <a:gd name="T74" fmla="*/ 2088 w 4000"/>
                  <a:gd name="T75" fmla="*/ 1387 h 1600"/>
                  <a:gd name="T76" fmla="*/ 2222 w 4000"/>
                  <a:gd name="T77" fmla="*/ 1387 h 1600"/>
                  <a:gd name="T78" fmla="*/ 2992 w 4000"/>
                  <a:gd name="T79" fmla="*/ 1277 h 1600"/>
                  <a:gd name="T80" fmla="*/ 2992 w 4000"/>
                  <a:gd name="T81" fmla="*/ 1277 h 1600"/>
                  <a:gd name="T82" fmla="*/ 4000 w 4000"/>
                  <a:gd name="T83" fmla="*/ 1277 h 1600"/>
                  <a:gd name="T84" fmla="*/ 785 w 4000"/>
                  <a:gd name="T85" fmla="*/ 1600 h 1600"/>
                  <a:gd name="T86" fmla="*/ 889 w 4000"/>
                  <a:gd name="T87" fmla="*/ 1600 h 1600"/>
                  <a:gd name="T88" fmla="*/ 2222 w 4000"/>
                  <a:gd name="T89" fmla="*/ 1491 h 1600"/>
                  <a:gd name="T90" fmla="*/ 2222 w 4000"/>
                  <a:gd name="T91" fmla="*/ 1491 h 1600"/>
                  <a:gd name="T92" fmla="*/ 3154 w 4000"/>
                  <a:gd name="T93" fmla="*/ 1491 h 1600"/>
                  <a:gd name="T94" fmla="*/ 4000 w 4000"/>
                  <a:gd name="T95" fmla="*/ 160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00" h="1600">
                    <a:moveTo>
                      <a:pt x="0" y="0"/>
                    </a:moveTo>
                    <a:cubicBezTo>
                      <a:pt x="0" y="109"/>
                      <a:pt x="0" y="109"/>
                      <a:pt x="0" y="109"/>
                    </a:cubicBezTo>
                    <a:cubicBezTo>
                      <a:pt x="779" y="109"/>
                      <a:pt x="779" y="109"/>
                      <a:pt x="779" y="109"/>
                    </a:cubicBezTo>
                    <a:cubicBezTo>
                      <a:pt x="779" y="0"/>
                      <a:pt x="779" y="0"/>
                      <a:pt x="779" y="0"/>
                    </a:cubicBezTo>
                    <a:lnTo>
                      <a:pt x="0" y="0"/>
                    </a:lnTo>
                    <a:close/>
                    <a:moveTo>
                      <a:pt x="889" y="0"/>
                    </a:moveTo>
                    <a:cubicBezTo>
                      <a:pt x="889" y="109"/>
                      <a:pt x="889" y="109"/>
                      <a:pt x="889" y="109"/>
                    </a:cubicBezTo>
                    <a:cubicBezTo>
                      <a:pt x="1998" y="109"/>
                      <a:pt x="1998" y="109"/>
                      <a:pt x="1998" y="109"/>
                    </a:cubicBezTo>
                    <a:cubicBezTo>
                      <a:pt x="1998" y="109"/>
                      <a:pt x="1885" y="0"/>
                      <a:pt x="1735" y="0"/>
                    </a:cubicBezTo>
                    <a:lnTo>
                      <a:pt x="889" y="0"/>
                    </a:lnTo>
                    <a:close/>
                    <a:moveTo>
                      <a:pt x="2216" y="0"/>
                    </a:moveTo>
                    <a:cubicBezTo>
                      <a:pt x="2216" y="109"/>
                      <a:pt x="2216" y="109"/>
                      <a:pt x="2216" y="109"/>
                    </a:cubicBezTo>
                    <a:cubicBezTo>
                      <a:pt x="2887" y="109"/>
                      <a:pt x="2887" y="109"/>
                      <a:pt x="2887" y="109"/>
                    </a:cubicBezTo>
                    <a:cubicBezTo>
                      <a:pt x="2848" y="0"/>
                      <a:pt x="2848" y="0"/>
                      <a:pt x="2848" y="0"/>
                    </a:cubicBezTo>
                    <a:lnTo>
                      <a:pt x="2216" y="0"/>
                    </a:lnTo>
                    <a:close/>
                    <a:moveTo>
                      <a:pt x="3369" y="0"/>
                    </a:moveTo>
                    <a:cubicBezTo>
                      <a:pt x="3329" y="109"/>
                      <a:pt x="3329" y="109"/>
                      <a:pt x="3329" y="109"/>
                    </a:cubicBezTo>
                    <a:cubicBezTo>
                      <a:pt x="3994" y="109"/>
                      <a:pt x="3994" y="109"/>
                      <a:pt x="3994" y="109"/>
                    </a:cubicBezTo>
                    <a:cubicBezTo>
                      <a:pt x="3994" y="0"/>
                      <a:pt x="3994" y="0"/>
                      <a:pt x="3994" y="0"/>
                    </a:cubicBezTo>
                    <a:lnTo>
                      <a:pt x="3369" y="0"/>
                    </a:lnTo>
                    <a:close/>
                    <a:moveTo>
                      <a:pt x="0" y="213"/>
                    </a:moveTo>
                    <a:cubicBezTo>
                      <a:pt x="0" y="322"/>
                      <a:pt x="0" y="322"/>
                      <a:pt x="0" y="322"/>
                    </a:cubicBezTo>
                    <a:cubicBezTo>
                      <a:pt x="779" y="322"/>
                      <a:pt x="779" y="322"/>
                      <a:pt x="779" y="322"/>
                    </a:cubicBezTo>
                    <a:cubicBezTo>
                      <a:pt x="779" y="213"/>
                      <a:pt x="779" y="213"/>
                      <a:pt x="779" y="213"/>
                    </a:cubicBezTo>
                    <a:lnTo>
                      <a:pt x="0" y="213"/>
                    </a:lnTo>
                    <a:close/>
                    <a:moveTo>
                      <a:pt x="889" y="213"/>
                    </a:moveTo>
                    <a:cubicBezTo>
                      <a:pt x="889" y="322"/>
                      <a:pt x="889" y="322"/>
                      <a:pt x="889" y="322"/>
                    </a:cubicBezTo>
                    <a:cubicBezTo>
                      <a:pt x="2127" y="322"/>
                      <a:pt x="2127" y="322"/>
                      <a:pt x="2127" y="322"/>
                    </a:cubicBezTo>
                    <a:cubicBezTo>
                      <a:pt x="2127" y="322"/>
                      <a:pt x="2113" y="238"/>
                      <a:pt x="2088" y="213"/>
                    </a:cubicBezTo>
                    <a:lnTo>
                      <a:pt x="889" y="213"/>
                    </a:lnTo>
                    <a:close/>
                    <a:moveTo>
                      <a:pt x="2216" y="213"/>
                    </a:moveTo>
                    <a:cubicBezTo>
                      <a:pt x="2216" y="322"/>
                      <a:pt x="2216" y="322"/>
                      <a:pt x="2216" y="322"/>
                    </a:cubicBezTo>
                    <a:cubicBezTo>
                      <a:pt x="2961" y="322"/>
                      <a:pt x="2961" y="322"/>
                      <a:pt x="2961" y="322"/>
                    </a:cubicBezTo>
                    <a:cubicBezTo>
                      <a:pt x="2924" y="213"/>
                      <a:pt x="2924" y="213"/>
                      <a:pt x="2924" y="213"/>
                    </a:cubicBezTo>
                    <a:lnTo>
                      <a:pt x="2216" y="213"/>
                    </a:lnTo>
                    <a:close/>
                    <a:moveTo>
                      <a:pt x="3289" y="213"/>
                    </a:moveTo>
                    <a:cubicBezTo>
                      <a:pt x="3252" y="322"/>
                      <a:pt x="3252" y="322"/>
                      <a:pt x="3252" y="322"/>
                    </a:cubicBezTo>
                    <a:cubicBezTo>
                      <a:pt x="3994" y="322"/>
                      <a:pt x="3994" y="322"/>
                      <a:pt x="3994" y="322"/>
                    </a:cubicBezTo>
                    <a:cubicBezTo>
                      <a:pt x="3994" y="213"/>
                      <a:pt x="3994" y="213"/>
                      <a:pt x="3994" y="213"/>
                    </a:cubicBezTo>
                    <a:lnTo>
                      <a:pt x="3289" y="213"/>
                    </a:lnTo>
                    <a:close/>
                    <a:moveTo>
                      <a:pt x="224" y="426"/>
                    </a:moveTo>
                    <a:cubicBezTo>
                      <a:pt x="224" y="535"/>
                      <a:pt x="224" y="535"/>
                      <a:pt x="224" y="535"/>
                    </a:cubicBezTo>
                    <a:cubicBezTo>
                      <a:pt x="561" y="535"/>
                      <a:pt x="561" y="535"/>
                      <a:pt x="561" y="535"/>
                    </a:cubicBezTo>
                    <a:cubicBezTo>
                      <a:pt x="561" y="426"/>
                      <a:pt x="561" y="426"/>
                      <a:pt x="561" y="426"/>
                    </a:cubicBezTo>
                    <a:lnTo>
                      <a:pt x="224" y="426"/>
                    </a:lnTo>
                    <a:close/>
                    <a:moveTo>
                      <a:pt x="1113" y="426"/>
                    </a:moveTo>
                    <a:cubicBezTo>
                      <a:pt x="1113" y="535"/>
                      <a:pt x="1113" y="535"/>
                      <a:pt x="1113" y="535"/>
                    </a:cubicBezTo>
                    <a:cubicBezTo>
                      <a:pt x="1450" y="535"/>
                      <a:pt x="1450" y="535"/>
                      <a:pt x="1450" y="535"/>
                    </a:cubicBezTo>
                    <a:cubicBezTo>
                      <a:pt x="1450" y="426"/>
                      <a:pt x="1450" y="426"/>
                      <a:pt x="1450" y="426"/>
                    </a:cubicBezTo>
                    <a:lnTo>
                      <a:pt x="1113" y="426"/>
                    </a:lnTo>
                    <a:close/>
                    <a:moveTo>
                      <a:pt x="1778" y="426"/>
                    </a:moveTo>
                    <a:cubicBezTo>
                      <a:pt x="1778" y="535"/>
                      <a:pt x="1778" y="535"/>
                      <a:pt x="1778" y="535"/>
                    </a:cubicBezTo>
                    <a:cubicBezTo>
                      <a:pt x="2115" y="535"/>
                      <a:pt x="2115" y="535"/>
                      <a:pt x="2115" y="535"/>
                    </a:cubicBezTo>
                    <a:cubicBezTo>
                      <a:pt x="2115" y="535"/>
                      <a:pt x="2136" y="478"/>
                      <a:pt x="2136" y="426"/>
                    </a:cubicBezTo>
                    <a:lnTo>
                      <a:pt x="1778" y="426"/>
                    </a:lnTo>
                    <a:close/>
                    <a:moveTo>
                      <a:pt x="2440" y="426"/>
                    </a:moveTo>
                    <a:cubicBezTo>
                      <a:pt x="2440" y="535"/>
                      <a:pt x="2440" y="535"/>
                      <a:pt x="2440" y="535"/>
                    </a:cubicBezTo>
                    <a:cubicBezTo>
                      <a:pt x="3038" y="535"/>
                      <a:pt x="3038" y="535"/>
                      <a:pt x="3038" y="535"/>
                    </a:cubicBezTo>
                    <a:cubicBezTo>
                      <a:pt x="2998" y="426"/>
                      <a:pt x="2998" y="426"/>
                      <a:pt x="2998" y="426"/>
                    </a:cubicBezTo>
                    <a:lnTo>
                      <a:pt x="2440" y="426"/>
                    </a:lnTo>
                    <a:close/>
                    <a:moveTo>
                      <a:pt x="3215" y="426"/>
                    </a:moveTo>
                    <a:cubicBezTo>
                      <a:pt x="3175" y="535"/>
                      <a:pt x="3175" y="535"/>
                      <a:pt x="3175" y="535"/>
                    </a:cubicBezTo>
                    <a:cubicBezTo>
                      <a:pt x="3776" y="535"/>
                      <a:pt x="3776" y="535"/>
                      <a:pt x="3776" y="535"/>
                    </a:cubicBezTo>
                    <a:cubicBezTo>
                      <a:pt x="3776" y="426"/>
                      <a:pt x="3776" y="426"/>
                      <a:pt x="3776" y="426"/>
                    </a:cubicBezTo>
                    <a:lnTo>
                      <a:pt x="3215" y="426"/>
                    </a:lnTo>
                    <a:close/>
                    <a:moveTo>
                      <a:pt x="224" y="639"/>
                    </a:moveTo>
                    <a:cubicBezTo>
                      <a:pt x="224" y="748"/>
                      <a:pt x="224" y="748"/>
                      <a:pt x="224" y="748"/>
                    </a:cubicBezTo>
                    <a:cubicBezTo>
                      <a:pt x="561" y="748"/>
                      <a:pt x="561" y="748"/>
                      <a:pt x="561" y="748"/>
                    </a:cubicBezTo>
                    <a:cubicBezTo>
                      <a:pt x="561" y="639"/>
                      <a:pt x="561" y="639"/>
                      <a:pt x="561" y="639"/>
                    </a:cubicBezTo>
                    <a:lnTo>
                      <a:pt x="224" y="639"/>
                    </a:lnTo>
                    <a:close/>
                    <a:moveTo>
                      <a:pt x="1113" y="639"/>
                    </a:moveTo>
                    <a:cubicBezTo>
                      <a:pt x="1113" y="748"/>
                      <a:pt x="1113" y="748"/>
                      <a:pt x="1113" y="748"/>
                    </a:cubicBezTo>
                    <a:cubicBezTo>
                      <a:pt x="1974" y="748"/>
                      <a:pt x="1974" y="748"/>
                      <a:pt x="1974" y="748"/>
                    </a:cubicBezTo>
                    <a:cubicBezTo>
                      <a:pt x="1974" y="748"/>
                      <a:pt x="2046" y="692"/>
                      <a:pt x="2069" y="639"/>
                    </a:cubicBezTo>
                    <a:lnTo>
                      <a:pt x="1113" y="639"/>
                    </a:lnTo>
                    <a:close/>
                    <a:moveTo>
                      <a:pt x="2440" y="639"/>
                    </a:moveTo>
                    <a:cubicBezTo>
                      <a:pt x="2440" y="748"/>
                      <a:pt x="2440" y="748"/>
                      <a:pt x="2440" y="748"/>
                    </a:cubicBezTo>
                    <a:cubicBezTo>
                      <a:pt x="2777" y="748"/>
                      <a:pt x="2777" y="748"/>
                      <a:pt x="2777" y="748"/>
                    </a:cubicBezTo>
                    <a:cubicBezTo>
                      <a:pt x="2777" y="687"/>
                      <a:pt x="2777" y="687"/>
                      <a:pt x="2777" y="687"/>
                    </a:cubicBezTo>
                    <a:cubicBezTo>
                      <a:pt x="2798" y="748"/>
                      <a:pt x="2798" y="748"/>
                      <a:pt x="2798" y="748"/>
                    </a:cubicBezTo>
                    <a:cubicBezTo>
                      <a:pt x="3416" y="748"/>
                      <a:pt x="3416" y="748"/>
                      <a:pt x="3416" y="748"/>
                    </a:cubicBezTo>
                    <a:cubicBezTo>
                      <a:pt x="3439" y="687"/>
                      <a:pt x="3439" y="687"/>
                      <a:pt x="3439" y="687"/>
                    </a:cubicBezTo>
                    <a:cubicBezTo>
                      <a:pt x="3439" y="748"/>
                      <a:pt x="3439" y="748"/>
                      <a:pt x="3439" y="748"/>
                    </a:cubicBezTo>
                    <a:cubicBezTo>
                      <a:pt x="3776" y="748"/>
                      <a:pt x="3776" y="748"/>
                      <a:pt x="3776" y="748"/>
                    </a:cubicBezTo>
                    <a:cubicBezTo>
                      <a:pt x="3776" y="639"/>
                      <a:pt x="3776" y="639"/>
                      <a:pt x="3776" y="639"/>
                    </a:cubicBezTo>
                    <a:cubicBezTo>
                      <a:pt x="3143" y="639"/>
                      <a:pt x="3143" y="639"/>
                      <a:pt x="3143" y="639"/>
                    </a:cubicBezTo>
                    <a:cubicBezTo>
                      <a:pt x="3110" y="732"/>
                      <a:pt x="3110" y="732"/>
                      <a:pt x="3110" y="732"/>
                    </a:cubicBezTo>
                    <a:cubicBezTo>
                      <a:pt x="3076" y="639"/>
                      <a:pt x="3076" y="639"/>
                      <a:pt x="3076" y="639"/>
                    </a:cubicBezTo>
                    <a:lnTo>
                      <a:pt x="2440" y="639"/>
                    </a:lnTo>
                    <a:close/>
                    <a:moveTo>
                      <a:pt x="224" y="852"/>
                    </a:moveTo>
                    <a:cubicBezTo>
                      <a:pt x="224" y="961"/>
                      <a:pt x="224" y="961"/>
                      <a:pt x="224" y="961"/>
                    </a:cubicBezTo>
                    <a:cubicBezTo>
                      <a:pt x="561" y="961"/>
                      <a:pt x="561" y="961"/>
                      <a:pt x="561" y="961"/>
                    </a:cubicBezTo>
                    <a:cubicBezTo>
                      <a:pt x="561" y="852"/>
                      <a:pt x="561" y="852"/>
                      <a:pt x="561" y="852"/>
                    </a:cubicBezTo>
                    <a:lnTo>
                      <a:pt x="224" y="852"/>
                    </a:lnTo>
                    <a:close/>
                    <a:moveTo>
                      <a:pt x="1113" y="852"/>
                    </a:moveTo>
                    <a:cubicBezTo>
                      <a:pt x="1113" y="961"/>
                      <a:pt x="1113" y="961"/>
                      <a:pt x="1113" y="961"/>
                    </a:cubicBezTo>
                    <a:cubicBezTo>
                      <a:pt x="2069" y="961"/>
                      <a:pt x="2069" y="961"/>
                      <a:pt x="2069" y="961"/>
                    </a:cubicBezTo>
                    <a:cubicBezTo>
                      <a:pt x="2046" y="908"/>
                      <a:pt x="1974" y="852"/>
                      <a:pt x="1974" y="852"/>
                    </a:cubicBezTo>
                    <a:lnTo>
                      <a:pt x="1113" y="852"/>
                    </a:lnTo>
                    <a:close/>
                    <a:moveTo>
                      <a:pt x="2440" y="852"/>
                    </a:moveTo>
                    <a:cubicBezTo>
                      <a:pt x="2440" y="961"/>
                      <a:pt x="2440" y="961"/>
                      <a:pt x="2440" y="961"/>
                    </a:cubicBezTo>
                    <a:cubicBezTo>
                      <a:pt x="2777" y="961"/>
                      <a:pt x="2777" y="961"/>
                      <a:pt x="2777" y="961"/>
                    </a:cubicBezTo>
                    <a:cubicBezTo>
                      <a:pt x="2777" y="852"/>
                      <a:pt x="2777" y="852"/>
                      <a:pt x="2777" y="852"/>
                    </a:cubicBezTo>
                    <a:lnTo>
                      <a:pt x="2440" y="852"/>
                    </a:lnTo>
                    <a:close/>
                    <a:moveTo>
                      <a:pt x="2838" y="852"/>
                    </a:moveTo>
                    <a:cubicBezTo>
                      <a:pt x="2879" y="961"/>
                      <a:pt x="2879" y="961"/>
                      <a:pt x="2879" y="961"/>
                    </a:cubicBezTo>
                    <a:cubicBezTo>
                      <a:pt x="3342" y="961"/>
                      <a:pt x="3342" y="961"/>
                      <a:pt x="3342" y="961"/>
                    </a:cubicBezTo>
                    <a:cubicBezTo>
                      <a:pt x="3381" y="852"/>
                      <a:pt x="3381" y="852"/>
                      <a:pt x="3381" y="852"/>
                    </a:cubicBezTo>
                    <a:lnTo>
                      <a:pt x="2838" y="852"/>
                    </a:lnTo>
                    <a:close/>
                    <a:moveTo>
                      <a:pt x="3439" y="852"/>
                    </a:moveTo>
                    <a:cubicBezTo>
                      <a:pt x="3439" y="961"/>
                      <a:pt x="3439" y="961"/>
                      <a:pt x="3439" y="961"/>
                    </a:cubicBezTo>
                    <a:cubicBezTo>
                      <a:pt x="3776" y="961"/>
                      <a:pt x="3776" y="961"/>
                      <a:pt x="3776" y="961"/>
                    </a:cubicBezTo>
                    <a:cubicBezTo>
                      <a:pt x="3776" y="852"/>
                      <a:pt x="3776" y="852"/>
                      <a:pt x="3776" y="852"/>
                    </a:cubicBezTo>
                    <a:lnTo>
                      <a:pt x="3439" y="852"/>
                    </a:lnTo>
                    <a:close/>
                    <a:moveTo>
                      <a:pt x="224" y="1065"/>
                    </a:moveTo>
                    <a:cubicBezTo>
                      <a:pt x="224" y="1174"/>
                      <a:pt x="224" y="1174"/>
                      <a:pt x="224" y="1174"/>
                    </a:cubicBezTo>
                    <a:cubicBezTo>
                      <a:pt x="561" y="1174"/>
                      <a:pt x="561" y="1174"/>
                      <a:pt x="561" y="1174"/>
                    </a:cubicBezTo>
                    <a:cubicBezTo>
                      <a:pt x="561" y="1065"/>
                      <a:pt x="561" y="1065"/>
                      <a:pt x="561" y="1065"/>
                    </a:cubicBezTo>
                    <a:lnTo>
                      <a:pt x="224" y="1065"/>
                    </a:lnTo>
                    <a:close/>
                    <a:moveTo>
                      <a:pt x="1113" y="1065"/>
                    </a:moveTo>
                    <a:cubicBezTo>
                      <a:pt x="1113" y="1174"/>
                      <a:pt x="1113" y="1174"/>
                      <a:pt x="1113" y="1174"/>
                    </a:cubicBezTo>
                    <a:cubicBezTo>
                      <a:pt x="1450" y="1174"/>
                      <a:pt x="1450" y="1174"/>
                      <a:pt x="1450" y="1174"/>
                    </a:cubicBezTo>
                    <a:cubicBezTo>
                      <a:pt x="1450" y="1065"/>
                      <a:pt x="1450" y="1065"/>
                      <a:pt x="1450" y="1065"/>
                    </a:cubicBezTo>
                    <a:lnTo>
                      <a:pt x="1113" y="1065"/>
                    </a:lnTo>
                    <a:close/>
                    <a:moveTo>
                      <a:pt x="1778" y="1065"/>
                    </a:moveTo>
                    <a:cubicBezTo>
                      <a:pt x="1778" y="1174"/>
                      <a:pt x="1778" y="1174"/>
                      <a:pt x="1778" y="1174"/>
                    </a:cubicBezTo>
                    <a:cubicBezTo>
                      <a:pt x="2136" y="1174"/>
                      <a:pt x="2136" y="1174"/>
                      <a:pt x="2136" y="1174"/>
                    </a:cubicBezTo>
                    <a:cubicBezTo>
                      <a:pt x="2136" y="1122"/>
                      <a:pt x="2115" y="1065"/>
                      <a:pt x="2115" y="1065"/>
                    </a:cubicBezTo>
                    <a:lnTo>
                      <a:pt x="1778" y="1065"/>
                    </a:lnTo>
                    <a:close/>
                    <a:moveTo>
                      <a:pt x="2440" y="1065"/>
                    </a:moveTo>
                    <a:cubicBezTo>
                      <a:pt x="2440" y="1174"/>
                      <a:pt x="2440" y="1174"/>
                      <a:pt x="2440" y="1174"/>
                    </a:cubicBezTo>
                    <a:cubicBezTo>
                      <a:pt x="2777" y="1174"/>
                      <a:pt x="2777" y="1174"/>
                      <a:pt x="2777" y="1174"/>
                    </a:cubicBezTo>
                    <a:cubicBezTo>
                      <a:pt x="2777" y="1065"/>
                      <a:pt x="2777" y="1065"/>
                      <a:pt x="2777" y="1065"/>
                    </a:cubicBezTo>
                    <a:lnTo>
                      <a:pt x="2440" y="1065"/>
                    </a:lnTo>
                    <a:close/>
                    <a:moveTo>
                      <a:pt x="2915" y="1065"/>
                    </a:moveTo>
                    <a:cubicBezTo>
                      <a:pt x="2954" y="1174"/>
                      <a:pt x="2954" y="1174"/>
                      <a:pt x="2954" y="1174"/>
                    </a:cubicBezTo>
                    <a:cubicBezTo>
                      <a:pt x="3265" y="1174"/>
                      <a:pt x="3265" y="1174"/>
                      <a:pt x="3265" y="1174"/>
                    </a:cubicBezTo>
                    <a:cubicBezTo>
                      <a:pt x="3305" y="1065"/>
                      <a:pt x="3305" y="1065"/>
                      <a:pt x="3305" y="1065"/>
                    </a:cubicBezTo>
                    <a:lnTo>
                      <a:pt x="2915" y="1065"/>
                    </a:lnTo>
                    <a:close/>
                    <a:moveTo>
                      <a:pt x="3439" y="1065"/>
                    </a:moveTo>
                    <a:cubicBezTo>
                      <a:pt x="3439" y="1174"/>
                      <a:pt x="3439" y="1174"/>
                      <a:pt x="3439" y="1174"/>
                    </a:cubicBezTo>
                    <a:cubicBezTo>
                      <a:pt x="3776" y="1174"/>
                      <a:pt x="3776" y="1174"/>
                      <a:pt x="3776" y="1174"/>
                    </a:cubicBezTo>
                    <a:cubicBezTo>
                      <a:pt x="3776" y="1065"/>
                      <a:pt x="3776" y="1065"/>
                      <a:pt x="3776" y="1065"/>
                    </a:cubicBezTo>
                    <a:lnTo>
                      <a:pt x="3439" y="1065"/>
                    </a:lnTo>
                    <a:close/>
                    <a:moveTo>
                      <a:pt x="6" y="1277"/>
                    </a:moveTo>
                    <a:cubicBezTo>
                      <a:pt x="6" y="1387"/>
                      <a:pt x="6" y="1387"/>
                      <a:pt x="6" y="1387"/>
                    </a:cubicBezTo>
                    <a:cubicBezTo>
                      <a:pt x="785" y="1387"/>
                      <a:pt x="785" y="1387"/>
                      <a:pt x="785" y="1387"/>
                    </a:cubicBezTo>
                    <a:cubicBezTo>
                      <a:pt x="785" y="1277"/>
                      <a:pt x="785" y="1277"/>
                      <a:pt x="785" y="1277"/>
                    </a:cubicBezTo>
                    <a:lnTo>
                      <a:pt x="6" y="1277"/>
                    </a:lnTo>
                    <a:close/>
                    <a:moveTo>
                      <a:pt x="889" y="1277"/>
                    </a:moveTo>
                    <a:cubicBezTo>
                      <a:pt x="889" y="1387"/>
                      <a:pt x="889" y="1387"/>
                      <a:pt x="889" y="1387"/>
                    </a:cubicBezTo>
                    <a:cubicBezTo>
                      <a:pt x="2088" y="1387"/>
                      <a:pt x="2088" y="1387"/>
                      <a:pt x="2088" y="1387"/>
                    </a:cubicBezTo>
                    <a:cubicBezTo>
                      <a:pt x="2113" y="1362"/>
                      <a:pt x="2127" y="1277"/>
                      <a:pt x="2127" y="1277"/>
                    </a:cubicBezTo>
                    <a:lnTo>
                      <a:pt x="889" y="1277"/>
                    </a:lnTo>
                    <a:close/>
                    <a:moveTo>
                      <a:pt x="2222" y="1277"/>
                    </a:moveTo>
                    <a:cubicBezTo>
                      <a:pt x="2222" y="1387"/>
                      <a:pt x="2222" y="1387"/>
                      <a:pt x="2222" y="1387"/>
                    </a:cubicBezTo>
                    <a:cubicBezTo>
                      <a:pt x="2777" y="1387"/>
                      <a:pt x="2777" y="1387"/>
                      <a:pt x="2777" y="1387"/>
                    </a:cubicBezTo>
                    <a:cubicBezTo>
                      <a:pt x="2777" y="1277"/>
                      <a:pt x="2777" y="1277"/>
                      <a:pt x="2777" y="1277"/>
                    </a:cubicBezTo>
                    <a:lnTo>
                      <a:pt x="2222" y="1277"/>
                    </a:lnTo>
                    <a:close/>
                    <a:moveTo>
                      <a:pt x="2992" y="1277"/>
                    </a:moveTo>
                    <a:cubicBezTo>
                      <a:pt x="3032" y="1387"/>
                      <a:pt x="3032" y="1387"/>
                      <a:pt x="3032" y="1387"/>
                    </a:cubicBezTo>
                    <a:cubicBezTo>
                      <a:pt x="3190" y="1387"/>
                      <a:pt x="3190" y="1387"/>
                      <a:pt x="3190" y="1387"/>
                    </a:cubicBezTo>
                    <a:cubicBezTo>
                      <a:pt x="3228" y="1277"/>
                      <a:pt x="3228" y="1277"/>
                      <a:pt x="3228" y="1277"/>
                    </a:cubicBezTo>
                    <a:lnTo>
                      <a:pt x="2992" y="1277"/>
                    </a:lnTo>
                    <a:close/>
                    <a:moveTo>
                      <a:pt x="3439" y="1277"/>
                    </a:moveTo>
                    <a:cubicBezTo>
                      <a:pt x="3439" y="1387"/>
                      <a:pt x="3439" y="1387"/>
                      <a:pt x="3439" y="1387"/>
                    </a:cubicBezTo>
                    <a:cubicBezTo>
                      <a:pt x="4000" y="1387"/>
                      <a:pt x="4000" y="1387"/>
                      <a:pt x="4000" y="1387"/>
                    </a:cubicBezTo>
                    <a:cubicBezTo>
                      <a:pt x="4000" y="1277"/>
                      <a:pt x="4000" y="1277"/>
                      <a:pt x="4000" y="1277"/>
                    </a:cubicBezTo>
                    <a:lnTo>
                      <a:pt x="3439" y="1277"/>
                    </a:lnTo>
                    <a:close/>
                    <a:moveTo>
                      <a:pt x="6" y="1491"/>
                    </a:moveTo>
                    <a:cubicBezTo>
                      <a:pt x="6" y="1600"/>
                      <a:pt x="6" y="1600"/>
                      <a:pt x="6" y="1600"/>
                    </a:cubicBezTo>
                    <a:cubicBezTo>
                      <a:pt x="785" y="1600"/>
                      <a:pt x="785" y="1600"/>
                      <a:pt x="785" y="1600"/>
                    </a:cubicBezTo>
                    <a:cubicBezTo>
                      <a:pt x="785" y="1491"/>
                      <a:pt x="785" y="1491"/>
                      <a:pt x="785" y="1491"/>
                    </a:cubicBezTo>
                    <a:lnTo>
                      <a:pt x="6" y="1491"/>
                    </a:lnTo>
                    <a:close/>
                    <a:moveTo>
                      <a:pt x="889" y="1491"/>
                    </a:moveTo>
                    <a:cubicBezTo>
                      <a:pt x="889" y="1600"/>
                      <a:pt x="889" y="1600"/>
                      <a:pt x="889" y="1600"/>
                    </a:cubicBezTo>
                    <a:cubicBezTo>
                      <a:pt x="1735" y="1600"/>
                      <a:pt x="1735" y="1600"/>
                      <a:pt x="1735" y="1600"/>
                    </a:cubicBezTo>
                    <a:cubicBezTo>
                      <a:pt x="1885" y="1600"/>
                      <a:pt x="1998" y="1491"/>
                      <a:pt x="1998" y="1491"/>
                    </a:cubicBezTo>
                    <a:lnTo>
                      <a:pt x="889" y="1491"/>
                    </a:lnTo>
                    <a:close/>
                    <a:moveTo>
                      <a:pt x="2222" y="1491"/>
                    </a:moveTo>
                    <a:cubicBezTo>
                      <a:pt x="2222" y="1600"/>
                      <a:pt x="2222" y="1600"/>
                      <a:pt x="2222" y="1600"/>
                    </a:cubicBezTo>
                    <a:cubicBezTo>
                      <a:pt x="2777" y="1600"/>
                      <a:pt x="2777" y="1600"/>
                      <a:pt x="2777" y="1600"/>
                    </a:cubicBezTo>
                    <a:cubicBezTo>
                      <a:pt x="2777" y="1491"/>
                      <a:pt x="2777" y="1491"/>
                      <a:pt x="2777" y="1491"/>
                    </a:cubicBezTo>
                    <a:lnTo>
                      <a:pt x="2222" y="1491"/>
                    </a:lnTo>
                    <a:close/>
                    <a:moveTo>
                      <a:pt x="3069" y="1491"/>
                    </a:moveTo>
                    <a:cubicBezTo>
                      <a:pt x="3108" y="1600"/>
                      <a:pt x="3108" y="1600"/>
                      <a:pt x="3108" y="1600"/>
                    </a:cubicBezTo>
                    <a:cubicBezTo>
                      <a:pt x="3114" y="1600"/>
                      <a:pt x="3114" y="1600"/>
                      <a:pt x="3114" y="1600"/>
                    </a:cubicBezTo>
                    <a:cubicBezTo>
                      <a:pt x="3154" y="1491"/>
                      <a:pt x="3154" y="1491"/>
                      <a:pt x="3154" y="1491"/>
                    </a:cubicBezTo>
                    <a:lnTo>
                      <a:pt x="3069" y="1491"/>
                    </a:lnTo>
                    <a:close/>
                    <a:moveTo>
                      <a:pt x="3439" y="1491"/>
                    </a:moveTo>
                    <a:cubicBezTo>
                      <a:pt x="3439" y="1600"/>
                      <a:pt x="3439" y="1600"/>
                      <a:pt x="3439" y="1600"/>
                    </a:cubicBezTo>
                    <a:cubicBezTo>
                      <a:pt x="4000" y="1600"/>
                      <a:pt x="4000" y="1600"/>
                      <a:pt x="4000" y="1600"/>
                    </a:cubicBezTo>
                    <a:cubicBezTo>
                      <a:pt x="4000" y="1491"/>
                      <a:pt x="4000" y="1491"/>
                      <a:pt x="4000" y="1491"/>
                    </a:cubicBezTo>
                    <a:lnTo>
                      <a:pt x="3439" y="1491"/>
                    </a:lnTo>
                    <a:close/>
                  </a:path>
                </a:pathLst>
              </a:custGeom>
              <a:solidFill>
                <a:schemeClr val="accent3"/>
              </a:solidFill>
              <a:ln>
                <a:noFill/>
              </a:ln>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9">
                  <a:solidFill>
                    <a:srgbClr val="C6C6C8"/>
                  </a:solidFill>
                  <a:latin typeface="Metropolis"/>
                </a:endParaRPr>
              </a:p>
            </p:txBody>
          </p:sp>
        </p:grpSp>
        <p:sp>
          <p:nvSpPr>
            <p:cNvPr id="273" name="Freeform 70">
              <a:extLst>
                <a:ext uri="{FF2B5EF4-FFF2-40B4-BE49-F238E27FC236}">
                  <a16:creationId xmlns:a16="http://schemas.microsoft.com/office/drawing/2014/main" id="{4BA78C5D-6AA6-4C27-B2FF-F9AEB9672620}"/>
                </a:ext>
              </a:extLst>
            </p:cNvPr>
            <p:cNvSpPr>
              <a:spLocks noChangeAspect="1" noEditPoints="1"/>
            </p:cNvSpPr>
            <p:nvPr/>
          </p:nvSpPr>
          <p:spPr bwMode="auto">
            <a:xfrm>
              <a:off x="4441667" y="3721588"/>
              <a:ext cx="562506" cy="562506"/>
            </a:xfrm>
            <a:custGeom>
              <a:avLst/>
              <a:gdLst>
                <a:gd name="T0" fmla="*/ 788 w 788"/>
                <a:gd name="T1" fmla="*/ 788 h 788"/>
                <a:gd name="T2" fmla="*/ 605 w 788"/>
                <a:gd name="T3" fmla="*/ 756 h 788"/>
                <a:gd name="T4" fmla="*/ 755 w 788"/>
                <a:gd name="T5" fmla="*/ 246 h 788"/>
                <a:gd name="T6" fmla="*/ 605 w 788"/>
                <a:gd name="T7" fmla="*/ 213 h 788"/>
                <a:gd name="T8" fmla="*/ 32 w 788"/>
                <a:gd name="T9" fmla="*/ 246 h 788"/>
                <a:gd name="T10" fmla="*/ 182 w 788"/>
                <a:gd name="T11" fmla="*/ 213 h 788"/>
                <a:gd name="T12" fmla="*/ 0 w 788"/>
                <a:gd name="T13" fmla="*/ 788 h 788"/>
                <a:gd name="T14" fmla="*/ 182 w 788"/>
                <a:gd name="T15" fmla="*/ 756 h 788"/>
                <a:gd name="T16" fmla="*/ 32 w 788"/>
                <a:gd name="T17" fmla="*/ 246 h 788"/>
                <a:gd name="T18" fmla="*/ 570 w 788"/>
                <a:gd name="T19" fmla="*/ 0 h 788"/>
                <a:gd name="T20" fmla="*/ 217 w 788"/>
                <a:gd name="T21" fmla="*/ 788 h 788"/>
                <a:gd name="T22" fmla="*/ 250 w 788"/>
                <a:gd name="T23" fmla="*/ 756 h 788"/>
                <a:gd name="T24" fmla="*/ 537 w 788"/>
                <a:gd name="T25" fmla="*/ 32 h 788"/>
                <a:gd name="T26" fmla="*/ 250 w 788"/>
                <a:gd name="T27" fmla="*/ 756 h 788"/>
                <a:gd name="T28" fmla="*/ 738 w 788"/>
                <a:gd name="T29" fmla="*/ 704 h 788"/>
                <a:gd name="T30" fmla="*/ 605 w 788"/>
                <a:gd name="T31" fmla="*/ 671 h 788"/>
                <a:gd name="T32" fmla="*/ 605 w 788"/>
                <a:gd name="T33" fmla="*/ 618 h 788"/>
                <a:gd name="T34" fmla="*/ 738 w 788"/>
                <a:gd name="T35" fmla="*/ 585 h 788"/>
                <a:gd name="T36" fmla="*/ 605 w 788"/>
                <a:gd name="T37" fmla="*/ 618 h 788"/>
                <a:gd name="T38" fmla="*/ 738 w 788"/>
                <a:gd name="T39" fmla="*/ 517 h 788"/>
                <a:gd name="T40" fmla="*/ 605 w 788"/>
                <a:gd name="T41" fmla="*/ 484 h 788"/>
                <a:gd name="T42" fmla="*/ 605 w 788"/>
                <a:gd name="T43" fmla="*/ 429 h 788"/>
                <a:gd name="T44" fmla="*/ 738 w 788"/>
                <a:gd name="T45" fmla="*/ 396 h 788"/>
                <a:gd name="T46" fmla="*/ 605 w 788"/>
                <a:gd name="T47" fmla="*/ 429 h 788"/>
                <a:gd name="T48" fmla="*/ 605 w 788"/>
                <a:gd name="T49" fmla="*/ 297 h 788"/>
                <a:gd name="T50" fmla="*/ 738 w 788"/>
                <a:gd name="T51" fmla="*/ 330 h 788"/>
                <a:gd name="T52" fmla="*/ 49 w 788"/>
                <a:gd name="T53" fmla="*/ 704 h 788"/>
                <a:gd name="T54" fmla="*/ 182 w 788"/>
                <a:gd name="T55" fmla="*/ 671 h 788"/>
                <a:gd name="T56" fmla="*/ 49 w 788"/>
                <a:gd name="T57" fmla="*/ 704 h 788"/>
                <a:gd name="T58" fmla="*/ 182 w 788"/>
                <a:gd name="T59" fmla="*/ 618 h 788"/>
                <a:gd name="T60" fmla="*/ 49 w 788"/>
                <a:gd name="T61" fmla="*/ 585 h 788"/>
                <a:gd name="T62" fmla="*/ 49 w 788"/>
                <a:gd name="T63" fmla="*/ 517 h 788"/>
                <a:gd name="T64" fmla="*/ 182 w 788"/>
                <a:gd name="T65" fmla="*/ 484 h 788"/>
                <a:gd name="T66" fmla="*/ 49 w 788"/>
                <a:gd name="T67" fmla="*/ 517 h 788"/>
                <a:gd name="T68" fmla="*/ 182 w 788"/>
                <a:gd name="T69" fmla="*/ 429 h 788"/>
                <a:gd name="T70" fmla="*/ 49 w 788"/>
                <a:gd name="T71" fmla="*/ 396 h 788"/>
                <a:gd name="T72" fmla="*/ 49 w 788"/>
                <a:gd name="T73" fmla="*/ 330 h 788"/>
                <a:gd name="T74" fmla="*/ 182 w 788"/>
                <a:gd name="T75" fmla="*/ 297 h 788"/>
                <a:gd name="T76" fmla="*/ 49 w 788"/>
                <a:gd name="T77" fmla="*/ 330 h 788"/>
                <a:gd name="T78" fmla="*/ 508 w 788"/>
                <a:gd name="T79" fmla="*/ 692 h 788"/>
                <a:gd name="T80" fmla="*/ 279 w 788"/>
                <a:gd name="T81" fmla="*/ 659 h 788"/>
                <a:gd name="T82" fmla="*/ 279 w 788"/>
                <a:gd name="T83" fmla="*/ 614 h 788"/>
                <a:gd name="T84" fmla="*/ 508 w 788"/>
                <a:gd name="T85" fmla="*/ 581 h 788"/>
                <a:gd name="T86" fmla="*/ 279 w 788"/>
                <a:gd name="T87" fmla="*/ 614 h 788"/>
                <a:gd name="T88" fmla="*/ 508 w 788"/>
                <a:gd name="T89" fmla="*/ 536 h 788"/>
                <a:gd name="T90" fmla="*/ 279 w 788"/>
                <a:gd name="T91" fmla="*/ 503 h 788"/>
                <a:gd name="T92" fmla="*/ 279 w 788"/>
                <a:gd name="T93" fmla="*/ 456 h 788"/>
                <a:gd name="T94" fmla="*/ 508 w 788"/>
                <a:gd name="T95" fmla="*/ 423 h 788"/>
                <a:gd name="T96" fmla="*/ 279 w 788"/>
                <a:gd name="T97" fmla="*/ 456 h 788"/>
                <a:gd name="T98" fmla="*/ 508 w 788"/>
                <a:gd name="T99" fmla="*/ 378 h 788"/>
                <a:gd name="T100" fmla="*/ 279 w 788"/>
                <a:gd name="T101" fmla="*/ 345 h 788"/>
                <a:gd name="T102" fmla="*/ 279 w 788"/>
                <a:gd name="T103" fmla="*/ 300 h 788"/>
                <a:gd name="T104" fmla="*/ 508 w 788"/>
                <a:gd name="T105" fmla="*/ 267 h 788"/>
                <a:gd name="T106" fmla="*/ 279 w 788"/>
                <a:gd name="T107" fmla="*/ 300 h 788"/>
                <a:gd name="T108" fmla="*/ 508 w 788"/>
                <a:gd name="T109" fmla="*/ 219 h 788"/>
                <a:gd name="T110" fmla="*/ 279 w 788"/>
                <a:gd name="T111" fmla="*/ 187 h 788"/>
                <a:gd name="T112" fmla="*/ 279 w 788"/>
                <a:gd name="T113" fmla="*/ 141 h 788"/>
                <a:gd name="T114" fmla="*/ 508 w 788"/>
                <a:gd name="T115" fmla="*/ 108 h 788"/>
                <a:gd name="T116" fmla="*/ 279 w 788"/>
                <a:gd name="T117" fmla="*/ 14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788">
                  <a:moveTo>
                    <a:pt x="788" y="213"/>
                  </a:moveTo>
                  <a:lnTo>
                    <a:pt x="788" y="788"/>
                  </a:lnTo>
                  <a:lnTo>
                    <a:pt x="605" y="788"/>
                  </a:lnTo>
                  <a:lnTo>
                    <a:pt x="605" y="756"/>
                  </a:lnTo>
                  <a:lnTo>
                    <a:pt x="755" y="756"/>
                  </a:lnTo>
                  <a:lnTo>
                    <a:pt x="755" y="246"/>
                  </a:lnTo>
                  <a:lnTo>
                    <a:pt x="605" y="246"/>
                  </a:lnTo>
                  <a:lnTo>
                    <a:pt x="605" y="213"/>
                  </a:lnTo>
                  <a:lnTo>
                    <a:pt x="788" y="213"/>
                  </a:lnTo>
                  <a:close/>
                  <a:moveTo>
                    <a:pt x="32" y="246"/>
                  </a:moveTo>
                  <a:lnTo>
                    <a:pt x="182" y="246"/>
                  </a:lnTo>
                  <a:lnTo>
                    <a:pt x="182" y="213"/>
                  </a:lnTo>
                  <a:lnTo>
                    <a:pt x="0" y="213"/>
                  </a:lnTo>
                  <a:lnTo>
                    <a:pt x="0" y="788"/>
                  </a:lnTo>
                  <a:lnTo>
                    <a:pt x="182" y="788"/>
                  </a:lnTo>
                  <a:lnTo>
                    <a:pt x="182" y="756"/>
                  </a:lnTo>
                  <a:lnTo>
                    <a:pt x="32" y="756"/>
                  </a:lnTo>
                  <a:lnTo>
                    <a:pt x="32" y="246"/>
                  </a:lnTo>
                  <a:close/>
                  <a:moveTo>
                    <a:pt x="217" y="0"/>
                  </a:moveTo>
                  <a:lnTo>
                    <a:pt x="570" y="0"/>
                  </a:lnTo>
                  <a:lnTo>
                    <a:pt x="570" y="788"/>
                  </a:lnTo>
                  <a:lnTo>
                    <a:pt x="217" y="788"/>
                  </a:lnTo>
                  <a:lnTo>
                    <a:pt x="217" y="0"/>
                  </a:lnTo>
                  <a:close/>
                  <a:moveTo>
                    <a:pt x="250" y="756"/>
                  </a:moveTo>
                  <a:lnTo>
                    <a:pt x="537" y="756"/>
                  </a:lnTo>
                  <a:lnTo>
                    <a:pt x="537" y="32"/>
                  </a:lnTo>
                  <a:lnTo>
                    <a:pt x="250" y="32"/>
                  </a:lnTo>
                  <a:lnTo>
                    <a:pt x="250" y="756"/>
                  </a:lnTo>
                  <a:close/>
                  <a:moveTo>
                    <a:pt x="605" y="704"/>
                  </a:moveTo>
                  <a:lnTo>
                    <a:pt x="738" y="704"/>
                  </a:lnTo>
                  <a:lnTo>
                    <a:pt x="738" y="671"/>
                  </a:lnTo>
                  <a:lnTo>
                    <a:pt x="605" y="671"/>
                  </a:lnTo>
                  <a:lnTo>
                    <a:pt x="605" y="704"/>
                  </a:lnTo>
                  <a:close/>
                  <a:moveTo>
                    <a:pt x="605" y="618"/>
                  </a:moveTo>
                  <a:lnTo>
                    <a:pt x="738" y="618"/>
                  </a:lnTo>
                  <a:lnTo>
                    <a:pt x="738" y="585"/>
                  </a:lnTo>
                  <a:lnTo>
                    <a:pt x="605" y="585"/>
                  </a:lnTo>
                  <a:lnTo>
                    <a:pt x="605" y="618"/>
                  </a:lnTo>
                  <a:close/>
                  <a:moveTo>
                    <a:pt x="605" y="517"/>
                  </a:moveTo>
                  <a:lnTo>
                    <a:pt x="738" y="517"/>
                  </a:lnTo>
                  <a:lnTo>
                    <a:pt x="738" y="484"/>
                  </a:lnTo>
                  <a:lnTo>
                    <a:pt x="605" y="484"/>
                  </a:lnTo>
                  <a:lnTo>
                    <a:pt x="605" y="517"/>
                  </a:lnTo>
                  <a:close/>
                  <a:moveTo>
                    <a:pt x="605" y="429"/>
                  </a:moveTo>
                  <a:lnTo>
                    <a:pt x="738" y="429"/>
                  </a:lnTo>
                  <a:lnTo>
                    <a:pt x="738" y="396"/>
                  </a:lnTo>
                  <a:lnTo>
                    <a:pt x="605" y="396"/>
                  </a:lnTo>
                  <a:lnTo>
                    <a:pt x="605" y="429"/>
                  </a:lnTo>
                  <a:close/>
                  <a:moveTo>
                    <a:pt x="738" y="297"/>
                  </a:moveTo>
                  <a:lnTo>
                    <a:pt x="605" y="297"/>
                  </a:lnTo>
                  <a:lnTo>
                    <a:pt x="605" y="330"/>
                  </a:lnTo>
                  <a:lnTo>
                    <a:pt x="738" y="330"/>
                  </a:lnTo>
                  <a:lnTo>
                    <a:pt x="738" y="297"/>
                  </a:lnTo>
                  <a:close/>
                  <a:moveTo>
                    <a:pt x="49" y="704"/>
                  </a:moveTo>
                  <a:lnTo>
                    <a:pt x="182" y="704"/>
                  </a:lnTo>
                  <a:lnTo>
                    <a:pt x="182" y="671"/>
                  </a:lnTo>
                  <a:lnTo>
                    <a:pt x="49" y="671"/>
                  </a:lnTo>
                  <a:lnTo>
                    <a:pt x="49" y="704"/>
                  </a:lnTo>
                  <a:close/>
                  <a:moveTo>
                    <a:pt x="49" y="618"/>
                  </a:moveTo>
                  <a:lnTo>
                    <a:pt x="182" y="618"/>
                  </a:lnTo>
                  <a:lnTo>
                    <a:pt x="182" y="585"/>
                  </a:lnTo>
                  <a:lnTo>
                    <a:pt x="49" y="585"/>
                  </a:lnTo>
                  <a:lnTo>
                    <a:pt x="49" y="618"/>
                  </a:lnTo>
                  <a:close/>
                  <a:moveTo>
                    <a:pt x="49" y="517"/>
                  </a:moveTo>
                  <a:lnTo>
                    <a:pt x="182" y="517"/>
                  </a:lnTo>
                  <a:lnTo>
                    <a:pt x="182" y="484"/>
                  </a:lnTo>
                  <a:lnTo>
                    <a:pt x="49" y="484"/>
                  </a:lnTo>
                  <a:lnTo>
                    <a:pt x="49" y="517"/>
                  </a:lnTo>
                  <a:close/>
                  <a:moveTo>
                    <a:pt x="49" y="429"/>
                  </a:moveTo>
                  <a:lnTo>
                    <a:pt x="182" y="429"/>
                  </a:lnTo>
                  <a:lnTo>
                    <a:pt x="182" y="396"/>
                  </a:lnTo>
                  <a:lnTo>
                    <a:pt x="49" y="396"/>
                  </a:lnTo>
                  <a:lnTo>
                    <a:pt x="49" y="429"/>
                  </a:lnTo>
                  <a:close/>
                  <a:moveTo>
                    <a:pt x="49" y="330"/>
                  </a:moveTo>
                  <a:lnTo>
                    <a:pt x="182" y="330"/>
                  </a:lnTo>
                  <a:lnTo>
                    <a:pt x="182" y="297"/>
                  </a:lnTo>
                  <a:lnTo>
                    <a:pt x="49" y="297"/>
                  </a:lnTo>
                  <a:lnTo>
                    <a:pt x="49" y="330"/>
                  </a:lnTo>
                  <a:close/>
                  <a:moveTo>
                    <a:pt x="279" y="692"/>
                  </a:moveTo>
                  <a:lnTo>
                    <a:pt x="508" y="692"/>
                  </a:lnTo>
                  <a:lnTo>
                    <a:pt x="508" y="659"/>
                  </a:lnTo>
                  <a:lnTo>
                    <a:pt x="279" y="659"/>
                  </a:lnTo>
                  <a:lnTo>
                    <a:pt x="279" y="692"/>
                  </a:lnTo>
                  <a:close/>
                  <a:moveTo>
                    <a:pt x="279" y="614"/>
                  </a:moveTo>
                  <a:lnTo>
                    <a:pt x="508" y="614"/>
                  </a:lnTo>
                  <a:lnTo>
                    <a:pt x="508" y="581"/>
                  </a:lnTo>
                  <a:lnTo>
                    <a:pt x="279" y="581"/>
                  </a:lnTo>
                  <a:lnTo>
                    <a:pt x="279" y="614"/>
                  </a:lnTo>
                  <a:close/>
                  <a:moveTo>
                    <a:pt x="279" y="536"/>
                  </a:moveTo>
                  <a:lnTo>
                    <a:pt x="508" y="536"/>
                  </a:lnTo>
                  <a:lnTo>
                    <a:pt x="508" y="503"/>
                  </a:lnTo>
                  <a:lnTo>
                    <a:pt x="279" y="503"/>
                  </a:lnTo>
                  <a:lnTo>
                    <a:pt x="279" y="536"/>
                  </a:lnTo>
                  <a:close/>
                  <a:moveTo>
                    <a:pt x="279" y="456"/>
                  </a:moveTo>
                  <a:lnTo>
                    <a:pt x="508" y="456"/>
                  </a:lnTo>
                  <a:lnTo>
                    <a:pt x="508" y="423"/>
                  </a:lnTo>
                  <a:lnTo>
                    <a:pt x="279" y="423"/>
                  </a:lnTo>
                  <a:lnTo>
                    <a:pt x="279" y="456"/>
                  </a:lnTo>
                  <a:close/>
                  <a:moveTo>
                    <a:pt x="279" y="378"/>
                  </a:moveTo>
                  <a:lnTo>
                    <a:pt x="508" y="378"/>
                  </a:lnTo>
                  <a:lnTo>
                    <a:pt x="508" y="345"/>
                  </a:lnTo>
                  <a:lnTo>
                    <a:pt x="279" y="345"/>
                  </a:lnTo>
                  <a:lnTo>
                    <a:pt x="279" y="378"/>
                  </a:lnTo>
                  <a:close/>
                  <a:moveTo>
                    <a:pt x="279" y="300"/>
                  </a:moveTo>
                  <a:lnTo>
                    <a:pt x="508" y="300"/>
                  </a:lnTo>
                  <a:lnTo>
                    <a:pt x="508" y="267"/>
                  </a:lnTo>
                  <a:lnTo>
                    <a:pt x="279" y="267"/>
                  </a:lnTo>
                  <a:lnTo>
                    <a:pt x="279" y="300"/>
                  </a:lnTo>
                  <a:close/>
                  <a:moveTo>
                    <a:pt x="279" y="219"/>
                  </a:moveTo>
                  <a:lnTo>
                    <a:pt x="508" y="219"/>
                  </a:lnTo>
                  <a:lnTo>
                    <a:pt x="508" y="187"/>
                  </a:lnTo>
                  <a:lnTo>
                    <a:pt x="279" y="187"/>
                  </a:lnTo>
                  <a:lnTo>
                    <a:pt x="279" y="219"/>
                  </a:lnTo>
                  <a:close/>
                  <a:moveTo>
                    <a:pt x="279" y="141"/>
                  </a:moveTo>
                  <a:lnTo>
                    <a:pt x="508" y="141"/>
                  </a:lnTo>
                  <a:lnTo>
                    <a:pt x="508" y="108"/>
                  </a:lnTo>
                  <a:lnTo>
                    <a:pt x="279" y="108"/>
                  </a:lnTo>
                  <a:lnTo>
                    <a:pt x="279" y="141"/>
                  </a:lnTo>
                  <a:close/>
                </a:path>
              </a:pathLst>
            </a:custGeom>
            <a:solidFill>
              <a:schemeClr val="tx1">
                <a:lumMod val="50000"/>
              </a:schemeClr>
            </a:solidFill>
            <a:ln>
              <a:noFill/>
            </a:ln>
          </p:spPr>
          <p:txBody>
            <a:bodyPr vert="horz" wrap="square" lIns="91416" tIns="45708" rIns="91416" bIns="45708" numCol="1" anchor="t" anchorCtr="0" compatLnSpc="1">
              <a:prstTxWarp prst="textNoShape">
                <a:avLst/>
              </a:prstTxWarp>
            </a:bodyPr>
            <a:lstStyle/>
            <a:p>
              <a:pPr defTabSz="914126"/>
              <a:endParaRPr lang="en-US" sz="1799">
                <a:solidFill>
                  <a:srgbClr val="717074"/>
                </a:solidFill>
                <a:latin typeface="Metropolis"/>
              </a:endParaRPr>
            </a:p>
          </p:txBody>
        </p:sp>
        <p:cxnSp>
          <p:nvCxnSpPr>
            <p:cNvPr id="9" name="Straight Connector 8">
              <a:extLst>
                <a:ext uri="{FF2B5EF4-FFF2-40B4-BE49-F238E27FC236}">
                  <a16:creationId xmlns:a16="http://schemas.microsoft.com/office/drawing/2014/main" id="{1C722557-67CD-4791-8688-4E7356A01F98}"/>
                </a:ext>
              </a:extLst>
            </p:cNvPr>
            <p:cNvCxnSpPr/>
            <p:nvPr/>
          </p:nvCxnSpPr>
          <p:spPr bwMode="gray">
            <a:xfrm flipV="1">
              <a:off x="6703060" y="2659542"/>
              <a:ext cx="0" cy="1977226"/>
            </a:xfrm>
            <a:prstGeom prst="line">
              <a:avLst/>
            </a:prstGeom>
            <a:ln w="6350">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EE59438-6850-4856-A312-B2BD4BA91C12}"/>
                </a:ext>
              </a:extLst>
            </p:cNvPr>
            <p:cNvCxnSpPr/>
            <p:nvPr/>
          </p:nvCxnSpPr>
          <p:spPr bwMode="gray">
            <a:xfrm flipV="1">
              <a:off x="5107940" y="3247664"/>
              <a:ext cx="0" cy="1227702"/>
            </a:xfrm>
            <a:prstGeom prst="line">
              <a:avLst/>
            </a:prstGeom>
            <a:ln w="6350">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B547BFB3-DE35-434A-B411-DB9F7339999C}"/>
                </a:ext>
              </a:extLst>
            </p:cNvPr>
            <p:cNvGrpSpPr/>
            <p:nvPr/>
          </p:nvGrpSpPr>
          <p:grpSpPr>
            <a:xfrm>
              <a:off x="5194955" y="3552364"/>
              <a:ext cx="1435565" cy="603338"/>
              <a:chOff x="12062460" y="2028728"/>
              <a:chExt cx="1737033" cy="663672"/>
            </a:xfrm>
          </p:grpSpPr>
          <p:sp>
            <p:nvSpPr>
              <p:cNvPr id="177" name="Rectangle 176">
                <a:extLst>
                  <a:ext uri="{FF2B5EF4-FFF2-40B4-BE49-F238E27FC236}">
                    <a16:creationId xmlns:a16="http://schemas.microsoft.com/office/drawing/2014/main" id="{3B5C5E55-313E-4134-AF2F-8143B591D91E}"/>
                  </a:ext>
                </a:extLst>
              </p:cNvPr>
              <p:cNvSpPr>
                <a:spLocks noChangeArrowheads="1"/>
              </p:cNvSpPr>
              <p:nvPr/>
            </p:nvSpPr>
            <p:spPr bwMode="auto">
              <a:xfrm>
                <a:off x="13226960" y="2060359"/>
                <a:ext cx="568147" cy="596225"/>
              </a:xfrm>
              <a:prstGeom prst="rect">
                <a:avLst/>
              </a:prstGeom>
              <a:solidFill>
                <a:schemeClr val="accent1"/>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500">
                  <a:solidFill>
                    <a:srgbClr val="C6C6C8"/>
                  </a:solidFill>
                  <a:latin typeface="Metropolis"/>
                </a:endParaRPr>
              </a:p>
            </p:txBody>
          </p:sp>
          <p:sp>
            <p:nvSpPr>
              <p:cNvPr id="178" name="Rectangle 177">
                <a:extLst>
                  <a:ext uri="{FF2B5EF4-FFF2-40B4-BE49-F238E27FC236}">
                    <a16:creationId xmlns:a16="http://schemas.microsoft.com/office/drawing/2014/main" id="{3CADC3A4-E44C-48E1-9D85-B4574F3C9DC7}"/>
                  </a:ext>
                </a:extLst>
              </p:cNvPr>
              <p:cNvSpPr>
                <a:spLocks noChangeArrowheads="1"/>
              </p:cNvSpPr>
              <p:nvPr/>
            </p:nvSpPr>
            <p:spPr bwMode="auto">
              <a:xfrm>
                <a:off x="12062460" y="2060359"/>
                <a:ext cx="568147" cy="596225"/>
              </a:xfrm>
              <a:prstGeom prst="rect">
                <a:avLst/>
              </a:prstGeom>
              <a:solidFill>
                <a:schemeClr val="accent1"/>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500">
                  <a:solidFill>
                    <a:prstClr val="white"/>
                  </a:solidFill>
                  <a:latin typeface="Metropolis"/>
                </a:endParaRPr>
              </a:p>
            </p:txBody>
          </p:sp>
          <p:sp>
            <p:nvSpPr>
              <p:cNvPr id="179" name="Rectangle 178">
                <a:extLst>
                  <a:ext uri="{FF2B5EF4-FFF2-40B4-BE49-F238E27FC236}">
                    <a16:creationId xmlns:a16="http://schemas.microsoft.com/office/drawing/2014/main" id="{FD93C7D8-6090-4851-8383-AEE963F814BB}"/>
                  </a:ext>
                </a:extLst>
              </p:cNvPr>
              <p:cNvSpPr/>
              <p:nvPr/>
            </p:nvSpPr>
            <p:spPr>
              <a:xfrm>
                <a:off x="12644113" y="2060641"/>
                <a:ext cx="568147" cy="595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26"/>
                <a:endParaRPr lang="en-US" sz="500" dirty="0">
                  <a:solidFill>
                    <a:srgbClr val="717074"/>
                  </a:solidFill>
                  <a:latin typeface="Metropolis"/>
                </a:endParaRPr>
              </a:p>
            </p:txBody>
          </p:sp>
          <p:grpSp>
            <p:nvGrpSpPr>
              <p:cNvPr id="180" name="Group 179">
                <a:extLst>
                  <a:ext uri="{FF2B5EF4-FFF2-40B4-BE49-F238E27FC236}">
                    <a16:creationId xmlns:a16="http://schemas.microsoft.com/office/drawing/2014/main" id="{52586FAF-8A8C-46A5-8FCD-AB2C387FB7FB}"/>
                  </a:ext>
                </a:extLst>
              </p:cNvPr>
              <p:cNvGrpSpPr/>
              <p:nvPr/>
            </p:nvGrpSpPr>
            <p:grpSpPr>
              <a:xfrm>
                <a:off x="12740090" y="2180858"/>
                <a:ext cx="372232" cy="258835"/>
                <a:chOff x="5629276" y="3495675"/>
                <a:chExt cx="977900" cy="742950"/>
              </a:xfrm>
            </p:grpSpPr>
            <p:sp>
              <p:nvSpPr>
                <p:cNvPr id="204" name="Freeform 105">
                  <a:extLst>
                    <a:ext uri="{FF2B5EF4-FFF2-40B4-BE49-F238E27FC236}">
                      <a16:creationId xmlns:a16="http://schemas.microsoft.com/office/drawing/2014/main" id="{81693E12-6809-4CC8-A63E-B4E8FC0CF51E}"/>
                    </a:ext>
                  </a:extLst>
                </p:cNvPr>
                <p:cNvSpPr>
                  <a:spLocks noEditPoints="1"/>
                </p:cNvSpPr>
                <p:nvPr/>
              </p:nvSpPr>
              <p:spPr bwMode="auto">
                <a:xfrm>
                  <a:off x="5629276" y="3495675"/>
                  <a:ext cx="666750" cy="454025"/>
                </a:xfrm>
                <a:custGeom>
                  <a:avLst/>
                  <a:gdLst>
                    <a:gd name="T0" fmla="*/ 151 w 420"/>
                    <a:gd name="T1" fmla="*/ 286 h 286"/>
                    <a:gd name="T2" fmla="*/ 0 w 420"/>
                    <a:gd name="T3" fmla="*/ 143 h 286"/>
                    <a:gd name="T4" fmla="*/ 151 w 420"/>
                    <a:gd name="T5" fmla="*/ 0 h 286"/>
                    <a:gd name="T6" fmla="*/ 151 w 420"/>
                    <a:gd name="T7" fmla="*/ 81 h 286"/>
                    <a:gd name="T8" fmla="*/ 420 w 420"/>
                    <a:gd name="T9" fmla="*/ 81 h 286"/>
                    <a:gd name="T10" fmla="*/ 420 w 420"/>
                    <a:gd name="T11" fmla="*/ 204 h 286"/>
                    <a:gd name="T12" fmla="*/ 151 w 420"/>
                    <a:gd name="T13" fmla="*/ 204 h 286"/>
                    <a:gd name="T14" fmla="*/ 151 w 420"/>
                    <a:gd name="T15" fmla="*/ 286 h 286"/>
                    <a:gd name="T16" fmla="*/ 23 w 420"/>
                    <a:gd name="T17" fmla="*/ 143 h 286"/>
                    <a:gd name="T18" fmla="*/ 135 w 420"/>
                    <a:gd name="T19" fmla="*/ 246 h 286"/>
                    <a:gd name="T20" fmla="*/ 135 w 420"/>
                    <a:gd name="T21" fmla="*/ 188 h 286"/>
                    <a:gd name="T22" fmla="*/ 403 w 420"/>
                    <a:gd name="T23" fmla="*/ 188 h 286"/>
                    <a:gd name="T24" fmla="*/ 403 w 420"/>
                    <a:gd name="T25" fmla="*/ 98 h 286"/>
                    <a:gd name="T26" fmla="*/ 135 w 420"/>
                    <a:gd name="T27" fmla="*/ 98 h 286"/>
                    <a:gd name="T28" fmla="*/ 135 w 420"/>
                    <a:gd name="T29" fmla="*/ 39 h 286"/>
                    <a:gd name="T30" fmla="*/ 23 w 420"/>
                    <a:gd name="T31" fmla="*/ 14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0" h="286">
                      <a:moveTo>
                        <a:pt x="151" y="286"/>
                      </a:moveTo>
                      <a:lnTo>
                        <a:pt x="0" y="143"/>
                      </a:lnTo>
                      <a:lnTo>
                        <a:pt x="151" y="0"/>
                      </a:lnTo>
                      <a:lnTo>
                        <a:pt x="151" y="81"/>
                      </a:lnTo>
                      <a:lnTo>
                        <a:pt x="420" y="81"/>
                      </a:lnTo>
                      <a:lnTo>
                        <a:pt x="420" y="204"/>
                      </a:lnTo>
                      <a:lnTo>
                        <a:pt x="151" y="204"/>
                      </a:lnTo>
                      <a:lnTo>
                        <a:pt x="151" y="286"/>
                      </a:lnTo>
                      <a:close/>
                      <a:moveTo>
                        <a:pt x="23" y="143"/>
                      </a:moveTo>
                      <a:lnTo>
                        <a:pt x="135" y="246"/>
                      </a:lnTo>
                      <a:lnTo>
                        <a:pt x="135" y="188"/>
                      </a:lnTo>
                      <a:lnTo>
                        <a:pt x="403" y="188"/>
                      </a:lnTo>
                      <a:lnTo>
                        <a:pt x="403" y="98"/>
                      </a:lnTo>
                      <a:lnTo>
                        <a:pt x="135" y="98"/>
                      </a:lnTo>
                      <a:lnTo>
                        <a:pt x="135" y="39"/>
                      </a:lnTo>
                      <a:lnTo>
                        <a:pt x="23" y="143"/>
                      </a:lnTo>
                      <a:close/>
                    </a:path>
                  </a:pathLst>
                </a:custGeom>
                <a:solidFill>
                  <a:schemeClr val="bg1"/>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500">
                    <a:solidFill>
                      <a:srgbClr val="C6C6C8"/>
                    </a:solidFill>
                    <a:latin typeface="Metropolis"/>
                  </a:endParaRPr>
                </a:p>
              </p:txBody>
            </p:sp>
            <p:sp>
              <p:nvSpPr>
                <p:cNvPr id="205" name="Freeform 106">
                  <a:extLst>
                    <a:ext uri="{FF2B5EF4-FFF2-40B4-BE49-F238E27FC236}">
                      <a16:creationId xmlns:a16="http://schemas.microsoft.com/office/drawing/2014/main" id="{560430A4-B052-43A9-95B8-781B4DC2A83C}"/>
                    </a:ext>
                  </a:extLst>
                </p:cNvPr>
                <p:cNvSpPr>
                  <a:spLocks noEditPoints="1"/>
                </p:cNvSpPr>
                <p:nvPr/>
              </p:nvSpPr>
              <p:spPr bwMode="auto">
                <a:xfrm>
                  <a:off x="5957888" y="3779838"/>
                  <a:ext cx="649288" cy="458787"/>
                </a:xfrm>
                <a:custGeom>
                  <a:avLst/>
                  <a:gdLst>
                    <a:gd name="T0" fmla="*/ 269 w 409"/>
                    <a:gd name="T1" fmla="*/ 289 h 289"/>
                    <a:gd name="T2" fmla="*/ 269 w 409"/>
                    <a:gd name="T3" fmla="*/ 205 h 289"/>
                    <a:gd name="T4" fmla="*/ 0 w 409"/>
                    <a:gd name="T5" fmla="*/ 205 h 289"/>
                    <a:gd name="T6" fmla="*/ 0 w 409"/>
                    <a:gd name="T7" fmla="*/ 84 h 289"/>
                    <a:gd name="T8" fmla="*/ 269 w 409"/>
                    <a:gd name="T9" fmla="*/ 84 h 289"/>
                    <a:gd name="T10" fmla="*/ 269 w 409"/>
                    <a:gd name="T11" fmla="*/ 0 h 289"/>
                    <a:gd name="T12" fmla="*/ 409 w 409"/>
                    <a:gd name="T13" fmla="*/ 143 h 289"/>
                    <a:gd name="T14" fmla="*/ 269 w 409"/>
                    <a:gd name="T15" fmla="*/ 289 h 289"/>
                    <a:gd name="T16" fmla="*/ 17 w 409"/>
                    <a:gd name="T17" fmla="*/ 188 h 289"/>
                    <a:gd name="T18" fmla="*/ 286 w 409"/>
                    <a:gd name="T19" fmla="*/ 188 h 289"/>
                    <a:gd name="T20" fmla="*/ 286 w 409"/>
                    <a:gd name="T21" fmla="*/ 247 h 289"/>
                    <a:gd name="T22" fmla="*/ 387 w 409"/>
                    <a:gd name="T23" fmla="*/ 143 h 289"/>
                    <a:gd name="T24" fmla="*/ 286 w 409"/>
                    <a:gd name="T25" fmla="*/ 42 h 289"/>
                    <a:gd name="T26" fmla="*/ 286 w 409"/>
                    <a:gd name="T27" fmla="*/ 101 h 289"/>
                    <a:gd name="T28" fmla="*/ 17 w 409"/>
                    <a:gd name="T29" fmla="*/ 101 h 289"/>
                    <a:gd name="T30" fmla="*/ 17 w 409"/>
                    <a:gd name="T31" fmla="*/ 18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9" h="289">
                      <a:moveTo>
                        <a:pt x="269" y="289"/>
                      </a:moveTo>
                      <a:lnTo>
                        <a:pt x="269" y="205"/>
                      </a:lnTo>
                      <a:lnTo>
                        <a:pt x="0" y="205"/>
                      </a:lnTo>
                      <a:lnTo>
                        <a:pt x="0" y="84"/>
                      </a:lnTo>
                      <a:lnTo>
                        <a:pt x="269" y="84"/>
                      </a:lnTo>
                      <a:lnTo>
                        <a:pt x="269" y="0"/>
                      </a:lnTo>
                      <a:lnTo>
                        <a:pt x="409" y="143"/>
                      </a:lnTo>
                      <a:lnTo>
                        <a:pt x="269" y="289"/>
                      </a:lnTo>
                      <a:close/>
                      <a:moveTo>
                        <a:pt x="17" y="188"/>
                      </a:moveTo>
                      <a:lnTo>
                        <a:pt x="286" y="188"/>
                      </a:lnTo>
                      <a:lnTo>
                        <a:pt x="286" y="247"/>
                      </a:lnTo>
                      <a:lnTo>
                        <a:pt x="387" y="143"/>
                      </a:lnTo>
                      <a:lnTo>
                        <a:pt x="286" y="42"/>
                      </a:lnTo>
                      <a:lnTo>
                        <a:pt x="286" y="101"/>
                      </a:lnTo>
                      <a:lnTo>
                        <a:pt x="17" y="101"/>
                      </a:lnTo>
                      <a:lnTo>
                        <a:pt x="17" y="188"/>
                      </a:lnTo>
                      <a:close/>
                    </a:path>
                  </a:pathLst>
                </a:custGeom>
                <a:solidFill>
                  <a:schemeClr val="bg1"/>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500">
                    <a:solidFill>
                      <a:srgbClr val="C6C6C8"/>
                    </a:solidFill>
                    <a:latin typeface="Metropolis"/>
                  </a:endParaRPr>
                </a:p>
              </p:txBody>
            </p:sp>
          </p:grpSp>
          <p:sp>
            <p:nvSpPr>
              <p:cNvPr id="181" name="TextBox 145">
                <a:extLst>
                  <a:ext uri="{FF2B5EF4-FFF2-40B4-BE49-F238E27FC236}">
                    <a16:creationId xmlns:a16="http://schemas.microsoft.com/office/drawing/2014/main" id="{87999B2E-DA2A-4E6C-A651-41241610CFD1}"/>
                  </a:ext>
                </a:extLst>
              </p:cNvPr>
              <p:cNvSpPr txBox="1"/>
              <p:nvPr/>
            </p:nvSpPr>
            <p:spPr>
              <a:xfrm>
                <a:off x="12690206" y="2501550"/>
                <a:ext cx="472000" cy="117112"/>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lnSpc>
                    <a:spcPct val="90000"/>
                  </a:lnSpc>
                </a:pPr>
                <a:r>
                  <a:rPr lang="en-US" sz="500" dirty="0">
                    <a:solidFill>
                      <a:prstClr val="white"/>
                    </a:solidFill>
                    <a:latin typeface="Metropolis"/>
                  </a:rPr>
                  <a:t>Network</a:t>
                </a:r>
              </a:p>
            </p:txBody>
          </p:sp>
          <p:sp>
            <p:nvSpPr>
              <p:cNvPr id="200" name="TextBox 164">
                <a:extLst>
                  <a:ext uri="{FF2B5EF4-FFF2-40B4-BE49-F238E27FC236}">
                    <a16:creationId xmlns:a16="http://schemas.microsoft.com/office/drawing/2014/main" id="{714F0D36-1ABD-4BA4-B0D3-B07B44ADDC9C}"/>
                  </a:ext>
                </a:extLst>
              </p:cNvPr>
              <p:cNvSpPr txBox="1"/>
              <p:nvPr/>
            </p:nvSpPr>
            <p:spPr>
              <a:xfrm>
                <a:off x="12106244" y="2505404"/>
                <a:ext cx="472000" cy="117112"/>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lnSpc>
                    <a:spcPct val="90000"/>
                  </a:lnSpc>
                </a:pPr>
                <a:r>
                  <a:rPr lang="en-US" sz="500" dirty="0">
                    <a:solidFill>
                      <a:prstClr val="white"/>
                    </a:solidFill>
                    <a:latin typeface="Metropolis"/>
                  </a:rPr>
                  <a:t>Compute</a:t>
                </a:r>
              </a:p>
            </p:txBody>
          </p:sp>
          <p:sp>
            <p:nvSpPr>
              <p:cNvPr id="201" name="Freeform 65">
                <a:extLst>
                  <a:ext uri="{FF2B5EF4-FFF2-40B4-BE49-F238E27FC236}">
                    <a16:creationId xmlns:a16="http://schemas.microsoft.com/office/drawing/2014/main" id="{0F1FCC97-5031-448D-9CEB-F3809C09DB15}"/>
                  </a:ext>
                </a:extLst>
              </p:cNvPr>
              <p:cNvSpPr>
                <a:spLocks noEditPoints="1"/>
              </p:cNvSpPr>
              <p:nvPr/>
            </p:nvSpPr>
            <p:spPr bwMode="auto">
              <a:xfrm>
                <a:off x="13385760" y="2171728"/>
                <a:ext cx="211495" cy="284718"/>
              </a:xfrm>
              <a:custGeom>
                <a:avLst/>
                <a:gdLst>
                  <a:gd name="T0" fmla="*/ 63 w 125"/>
                  <a:gd name="T1" fmla="*/ 0 h 167"/>
                  <a:gd name="T2" fmla="*/ 0 w 125"/>
                  <a:gd name="T3" fmla="*/ 18 h 167"/>
                  <a:gd name="T4" fmla="*/ 0 w 125"/>
                  <a:gd name="T5" fmla="*/ 149 h 167"/>
                  <a:gd name="T6" fmla="*/ 63 w 125"/>
                  <a:gd name="T7" fmla="*/ 167 h 167"/>
                  <a:gd name="T8" fmla="*/ 125 w 125"/>
                  <a:gd name="T9" fmla="*/ 149 h 167"/>
                  <a:gd name="T10" fmla="*/ 125 w 125"/>
                  <a:gd name="T11" fmla="*/ 18 h 167"/>
                  <a:gd name="T12" fmla="*/ 63 w 125"/>
                  <a:gd name="T13" fmla="*/ 0 h 167"/>
                  <a:gd name="T14" fmla="*/ 63 w 125"/>
                  <a:gd name="T15" fmla="*/ 4 h 167"/>
                  <a:gd name="T16" fmla="*/ 121 w 125"/>
                  <a:gd name="T17" fmla="*/ 18 h 167"/>
                  <a:gd name="T18" fmla="*/ 63 w 125"/>
                  <a:gd name="T19" fmla="*/ 31 h 167"/>
                  <a:gd name="T20" fmla="*/ 5 w 125"/>
                  <a:gd name="T21" fmla="*/ 18 h 167"/>
                  <a:gd name="T22" fmla="*/ 63 w 125"/>
                  <a:gd name="T23" fmla="*/ 4 h 167"/>
                  <a:gd name="T24" fmla="*/ 121 w 125"/>
                  <a:gd name="T25" fmla="*/ 149 h 167"/>
                  <a:gd name="T26" fmla="*/ 63 w 125"/>
                  <a:gd name="T27" fmla="*/ 162 h 167"/>
                  <a:gd name="T28" fmla="*/ 5 w 125"/>
                  <a:gd name="T29" fmla="*/ 149 h 167"/>
                  <a:gd name="T30" fmla="*/ 5 w 125"/>
                  <a:gd name="T31" fmla="*/ 113 h 167"/>
                  <a:gd name="T32" fmla="*/ 63 w 125"/>
                  <a:gd name="T33" fmla="*/ 123 h 167"/>
                  <a:gd name="T34" fmla="*/ 121 w 125"/>
                  <a:gd name="T35" fmla="*/ 113 h 167"/>
                  <a:gd name="T36" fmla="*/ 121 w 125"/>
                  <a:gd name="T37" fmla="*/ 149 h 167"/>
                  <a:gd name="T38" fmla="*/ 121 w 125"/>
                  <a:gd name="T39" fmla="*/ 149 h 167"/>
                  <a:gd name="T40" fmla="*/ 121 w 125"/>
                  <a:gd name="T41" fmla="*/ 105 h 167"/>
                  <a:gd name="T42" fmla="*/ 63 w 125"/>
                  <a:gd name="T43" fmla="*/ 119 h 167"/>
                  <a:gd name="T44" fmla="*/ 5 w 125"/>
                  <a:gd name="T45" fmla="*/ 105 h 167"/>
                  <a:gd name="T46" fmla="*/ 5 w 125"/>
                  <a:gd name="T47" fmla="*/ 69 h 167"/>
                  <a:gd name="T48" fmla="*/ 63 w 125"/>
                  <a:gd name="T49" fmla="*/ 79 h 167"/>
                  <a:gd name="T50" fmla="*/ 121 w 125"/>
                  <a:gd name="T51" fmla="*/ 69 h 167"/>
                  <a:gd name="T52" fmla="*/ 121 w 125"/>
                  <a:gd name="T53" fmla="*/ 105 h 167"/>
                  <a:gd name="T54" fmla="*/ 121 w 125"/>
                  <a:gd name="T55" fmla="*/ 105 h 167"/>
                  <a:gd name="T56" fmla="*/ 63 w 125"/>
                  <a:gd name="T57" fmla="*/ 75 h 167"/>
                  <a:gd name="T58" fmla="*/ 5 w 125"/>
                  <a:gd name="T59" fmla="*/ 61 h 167"/>
                  <a:gd name="T60" fmla="*/ 5 w 125"/>
                  <a:gd name="T61" fmla="*/ 25 h 167"/>
                  <a:gd name="T62" fmla="*/ 63 w 125"/>
                  <a:gd name="T63" fmla="*/ 35 h 167"/>
                  <a:gd name="T64" fmla="*/ 121 w 125"/>
                  <a:gd name="T65" fmla="*/ 25 h 167"/>
                  <a:gd name="T66" fmla="*/ 121 w 125"/>
                  <a:gd name="T67" fmla="*/ 61 h 167"/>
                  <a:gd name="T68" fmla="*/ 63 w 125"/>
                  <a:gd name="T69" fmla="*/ 7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67">
                    <a:moveTo>
                      <a:pt x="63" y="0"/>
                    </a:moveTo>
                    <a:cubicBezTo>
                      <a:pt x="32" y="0"/>
                      <a:pt x="0" y="6"/>
                      <a:pt x="0" y="18"/>
                    </a:cubicBezTo>
                    <a:cubicBezTo>
                      <a:pt x="0" y="149"/>
                      <a:pt x="0" y="149"/>
                      <a:pt x="0" y="149"/>
                    </a:cubicBezTo>
                    <a:cubicBezTo>
                      <a:pt x="0" y="161"/>
                      <a:pt x="32" y="167"/>
                      <a:pt x="63" y="167"/>
                    </a:cubicBezTo>
                    <a:cubicBezTo>
                      <a:pt x="94" y="167"/>
                      <a:pt x="125" y="161"/>
                      <a:pt x="125" y="149"/>
                    </a:cubicBezTo>
                    <a:cubicBezTo>
                      <a:pt x="125" y="18"/>
                      <a:pt x="125" y="18"/>
                      <a:pt x="125" y="18"/>
                    </a:cubicBezTo>
                    <a:cubicBezTo>
                      <a:pt x="125" y="6"/>
                      <a:pt x="94" y="0"/>
                      <a:pt x="63" y="0"/>
                    </a:cubicBezTo>
                    <a:close/>
                    <a:moveTo>
                      <a:pt x="63" y="4"/>
                    </a:moveTo>
                    <a:cubicBezTo>
                      <a:pt x="99" y="4"/>
                      <a:pt x="121" y="12"/>
                      <a:pt x="121" y="18"/>
                    </a:cubicBezTo>
                    <a:cubicBezTo>
                      <a:pt x="121" y="23"/>
                      <a:pt x="99" y="31"/>
                      <a:pt x="63" y="31"/>
                    </a:cubicBezTo>
                    <a:cubicBezTo>
                      <a:pt x="27" y="31"/>
                      <a:pt x="5" y="23"/>
                      <a:pt x="5" y="18"/>
                    </a:cubicBezTo>
                    <a:cubicBezTo>
                      <a:pt x="5" y="12"/>
                      <a:pt x="27" y="4"/>
                      <a:pt x="63" y="4"/>
                    </a:cubicBezTo>
                    <a:close/>
                    <a:moveTo>
                      <a:pt x="121" y="149"/>
                    </a:moveTo>
                    <a:cubicBezTo>
                      <a:pt x="121" y="155"/>
                      <a:pt x="99" y="162"/>
                      <a:pt x="63" y="162"/>
                    </a:cubicBezTo>
                    <a:cubicBezTo>
                      <a:pt x="27" y="162"/>
                      <a:pt x="5" y="155"/>
                      <a:pt x="5" y="149"/>
                    </a:cubicBezTo>
                    <a:cubicBezTo>
                      <a:pt x="5" y="113"/>
                      <a:pt x="5" y="113"/>
                      <a:pt x="5" y="113"/>
                    </a:cubicBezTo>
                    <a:cubicBezTo>
                      <a:pt x="15" y="119"/>
                      <a:pt x="39" y="123"/>
                      <a:pt x="63" y="123"/>
                    </a:cubicBezTo>
                    <a:cubicBezTo>
                      <a:pt x="87" y="123"/>
                      <a:pt x="111" y="119"/>
                      <a:pt x="121" y="113"/>
                    </a:cubicBezTo>
                    <a:cubicBezTo>
                      <a:pt x="121" y="149"/>
                      <a:pt x="121" y="149"/>
                      <a:pt x="121" y="149"/>
                    </a:cubicBezTo>
                    <a:cubicBezTo>
                      <a:pt x="121" y="149"/>
                      <a:pt x="121" y="149"/>
                      <a:pt x="121" y="149"/>
                    </a:cubicBezTo>
                    <a:close/>
                    <a:moveTo>
                      <a:pt x="121" y="105"/>
                    </a:moveTo>
                    <a:cubicBezTo>
                      <a:pt x="121" y="111"/>
                      <a:pt x="99" y="119"/>
                      <a:pt x="63" y="119"/>
                    </a:cubicBezTo>
                    <a:cubicBezTo>
                      <a:pt x="27" y="119"/>
                      <a:pt x="5" y="111"/>
                      <a:pt x="5" y="105"/>
                    </a:cubicBezTo>
                    <a:cubicBezTo>
                      <a:pt x="5" y="69"/>
                      <a:pt x="5" y="69"/>
                      <a:pt x="5" y="69"/>
                    </a:cubicBezTo>
                    <a:cubicBezTo>
                      <a:pt x="15" y="75"/>
                      <a:pt x="39" y="79"/>
                      <a:pt x="63" y="79"/>
                    </a:cubicBezTo>
                    <a:cubicBezTo>
                      <a:pt x="87" y="79"/>
                      <a:pt x="111" y="75"/>
                      <a:pt x="121" y="69"/>
                    </a:cubicBezTo>
                    <a:cubicBezTo>
                      <a:pt x="121" y="105"/>
                      <a:pt x="121" y="105"/>
                      <a:pt x="121" y="105"/>
                    </a:cubicBezTo>
                    <a:cubicBezTo>
                      <a:pt x="121" y="105"/>
                      <a:pt x="121" y="105"/>
                      <a:pt x="121" y="105"/>
                    </a:cubicBezTo>
                    <a:close/>
                    <a:moveTo>
                      <a:pt x="63" y="75"/>
                    </a:moveTo>
                    <a:cubicBezTo>
                      <a:pt x="27" y="75"/>
                      <a:pt x="5" y="67"/>
                      <a:pt x="5" y="61"/>
                    </a:cubicBezTo>
                    <a:cubicBezTo>
                      <a:pt x="5" y="25"/>
                      <a:pt x="5" y="25"/>
                      <a:pt x="5" y="25"/>
                    </a:cubicBezTo>
                    <a:cubicBezTo>
                      <a:pt x="15" y="31"/>
                      <a:pt x="39" y="35"/>
                      <a:pt x="63" y="35"/>
                    </a:cubicBezTo>
                    <a:cubicBezTo>
                      <a:pt x="87" y="35"/>
                      <a:pt x="111" y="31"/>
                      <a:pt x="121" y="25"/>
                    </a:cubicBezTo>
                    <a:cubicBezTo>
                      <a:pt x="121" y="61"/>
                      <a:pt x="121" y="61"/>
                      <a:pt x="121" y="61"/>
                    </a:cubicBezTo>
                    <a:cubicBezTo>
                      <a:pt x="121" y="67"/>
                      <a:pt x="99" y="75"/>
                      <a:pt x="63" y="75"/>
                    </a:cubicBezTo>
                    <a:close/>
                  </a:path>
                </a:pathLst>
              </a:custGeom>
              <a:solidFill>
                <a:schemeClr val="bg1"/>
              </a:solidFill>
              <a:ln w="3175">
                <a:solidFill>
                  <a:schemeClr val="bg1"/>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500">
                  <a:solidFill>
                    <a:srgbClr val="C6C6C8"/>
                  </a:solidFill>
                  <a:latin typeface="Metropolis"/>
                </a:endParaRPr>
              </a:p>
            </p:txBody>
          </p:sp>
          <p:sp>
            <p:nvSpPr>
              <p:cNvPr id="202" name="TextBox 166">
                <a:extLst>
                  <a:ext uri="{FF2B5EF4-FFF2-40B4-BE49-F238E27FC236}">
                    <a16:creationId xmlns:a16="http://schemas.microsoft.com/office/drawing/2014/main" id="{3B0FCD9A-3FC0-4FF3-894C-542F6D2DDBD4}"/>
                  </a:ext>
                </a:extLst>
              </p:cNvPr>
              <p:cNvSpPr txBox="1"/>
              <p:nvPr/>
            </p:nvSpPr>
            <p:spPr>
              <a:xfrm>
                <a:off x="13259067" y="2501553"/>
                <a:ext cx="472000" cy="117112"/>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lnSpc>
                    <a:spcPct val="90000"/>
                  </a:lnSpc>
                </a:pPr>
                <a:r>
                  <a:rPr lang="en-US" sz="500" dirty="0">
                    <a:solidFill>
                      <a:prstClr val="white"/>
                    </a:solidFill>
                    <a:latin typeface="Metropolis"/>
                  </a:rPr>
                  <a:t>Storage</a:t>
                </a:r>
              </a:p>
            </p:txBody>
          </p:sp>
          <p:sp>
            <p:nvSpPr>
              <p:cNvPr id="203" name="Freeform 348">
                <a:extLst>
                  <a:ext uri="{FF2B5EF4-FFF2-40B4-BE49-F238E27FC236}">
                    <a16:creationId xmlns:a16="http://schemas.microsoft.com/office/drawing/2014/main" id="{45069393-BC23-4D60-9D4A-99574E2AAC24}"/>
                  </a:ext>
                </a:extLst>
              </p:cNvPr>
              <p:cNvSpPr>
                <a:spLocks noChangeArrowheads="1"/>
              </p:cNvSpPr>
              <p:nvPr/>
            </p:nvSpPr>
            <p:spPr bwMode="auto">
              <a:xfrm>
                <a:off x="12062460" y="2028728"/>
                <a:ext cx="1737033" cy="663672"/>
              </a:xfrm>
              <a:custGeom>
                <a:avLst/>
                <a:gdLst>
                  <a:gd name="connsiteX0" fmla="*/ 84137 w 5686425"/>
                  <a:gd name="connsiteY0" fmla="*/ 84138 h 1771650"/>
                  <a:gd name="connsiteX1" fmla="*/ 84137 w 5686425"/>
                  <a:gd name="connsiteY1" fmla="*/ 1692275 h 1771650"/>
                  <a:gd name="connsiteX2" fmla="*/ 5600700 w 5686425"/>
                  <a:gd name="connsiteY2" fmla="*/ 1692275 h 1771650"/>
                  <a:gd name="connsiteX3" fmla="*/ 5600700 w 5686425"/>
                  <a:gd name="connsiteY3" fmla="*/ 84138 h 1771650"/>
                  <a:gd name="connsiteX4" fmla="*/ 0 w 5686425"/>
                  <a:gd name="connsiteY4" fmla="*/ 0 h 1771650"/>
                  <a:gd name="connsiteX5" fmla="*/ 5686425 w 5686425"/>
                  <a:gd name="connsiteY5" fmla="*/ 0 h 1771650"/>
                  <a:gd name="connsiteX6" fmla="*/ 5686425 w 5686425"/>
                  <a:gd name="connsiteY6" fmla="*/ 1771650 h 1771650"/>
                  <a:gd name="connsiteX7" fmla="*/ 0 w 5686425"/>
                  <a:gd name="connsiteY7" fmla="*/ 177165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6425" h="1771650">
                    <a:moveTo>
                      <a:pt x="84137" y="84138"/>
                    </a:moveTo>
                    <a:lnTo>
                      <a:pt x="84137" y="1692275"/>
                    </a:lnTo>
                    <a:lnTo>
                      <a:pt x="5600700" y="1692275"/>
                    </a:lnTo>
                    <a:lnTo>
                      <a:pt x="5600700" y="84138"/>
                    </a:lnTo>
                    <a:close/>
                    <a:moveTo>
                      <a:pt x="0" y="0"/>
                    </a:moveTo>
                    <a:lnTo>
                      <a:pt x="5686425" y="0"/>
                    </a:lnTo>
                    <a:lnTo>
                      <a:pt x="5686425" y="1771650"/>
                    </a:lnTo>
                    <a:lnTo>
                      <a:pt x="0" y="1771650"/>
                    </a:lnTo>
                    <a:close/>
                  </a:path>
                </a:pathLst>
              </a:custGeom>
              <a:solidFill>
                <a:schemeClr val="bg1">
                  <a:lumMod val="85000"/>
                </a:schemeClr>
              </a:solidFill>
              <a:ln w="19050">
                <a:noFill/>
              </a:ln>
            </p:spPr>
            <p:txBody>
              <a:bodyPr vert="horz" wrap="square" lIns="91392" tIns="45696" rIns="91392" bIns="4569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500">
                  <a:solidFill>
                    <a:srgbClr val="C6C6C8"/>
                  </a:solidFill>
                  <a:latin typeface="Metropolis"/>
                </a:endParaRPr>
              </a:p>
            </p:txBody>
          </p:sp>
          <p:sp>
            <p:nvSpPr>
              <p:cNvPr id="277" name="Freeform 74">
                <a:extLst>
                  <a:ext uri="{FF2B5EF4-FFF2-40B4-BE49-F238E27FC236}">
                    <a16:creationId xmlns:a16="http://schemas.microsoft.com/office/drawing/2014/main" id="{19C41F84-2DA0-4B61-B195-7B74C6EEB1E5}"/>
                  </a:ext>
                </a:extLst>
              </p:cNvPr>
              <p:cNvSpPr>
                <a:spLocks noChangeAspect="1" noEditPoints="1"/>
              </p:cNvSpPr>
              <p:nvPr/>
            </p:nvSpPr>
            <p:spPr bwMode="auto">
              <a:xfrm>
                <a:off x="12184631" y="2138608"/>
                <a:ext cx="317520" cy="317520"/>
              </a:xfrm>
              <a:custGeom>
                <a:avLst/>
                <a:gdLst>
                  <a:gd name="T0" fmla="*/ 0 w 384"/>
                  <a:gd name="T1" fmla="*/ 109 h 384"/>
                  <a:gd name="T2" fmla="*/ 384 w 384"/>
                  <a:gd name="T3" fmla="*/ 0 h 384"/>
                  <a:gd name="T4" fmla="*/ 368 w 384"/>
                  <a:gd name="T5" fmla="*/ 93 h 384"/>
                  <a:gd name="T6" fmla="*/ 16 w 384"/>
                  <a:gd name="T7" fmla="*/ 16 h 384"/>
                  <a:gd name="T8" fmla="*/ 368 w 384"/>
                  <a:gd name="T9" fmla="*/ 93 h 384"/>
                  <a:gd name="T10" fmla="*/ 384 w 384"/>
                  <a:gd name="T11" fmla="*/ 247 h 384"/>
                  <a:gd name="T12" fmla="*/ 0 w 384"/>
                  <a:gd name="T13" fmla="*/ 138 h 384"/>
                  <a:gd name="T14" fmla="*/ 16 w 384"/>
                  <a:gd name="T15" fmla="*/ 154 h 384"/>
                  <a:gd name="T16" fmla="*/ 368 w 384"/>
                  <a:gd name="T17" fmla="*/ 231 h 384"/>
                  <a:gd name="T18" fmla="*/ 16 w 384"/>
                  <a:gd name="T19" fmla="*/ 154 h 384"/>
                  <a:gd name="T20" fmla="*/ 384 w 384"/>
                  <a:gd name="T21" fmla="*/ 384 h 384"/>
                  <a:gd name="T22" fmla="*/ 0 w 384"/>
                  <a:gd name="T23" fmla="*/ 275 h 384"/>
                  <a:gd name="T24" fmla="*/ 16 w 384"/>
                  <a:gd name="T25" fmla="*/ 291 h 384"/>
                  <a:gd name="T26" fmla="*/ 368 w 384"/>
                  <a:gd name="T27" fmla="*/ 368 h 384"/>
                  <a:gd name="T28" fmla="*/ 16 w 384"/>
                  <a:gd name="T29" fmla="*/ 291 h 384"/>
                  <a:gd name="T30" fmla="*/ 330 w 384"/>
                  <a:gd name="T31" fmla="*/ 82 h 384"/>
                  <a:gd name="T32" fmla="*/ 346 w 384"/>
                  <a:gd name="T33" fmla="*/ 27 h 384"/>
                  <a:gd name="T34" fmla="*/ 315 w 384"/>
                  <a:gd name="T35" fmla="*/ 82 h 384"/>
                  <a:gd name="T36" fmla="*/ 299 w 384"/>
                  <a:gd name="T37" fmla="*/ 27 h 384"/>
                  <a:gd name="T38" fmla="*/ 315 w 384"/>
                  <a:gd name="T39" fmla="*/ 82 h 384"/>
                  <a:gd name="T40" fmla="*/ 268 w 384"/>
                  <a:gd name="T41" fmla="*/ 82 h 384"/>
                  <a:gd name="T42" fmla="*/ 284 w 384"/>
                  <a:gd name="T43" fmla="*/ 27 h 384"/>
                  <a:gd name="T44" fmla="*/ 268 w 384"/>
                  <a:gd name="T45" fmla="*/ 165 h 384"/>
                  <a:gd name="T46" fmla="*/ 284 w 384"/>
                  <a:gd name="T47" fmla="*/ 219 h 384"/>
                  <a:gd name="T48" fmla="*/ 268 w 384"/>
                  <a:gd name="T49" fmla="*/ 165 h 384"/>
                  <a:gd name="T50" fmla="*/ 237 w 384"/>
                  <a:gd name="T51" fmla="*/ 82 h 384"/>
                  <a:gd name="T52" fmla="*/ 253 w 384"/>
                  <a:gd name="T53" fmla="*/ 27 h 384"/>
                  <a:gd name="T54" fmla="*/ 237 w 384"/>
                  <a:gd name="T55" fmla="*/ 165 h 384"/>
                  <a:gd name="T56" fmla="*/ 253 w 384"/>
                  <a:gd name="T57" fmla="*/ 219 h 384"/>
                  <a:gd name="T58" fmla="*/ 237 w 384"/>
                  <a:gd name="T59" fmla="*/ 165 h 384"/>
                  <a:gd name="T60" fmla="*/ 64 w 384"/>
                  <a:gd name="T61" fmla="*/ 35 h 384"/>
                  <a:gd name="T62" fmla="*/ 64 w 384"/>
                  <a:gd name="T63" fmla="*/ 71 h 384"/>
                  <a:gd name="T64" fmla="*/ 330 w 384"/>
                  <a:gd name="T65" fmla="*/ 165 h 384"/>
                  <a:gd name="T66" fmla="*/ 346 w 384"/>
                  <a:gd name="T67" fmla="*/ 219 h 384"/>
                  <a:gd name="T68" fmla="*/ 330 w 384"/>
                  <a:gd name="T69" fmla="*/ 165 h 384"/>
                  <a:gd name="T70" fmla="*/ 315 w 384"/>
                  <a:gd name="T71" fmla="*/ 165 h 384"/>
                  <a:gd name="T72" fmla="*/ 299 w 384"/>
                  <a:gd name="T73" fmla="*/ 219 h 384"/>
                  <a:gd name="T74" fmla="*/ 82 w 384"/>
                  <a:gd name="T75" fmla="*/ 191 h 384"/>
                  <a:gd name="T76" fmla="*/ 45 w 384"/>
                  <a:gd name="T77" fmla="*/ 191 h 384"/>
                  <a:gd name="T78" fmla="*/ 82 w 384"/>
                  <a:gd name="T79" fmla="*/ 191 h 384"/>
                  <a:gd name="T80" fmla="*/ 346 w 384"/>
                  <a:gd name="T81" fmla="*/ 302 h 384"/>
                  <a:gd name="T82" fmla="*/ 330 w 384"/>
                  <a:gd name="T83" fmla="*/ 357 h 384"/>
                  <a:gd name="T84" fmla="*/ 299 w 384"/>
                  <a:gd name="T85" fmla="*/ 302 h 384"/>
                  <a:gd name="T86" fmla="*/ 315 w 384"/>
                  <a:gd name="T87" fmla="*/ 357 h 384"/>
                  <a:gd name="T88" fmla="*/ 299 w 384"/>
                  <a:gd name="T89" fmla="*/ 302 h 384"/>
                  <a:gd name="T90" fmla="*/ 284 w 384"/>
                  <a:gd name="T91" fmla="*/ 302 h 384"/>
                  <a:gd name="T92" fmla="*/ 268 w 384"/>
                  <a:gd name="T93" fmla="*/ 357 h 384"/>
                  <a:gd name="T94" fmla="*/ 237 w 384"/>
                  <a:gd name="T95" fmla="*/ 302 h 384"/>
                  <a:gd name="T96" fmla="*/ 253 w 384"/>
                  <a:gd name="T97" fmla="*/ 357 h 384"/>
                  <a:gd name="T98" fmla="*/ 237 w 384"/>
                  <a:gd name="T99" fmla="*/ 302 h 384"/>
                  <a:gd name="T100" fmla="*/ 64 w 384"/>
                  <a:gd name="T101" fmla="*/ 346 h 384"/>
                  <a:gd name="T102" fmla="*/ 64 w 384"/>
                  <a:gd name="T103" fmla="*/ 31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 h="384">
                    <a:moveTo>
                      <a:pt x="0" y="0"/>
                    </a:moveTo>
                    <a:cubicBezTo>
                      <a:pt x="0" y="109"/>
                      <a:pt x="0" y="109"/>
                      <a:pt x="0" y="109"/>
                    </a:cubicBezTo>
                    <a:cubicBezTo>
                      <a:pt x="384" y="109"/>
                      <a:pt x="384" y="109"/>
                      <a:pt x="384" y="109"/>
                    </a:cubicBezTo>
                    <a:cubicBezTo>
                      <a:pt x="384" y="0"/>
                      <a:pt x="384" y="0"/>
                      <a:pt x="384" y="0"/>
                    </a:cubicBezTo>
                    <a:lnTo>
                      <a:pt x="0" y="0"/>
                    </a:lnTo>
                    <a:close/>
                    <a:moveTo>
                      <a:pt x="368" y="93"/>
                    </a:moveTo>
                    <a:cubicBezTo>
                      <a:pt x="16" y="93"/>
                      <a:pt x="16" y="93"/>
                      <a:pt x="16" y="93"/>
                    </a:cubicBezTo>
                    <a:cubicBezTo>
                      <a:pt x="16" y="16"/>
                      <a:pt x="16" y="16"/>
                      <a:pt x="16" y="16"/>
                    </a:cubicBezTo>
                    <a:cubicBezTo>
                      <a:pt x="368" y="16"/>
                      <a:pt x="368" y="16"/>
                      <a:pt x="368" y="16"/>
                    </a:cubicBezTo>
                    <a:lnTo>
                      <a:pt x="368" y="93"/>
                    </a:lnTo>
                    <a:close/>
                    <a:moveTo>
                      <a:pt x="0" y="247"/>
                    </a:moveTo>
                    <a:cubicBezTo>
                      <a:pt x="384" y="247"/>
                      <a:pt x="384" y="247"/>
                      <a:pt x="384" y="247"/>
                    </a:cubicBezTo>
                    <a:cubicBezTo>
                      <a:pt x="384" y="138"/>
                      <a:pt x="384" y="138"/>
                      <a:pt x="384" y="138"/>
                    </a:cubicBezTo>
                    <a:cubicBezTo>
                      <a:pt x="0" y="138"/>
                      <a:pt x="0" y="138"/>
                      <a:pt x="0" y="138"/>
                    </a:cubicBezTo>
                    <a:lnTo>
                      <a:pt x="0" y="247"/>
                    </a:lnTo>
                    <a:close/>
                    <a:moveTo>
                      <a:pt x="16" y="154"/>
                    </a:moveTo>
                    <a:cubicBezTo>
                      <a:pt x="368" y="154"/>
                      <a:pt x="368" y="154"/>
                      <a:pt x="368" y="154"/>
                    </a:cubicBezTo>
                    <a:cubicBezTo>
                      <a:pt x="368" y="231"/>
                      <a:pt x="368" y="231"/>
                      <a:pt x="368" y="231"/>
                    </a:cubicBezTo>
                    <a:cubicBezTo>
                      <a:pt x="16" y="231"/>
                      <a:pt x="16" y="231"/>
                      <a:pt x="16" y="231"/>
                    </a:cubicBezTo>
                    <a:lnTo>
                      <a:pt x="16" y="154"/>
                    </a:lnTo>
                    <a:close/>
                    <a:moveTo>
                      <a:pt x="0" y="384"/>
                    </a:moveTo>
                    <a:cubicBezTo>
                      <a:pt x="384" y="384"/>
                      <a:pt x="384" y="384"/>
                      <a:pt x="384" y="384"/>
                    </a:cubicBezTo>
                    <a:cubicBezTo>
                      <a:pt x="384" y="275"/>
                      <a:pt x="384" y="275"/>
                      <a:pt x="384" y="275"/>
                    </a:cubicBezTo>
                    <a:cubicBezTo>
                      <a:pt x="0" y="275"/>
                      <a:pt x="0" y="275"/>
                      <a:pt x="0" y="275"/>
                    </a:cubicBezTo>
                    <a:lnTo>
                      <a:pt x="0" y="384"/>
                    </a:lnTo>
                    <a:close/>
                    <a:moveTo>
                      <a:pt x="16" y="291"/>
                    </a:moveTo>
                    <a:cubicBezTo>
                      <a:pt x="368" y="291"/>
                      <a:pt x="368" y="291"/>
                      <a:pt x="368" y="291"/>
                    </a:cubicBezTo>
                    <a:cubicBezTo>
                      <a:pt x="368" y="368"/>
                      <a:pt x="368" y="368"/>
                      <a:pt x="368" y="368"/>
                    </a:cubicBezTo>
                    <a:cubicBezTo>
                      <a:pt x="16" y="368"/>
                      <a:pt x="16" y="368"/>
                      <a:pt x="16" y="368"/>
                    </a:cubicBezTo>
                    <a:lnTo>
                      <a:pt x="16" y="291"/>
                    </a:lnTo>
                    <a:close/>
                    <a:moveTo>
                      <a:pt x="346" y="82"/>
                    </a:moveTo>
                    <a:cubicBezTo>
                      <a:pt x="330" y="82"/>
                      <a:pt x="330" y="82"/>
                      <a:pt x="330" y="82"/>
                    </a:cubicBezTo>
                    <a:cubicBezTo>
                      <a:pt x="330" y="27"/>
                      <a:pt x="330" y="27"/>
                      <a:pt x="330" y="27"/>
                    </a:cubicBezTo>
                    <a:cubicBezTo>
                      <a:pt x="346" y="27"/>
                      <a:pt x="346" y="27"/>
                      <a:pt x="346" y="27"/>
                    </a:cubicBezTo>
                    <a:lnTo>
                      <a:pt x="346" y="82"/>
                    </a:lnTo>
                    <a:close/>
                    <a:moveTo>
                      <a:pt x="315" y="82"/>
                    </a:moveTo>
                    <a:cubicBezTo>
                      <a:pt x="299" y="82"/>
                      <a:pt x="299" y="82"/>
                      <a:pt x="299" y="82"/>
                    </a:cubicBezTo>
                    <a:cubicBezTo>
                      <a:pt x="299" y="27"/>
                      <a:pt x="299" y="27"/>
                      <a:pt x="299" y="27"/>
                    </a:cubicBezTo>
                    <a:cubicBezTo>
                      <a:pt x="315" y="27"/>
                      <a:pt x="315" y="27"/>
                      <a:pt x="315" y="27"/>
                    </a:cubicBezTo>
                    <a:lnTo>
                      <a:pt x="315" y="82"/>
                    </a:lnTo>
                    <a:close/>
                    <a:moveTo>
                      <a:pt x="284" y="82"/>
                    </a:moveTo>
                    <a:cubicBezTo>
                      <a:pt x="268" y="82"/>
                      <a:pt x="268" y="82"/>
                      <a:pt x="268" y="82"/>
                    </a:cubicBezTo>
                    <a:cubicBezTo>
                      <a:pt x="268" y="27"/>
                      <a:pt x="268" y="27"/>
                      <a:pt x="268" y="27"/>
                    </a:cubicBezTo>
                    <a:cubicBezTo>
                      <a:pt x="284" y="27"/>
                      <a:pt x="284" y="27"/>
                      <a:pt x="284" y="27"/>
                    </a:cubicBezTo>
                    <a:lnTo>
                      <a:pt x="284" y="82"/>
                    </a:lnTo>
                    <a:close/>
                    <a:moveTo>
                      <a:pt x="268" y="165"/>
                    </a:moveTo>
                    <a:cubicBezTo>
                      <a:pt x="284" y="165"/>
                      <a:pt x="284" y="165"/>
                      <a:pt x="284" y="165"/>
                    </a:cubicBezTo>
                    <a:cubicBezTo>
                      <a:pt x="284" y="219"/>
                      <a:pt x="284" y="219"/>
                      <a:pt x="284" y="219"/>
                    </a:cubicBezTo>
                    <a:cubicBezTo>
                      <a:pt x="268" y="219"/>
                      <a:pt x="268" y="219"/>
                      <a:pt x="268" y="219"/>
                    </a:cubicBezTo>
                    <a:lnTo>
                      <a:pt x="268" y="165"/>
                    </a:lnTo>
                    <a:close/>
                    <a:moveTo>
                      <a:pt x="253" y="82"/>
                    </a:moveTo>
                    <a:cubicBezTo>
                      <a:pt x="237" y="82"/>
                      <a:pt x="237" y="82"/>
                      <a:pt x="237" y="82"/>
                    </a:cubicBezTo>
                    <a:cubicBezTo>
                      <a:pt x="237" y="27"/>
                      <a:pt x="237" y="27"/>
                      <a:pt x="237" y="27"/>
                    </a:cubicBezTo>
                    <a:cubicBezTo>
                      <a:pt x="253" y="27"/>
                      <a:pt x="253" y="27"/>
                      <a:pt x="253" y="27"/>
                    </a:cubicBezTo>
                    <a:lnTo>
                      <a:pt x="253" y="82"/>
                    </a:lnTo>
                    <a:close/>
                    <a:moveTo>
                      <a:pt x="237" y="165"/>
                    </a:moveTo>
                    <a:cubicBezTo>
                      <a:pt x="253" y="165"/>
                      <a:pt x="253" y="165"/>
                      <a:pt x="253" y="165"/>
                    </a:cubicBezTo>
                    <a:cubicBezTo>
                      <a:pt x="253" y="219"/>
                      <a:pt x="253" y="219"/>
                      <a:pt x="253" y="219"/>
                    </a:cubicBezTo>
                    <a:cubicBezTo>
                      <a:pt x="237" y="219"/>
                      <a:pt x="237" y="219"/>
                      <a:pt x="237" y="219"/>
                    </a:cubicBezTo>
                    <a:lnTo>
                      <a:pt x="237" y="165"/>
                    </a:lnTo>
                    <a:close/>
                    <a:moveTo>
                      <a:pt x="45" y="53"/>
                    </a:moveTo>
                    <a:cubicBezTo>
                      <a:pt x="45" y="43"/>
                      <a:pt x="54" y="35"/>
                      <a:pt x="64" y="35"/>
                    </a:cubicBezTo>
                    <a:cubicBezTo>
                      <a:pt x="74" y="35"/>
                      <a:pt x="82" y="43"/>
                      <a:pt x="82" y="53"/>
                    </a:cubicBezTo>
                    <a:cubicBezTo>
                      <a:pt x="82" y="63"/>
                      <a:pt x="74" y="71"/>
                      <a:pt x="64" y="71"/>
                    </a:cubicBezTo>
                    <a:cubicBezTo>
                      <a:pt x="54" y="71"/>
                      <a:pt x="45" y="63"/>
                      <a:pt x="45" y="53"/>
                    </a:cubicBezTo>
                    <a:close/>
                    <a:moveTo>
                      <a:pt x="330" y="165"/>
                    </a:moveTo>
                    <a:cubicBezTo>
                      <a:pt x="346" y="165"/>
                      <a:pt x="346" y="165"/>
                      <a:pt x="346" y="165"/>
                    </a:cubicBezTo>
                    <a:cubicBezTo>
                      <a:pt x="346" y="219"/>
                      <a:pt x="346" y="219"/>
                      <a:pt x="346" y="219"/>
                    </a:cubicBezTo>
                    <a:cubicBezTo>
                      <a:pt x="330" y="219"/>
                      <a:pt x="330" y="219"/>
                      <a:pt x="330" y="219"/>
                    </a:cubicBezTo>
                    <a:lnTo>
                      <a:pt x="330" y="165"/>
                    </a:lnTo>
                    <a:close/>
                    <a:moveTo>
                      <a:pt x="299" y="165"/>
                    </a:moveTo>
                    <a:cubicBezTo>
                      <a:pt x="315" y="165"/>
                      <a:pt x="315" y="165"/>
                      <a:pt x="315" y="165"/>
                    </a:cubicBezTo>
                    <a:cubicBezTo>
                      <a:pt x="315" y="219"/>
                      <a:pt x="315" y="219"/>
                      <a:pt x="315" y="219"/>
                    </a:cubicBezTo>
                    <a:cubicBezTo>
                      <a:pt x="299" y="219"/>
                      <a:pt x="299" y="219"/>
                      <a:pt x="299" y="219"/>
                    </a:cubicBezTo>
                    <a:lnTo>
                      <a:pt x="299" y="165"/>
                    </a:lnTo>
                    <a:close/>
                    <a:moveTo>
                      <a:pt x="82" y="191"/>
                    </a:moveTo>
                    <a:cubicBezTo>
                      <a:pt x="82" y="201"/>
                      <a:pt x="74" y="209"/>
                      <a:pt x="64" y="209"/>
                    </a:cubicBezTo>
                    <a:cubicBezTo>
                      <a:pt x="54" y="209"/>
                      <a:pt x="45" y="201"/>
                      <a:pt x="45" y="191"/>
                    </a:cubicBezTo>
                    <a:cubicBezTo>
                      <a:pt x="45" y="180"/>
                      <a:pt x="54" y="172"/>
                      <a:pt x="64" y="172"/>
                    </a:cubicBezTo>
                    <a:cubicBezTo>
                      <a:pt x="74" y="172"/>
                      <a:pt x="82" y="180"/>
                      <a:pt x="82" y="191"/>
                    </a:cubicBezTo>
                    <a:close/>
                    <a:moveTo>
                      <a:pt x="330" y="302"/>
                    </a:moveTo>
                    <a:cubicBezTo>
                      <a:pt x="346" y="302"/>
                      <a:pt x="346" y="302"/>
                      <a:pt x="346" y="302"/>
                    </a:cubicBezTo>
                    <a:cubicBezTo>
                      <a:pt x="346" y="357"/>
                      <a:pt x="346" y="357"/>
                      <a:pt x="346" y="357"/>
                    </a:cubicBezTo>
                    <a:cubicBezTo>
                      <a:pt x="330" y="357"/>
                      <a:pt x="330" y="357"/>
                      <a:pt x="330" y="357"/>
                    </a:cubicBezTo>
                    <a:lnTo>
                      <a:pt x="330" y="302"/>
                    </a:lnTo>
                    <a:close/>
                    <a:moveTo>
                      <a:pt x="299" y="302"/>
                    </a:moveTo>
                    <a:cubicBezTo>
                      <a:pt x="315" y="302"/>
                      <a:pt x="315" y="302"/>
                      <a:pt x="315" y="302"/>
                    </a:cubicBezTo>
                    <a:cubicBezTo>
                      <a:pt x="315" y="357"/>
                      <a:pt x="315" y="357"/>
                      <a:pt x="315" y="357"/>
                    </a:cubicBezTo>
                    <a:cubicBezTo>
                      <a:pt x="299" y="357"/>
                      <a:pt x="299" y="357"/>
                      <a:pt x="299" y="357"/>
                    </a:cubicBezTo>
                    <a:lnTo>
                      <a:pt x="299" y="302"/>
                    </a:lnTo>
                    <a:close/>
                    <a:moveTo>
                      <a:pt x="268" y="302"/>
                    </a:moveTo>
                    <a:cubicBezTo>
                      <a:pt x="284" y="302"/>
                      <a:pt x="284" y="302"/>
                      <a:pt x="284" y="302"/>
                    </a:cubicBezTo>
                    <a:cubicBezTo>
                      <a:pt x="284" y="357"/>
                      <a:pt x="284" y="357"/>
                      <a:pt x="284" y="357"/>
                    </a:cubicBezTo>
                    <a:cubicBezTo>
                      <a:pt x="268" y="357"/>
                      <a:pt x="268" y="357"/>
                      <a:pt x="268" y="357"/>
                    </a:cubicBezTo>
                    <a:lnTo>
                      <a:pt x="268" y="302"/>
                    </a:lnTo>
                    <a:close/>
                    <a:moveTo>
                      <a:pt x="237" y="302"/>
                    </a:moveTo>
                    <a:cubicBezTo>
                      <a:pt x="253" y="302"/>
                      <a:pt x="253" y="302"/>
                      <a:pt x="253" y="302"/>
                    </a:cubicBezTo>
                    <a:cubicBezTo>
                      <a:pt x="253" y="357"/>
                      <a:pt x="253" y="357"/>
                      <a:pt x="253" y="357"/>
                    </a:cubicBezTo>
                    <a:cubicBezTo>
                      <a:pt x="237" y="357"/>
                      <a:pt x="237" y="357"/>
                      <a:pt x="237" y="357"/>
                    </a:cubicBezTo>
                    <a:lnTo>
                      <a:pt x="237" y="302"/>
                    </a:lnTo>
                    <a:close/>
                    <a:moveTo>
                      <a:pt x="82" y="328"/>
                    </a:moveTo>
                    <a:cubicBezTo>
                      <a:pt x="82" y="338"/>
                      <a:pt x="74" y="346"/>
                      <a:pt x="64" y="346"/>
                    </a:cubicBezTo>
                    <a:cubicBezTo>
                      <a:pt x="54" y="346"/>
                      <a:pt x="45" y="338"/>
                      <a:pt x="45" y="328"/>
                    </a:cubicBezTo>
                    <a:cubicBezTo>
                      <a:pt x="45" y="318"/>
                      <a:pt x="54" y="310"/>
                      <a:pt x="64" y="310"/>
                    </a:cubicBezTo>
                    <a:cubicBezTo>
                      <a:pt x="74" y="310"/>
                      <a:pt x="82" y="318"/>
                      <a:pt x="82" y="3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500">
                  <a:solidFill>
                    <a:srgbClr val="717074"/>
                  </a:solidFill>
                  <a:latin typeface="Metropolis"/>
                </a:endParaRPr>
              </a:p>
            </p:txBody>
          </p:sp>
        </p:grpSp>
      </p:grpSp>
    </p:spTree>
    <p:extLst>
      <p:ext uri="{BB962C8B-B14F-4D97-AF65-F5344CB8AC3E}">
        <p14:creationId xmlns:p14="http://schemas.microsoft.com/office/powerpoint/2010/main" val="18251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2000"/>
                                        <p:tgtEl>
                                          <p:spTgt spid="3"/>
                                        </p:tgtEl>
                                      </p:cBhvr>
                                    </p:animEffect>
                                  </p:childTnLst>
                                </p:cTn>
                              </p:par>
                              <p:par>
                                <p:cTn id="18" presetID="10" presetClass="entr" presetSubtype="0" fill="hold" nodeType="with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5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15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15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150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150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1719A0-52F5-43F4-8EA4-DF9C321B785D}"/>
              </a:ext>
            </a:extLst>
          </p:cNvPr>
          <p:cNvSpPr>
            <a:spLocks noGrp="1"/>
          </p:cNvSpPr>
          <p:nvPr>
            <p:ph type="title"/>
          </p:nvPr>
        </p:nvSpPr>
        <p:spPr/>
        <p:txBody>
          <a:bodyPr/>
          <a:lstStyle/>
          <a:p>
            <a:r>
              <a:rPr lang="en-US" dirty="0"/>
              <a:t>Use Cases Unlocked by Aria Operations </a:t>
            </a:r>
          </a:p>
        </p:txBody>
      </p:sp>
      <p:sp>
        <p:nvSpPr>
          <p:cNvPr id="10" name="Content Placeholder 9">
            <a:extLst>
              <a:ext uri="{FF2B5EF4-FFF2-40B4-BE49-F238E27FC236}">
                <a16:creationId xmlns:a16="http://schemas.microsoft.com/office/drawing/2014/main" id="{930DA47A-EAEA-485E-8648-D027663B58DF}"/>
              </a:ext>
            </a:extLst>
          </p:cNvPr>
          <p:cNvSpPr>
            <a:spLocks noGrp="1"/>
          </p:cNvSpPr>
          <p:nvPr>
            <p:ph type="body" sz="quarter" idx="19"/>
          </p:nvPr>
        </p:nvSpPr>
        <p:spPr>
          <a:xfrm>
            <a:off x="2686072" y="4282873"/>
            <a:ext cx="2189393" cy="1458912"/>
          </a:xfrm>
        </p:spPr>
        <p:txBody>
          <a:bodyPr/>
          <a:lstStyle/>
          <a:p>
            <a:r>
              <a:rPr lang="en-US">
                <a:solidFill>
                  <a:schemeClr val="accent3"/>
                </a:solidFill>
              </a:rPr>
              <a:t>Consistent VMware Cloud Operations</a:t>
            </a:r>
          </a:p>
        </p:txBody>
      </p:sp>
      <p:sp>
        <p:nvSpPr>
          <p:cNvPr id="11" name="Content Placeholder 10">
            <a:extLst>
              <a:ext uri="{FF2B5EF4-FFF2-40B4-BE49-F238E27FC236}">
                <a16:creationId xmlns:a16="http://schemas.microsoft.com/office/drawing/2014/main" id="{A6456646-3849-4E07-AEDB-179A06B34507}"/>
              </a:ext>
            </a:extLst>
          </p:cNvPr>
          <p:cNvSpPr>
            <a:spLocks noGrp="1"/>
          </p:cNvSpPr>
          <p:nvPr>
            <p:ph type="body" sz="quarter" idx="20"/>
          </p:nvPr>
        </p:nvSpPr>
        <p:spPr>
          <a:xfrm>
            <a:off x="456120" y="4295399"/>
            <a:ext cx="2086664" cy="1458912"/>
          </a:xfrm>
        </p:spPr>
        <p:txBody>
          <a:bodyPr/>
          <a:lstStyle/>
          <a:p>
            <a:r>
              <a:rPr lang="en-US">
                <a:solidFill>
                  <a:schemeClr val="accent4"/>
                </a:solidFill>
              </a:rPr>
              <a:t>Hyperconverged Infrastructure Operations</a:t>
            </a:r>
          </a:p>
        </p:txBody>
      </p:sp>
      <p:sp>
        <p:nvSpPr>
          <p:cNvPr id="12" name="Content Placeholder 11">
            <a:extLst>
              <a:ext uri="{FF2B5EF4-FFF2-40B4-BE49-F238E27FC236}">
                <a16:creationId xmlns:a16="http://schemas.microsoft.com/office/drawing/2014/main" id="{76FC9ADD-4E2A-40F4-A233-C0D2F76409CF}"/>
              </a:ext>
            </a:extLst>
          </p:cNvPr>
          <p:cNvSpPr>
            <a:spLocks noGrp="1"/>
          </p:cNvSpPr>
          <p:nvPr>
            <p:ph type="body" sz="quarter" idx="21"/>
          </p:nvPr>
        </p:nvSpPr>
        <p:spPr>
          <a:xfrm>
            <a:off x="9876359" y="4282873"/>
            <a:ext cx="1869073" cy="1458912"/>
          </a:xfrm>
        </p:spPr>
        <p:txBody>
          <a:bodyPr/>
          <a:lstStyle/>
          <a:p>
            <a:r>
              <a:rPr lang="en-US">
                <a:solidFill>
                  <a:schemeClr val="accent5"/>
                </a:solidFill>
              </a:rPr>
              <a:t>Unified Public Cloud Monitoring</a:t>
            </a:r>
          </a:p>
        </p:txBody>
      </p:sp>
      <p:sp>
        <p:nvSpPr>
          <p:cNvPr id="3" name="Content Placeholder 2">
            <a:extLst>
              <a:ext uri="{FF2B5EF4-FFF2-40B4-BE49-F238E27FC236}">
                <a16:creationId xmlns:a16="http://schemas.microsoft.com/office/drawing/2014/main" id="{39D76B58-FE3B-4AD5-82E3-7362337DBC10}"/>
              </a:ext>
            </a:extLst>
          </p:cNvPr>
          <p:cNvSpPr>
            <a:spLocks noGrp="1"/>
          </p:cNvSpPr>
          <p:nvPr>
            <p:ph type="body" sz="quarter" idx="22"/>
          </p:nvPr>
        </p:nvSpPr>
        <p:spPr>
          <a:xfrm>
            <a:off x="5104696" y="4282873"/>
            <a:ext cx="2039759" cy="1458912"/>
          </a:xfrm>
        </p:spPr>
        <p:txBody>
          <a:bodyPr/>
          <a:lstStyle/>
          <a:p>
            <a:r>
              <a:rPr lang="en-US">
                <a:solidFill>
                  <a:schemeClr val="accent1"/>
                </a:solidFill>
              </a:rPr>
              <a:t>App-aware Operations</a:t>
            </a:r>
            <a:br>
              <a:rPr lang="en-US"/>
            </a:br>
            <a:br>
              <a:rPr lang="en-US"/>
            </a:br>
            <a:endParaRPr lang="en-US"/>
          </a:p>
        </p:txBody>
      </p:sp>
      <p:sp>
        <p:nvSpPr>
          <p:cNvPr id="4" name="Content Placeholder 3">
            <a:extLst>
              <a:ext uri="{FF2B5EF4-FFF2-40B4-BE49-F238E27FC236}">
                <a16:creationId xmlns:a16="http://schemas.microsoft.com/office/drawing/2014/main" id="{0CDB3CD5-D607-49F3-AF66-8BE518FA2B8D}"/>
              </a:ext>
            </a:extLst>
          </p:cNvPr>
          <p:cNvSpPr>
            <a:spLocks noGrp="1"/>
          </p:cNvSpPr>
          <p:nvPr>
            <p:ph type="body" sz="quarter" idx="23"/>
          </p:nvPr>
        </p:nvSpPr>
        <p:spPr>
          <a:xfrm>
            <a:off x="7398426" y="4282873"/>
            <a:ext cx="2186555" cy="1458912"/>
          </a:xfrm>
        </p:spPr>
        <p:txBody>
          <a:bodyPr/>
          <a:lstStyle/>
          <a:p>
            <a:r>
              <a:rPr lang="en-US">
                <a:solidFill>
                  <a:schemeClr val="accent2"/>
                </a:solidFill>
              </a:rPr>
              <a:t>Integrated Compliance</a:t>
            </a:r>
            <a:br>
              <a:rPr lang="en-US">
                <a:solidFill>
                  <a:schemeClr val="accent2"/>
                </a:solidFill>
              </a:rPr>
            </a:br>
            <a:endParaRPr lang="en-US">
              <a:solidFill>
                <a:schemeClr val="accent2"/>
              </a:solidFill>
            </a:endParaRPr>
          </a:p>
          <a:p>
            <a:pPr lvl="1"/>
            <a:endParaRPr lang="en-US"/>
          </a:p>
        </p:txBody>
      </p:sp>
      <p:grpSp>
        <p:nvGrpSpPr>
          <p:cNvPr id="35" name="Group 34">
            <a:extLst>
              <a:ext uri="{FF2B5EF4-FFF2-40B4-BE49-F238E27FC236}">
                <a16:creationId xmlns:a16="http://schemas.microsoft.com/office/drawing/2014/main" id="{B6055A93-4CAC-4677-A647-198253EFE971}"/>
              </a:ext>
            </a:extLst>
          </p:cNvPr>
          <p:cNvGrpSpPr>
            <a:grpSpLocks noChangeAspect="1"/>
          </p:cNvGrpSpPr>
          <p:nvPr/>
        </p:nvGrpSpPr>
        <p:grpSpPr>
          <a:xfrm>
            <a:off x="894445" y="2728127"/>
            <a:ext cx="1255422" cy="1124795"/>
            <a:chOff x="5416633" y="1693184"/>
            <a:chExt cx="1346034" cy="1205978"/>
          </a:xfrm>
        </p:grpSpPr>
        <p:grpSp>
          <p:nvGrpSpPr>
            <p:cNvPr id="37" name="Group 36">
              <a:extLst>
                <a:ext uri="{FF2B5EF4-FFF2-40B4-BE49-F238E27FC236}">
                  <a16:creationId xmlns:a16="http://schemas.microsoft.com/office/drawing/2014/main" id="{BA6B9FBC-8F35-4CAB-8EFE-540475E405C2}"/>
                </a:ext>
              </a:extLst>
            </p:cNvPr>
            <p:cNvGrpSpPr/>
            <p:nvPr/>
          </p:nvGrpSpPr>
          <p:grpSpPr>
            <a:xfrm>
              <a:off x="5856815" y="2772563"/>
              <a:ext cx="468417" cy="126599"/>
              <a:chOff x="5856815" y="2772563"/>
              <a:chExt cx="468417" cy="126599"/>
            </a:xfrm>
          </p:grpSpPr>
          <p:sp>
            <p:nvSpPr>
              <p:cNvPr id="52" name="Freeform 25">
                <a:extLst>
                  <a:ext uri="{FF2B5EF4-FFF2-40B4-BE49-F238E27FC236}">
                    <a16:creationId xmlns:a16="http://schemas.microsoft.com/office/drawing/2014/main" id="{33AEABB5-AC08-43DE-8AB9-58C4E32F0AC8}"/>
                  </a:ext>
                </a:extLst>
              </p:cNvPr>
              <p:cNvSpPr>
                <a:spLocks/>
              </p:cNvSpPr>
              <p:nvPr/>
            </p:nvSpPr>
            <p:spPr bwMode="auto">
              <a:xfrm>
                <a:off x="5856815" y="2802947"/>
                <a:ext cx="93684" cy="96215"/>
              </a:xfrm>
              <a:custGeom>
                <a:avLst/>
                <a:gdLst>
                  <a:gd name="T0" fmla="*/ 16 w 31"/>
                  <a:gd name="T1" fmla="*/ 32 h 32"/>
                  <a:gd name="T2" fmla="*/ 15 w 31"/>
                  <a:gd name="T3" fmla="*/ 32 h 32"/>
                  <a:gd name="T4" fmla="*/ 10 w 31"/>
                  <a:gd name="T5" fmla="*/ 28 h 32"/>
                  <a:gd name="T6" fmla="*/ 1 w 31"/>
                  <a:gd name="T7" fmla="*/ 6 h 32"/>
                  <a:gd name="T8" fmla="*/ 0 w 31"/>
                  <a:gd name="T9" fmla="*/ 4 h 32"/>
                  <a:gd name="T10" fmla="*/ 5 w 31"/>
                  <a:gd name="T11" fmla="*/ 0 h 32"/>
                  <a:gd name="T12" fmla="*/ 9 w 31"/>
                  <a:gd name="T13" fmla="*/ 3 h 32"/>
                  <a:gd name="T14" fmla="*/ 16 w 31"/>
                  <a:gd name="T15" fmla="*/ 21 h 32"/>
                  <a:gd name="T16" fmla="*/ 23 w 31"/>
                  <a:gd name="T17" fmla="*/ 3 h 32"/>
                  <a:gd name="T18" fmla="*/ 27 w 31"/>
                  <a:gd name="T19" fmla="*/ 0 h 32"/>
                  <a:gd name="T20" fmla="*/ 31 w 31"/>
                  <a:gd name="T21" fmla="*/ 4 h 32"/>
                  <a:gd name="T22" fmla="*/ 30 w 31"/>
                  <a:gd name="T23" fmla="*/ 6 h 32"/>
                  <a:gd name="T24" fmla="*/ 21 w 31"/>
                  <a:gd name="T25" fmla="*/ 28 h 32"/>
                  <a:gd name="T26" fmla="*/ 16 w 31"/>
                  <a:gd name="T2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2">
                    <a:moveTo>
                      <a:pt x="16" y="32"/>
                    </a:moveTo>
                    <a:cubicBezTo>
                      <a:pt x="15" y="32"/>
                      <a:pt x="15" y="32"/>
                      <a:pt x="15" y="32"/>
                    </a:cubicBezTo>
                    <a:cubicBezTo>
                      <a:pt x="13" y="32"/>
                      <a:pt x="11" y="31"/>
                      <a:pt x="10" y="28"/>
                    </a:cubicBezTo>
                    <a:cubicBezTo>
                      <a:pt x="1" y="6"/>
                      <a:pt x="1" y="6"/>
                      <a:pt x="1" y="6"/>
                    </a:cubicBezTo>
                    <a:cubicBezTo>
                      <a:pt x="1" y="6"/>
                      <a:pt x="0" y="5"/>
                      <a:pt x="0" y="4"/>
                    </a:cubicBezTo>
                    <a:cubicBezTo>
                      <a:pt x="0" y="2"/>
                      <a:pt x="2" y="0"/>
                      <a:pt x="5" y="0"/>
                    </a:cubicBezTo>
                    <a:cubicBezTo>
                      <a:pt x="7" y="0"/>
                      <a:pt x="8" y="1"/>
                      <a:pt x="9" y="3"/>
                    </a:cubicBezTo>
                    <a:cubicBezTo>
                      <a:pt x="16" y="21"/>
                      <a:pt x="16" y="21"/>
                      <a:pt x="16" y="21"/>
                    </a:cubicBezTo>
                    <a:cubicBezTo>
                      <a:pt x="23" y="3"/>
                      <a:pt x="23" y="3"/>
                      <a:pt x="23" y="3"/>
                    </a:cubicBezTo>
                    <a:cubicBezTo>
                      <a:pt x="23" y="1"/>
                      <a:pt x="24" y="0"/>
                      <a:pt x="27" y="0"/>
                    </a:cubicBezTo>
                    <a:cubicBezTo>
                      <a:pt x="29" y="0"/>
                      <a:pt x="31" y="2"/>
                      <a:pt x="31" y="4"/>
                    </a:cubicBezTo>
                    <a:cubicBezTo>
                      <a:pt x="31" y="5"/>
                      <a:pt x="31" y="6"/>
                      <a:pt x="30" y="6"/>
                    </a:cubicBezTo>
                    <a:cubicBezTo>
                      <a:pt x="21" y="28"/>
                      <a:pt x="21" y="28"/>
                      <a:pt x="21" y="28"/>
                    </a:cubicBezTo>
                    <a:cubicBezTo>
                      <a:pt x="20" y="31"/>
                      <a:pt x="1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63" name="Freeform 26">
                <a:extLst>
                  <a:ext uri="{FF2B5EF4-FFF2-40B4-BE49-F238E27FC236}">
                    <a16:creationId xmlns:a16="http://schemas.microsoft.com/office/drawing/2014/main" id="{981BD3E2-7DD1-4622-831B-6F9160BFA998}"/>
                  </a:ext>
                </a:extLst>
              </p:cNvPr>
              <p:cNvSpPr>
                <a:spLocks/>
              </p:cNvSpPr>
              <p:nvPr/>
            </p:nvSpPr>
            <p:spPr bwMode="auto">
              <a:xfrm>
                <a:off x="5963159" y="2772563"/>
                <a:ext cx="93684" cy="126599"/>
              </a:xfrm>
              <a:custGeom>
                <a:avLst/>
                <a:gdLst>
                  <a:gd name="T0" fmla="*/ 2 w 32"/>
                  <a:gd name="T1" fmla="*/ 37 h 42"/>
                  <a:gd name="T2" fmla="*/ 0 w 32"/>
                  <a:gd name="T3" fmla="*/ 34 h 42"/>
                  <a:gd name="T4" fmla="*/ 4 w 32"/>
                  <a:gd name="T5" fmla="*/ 30 h 42"/>
                  <a:gd name="T6" fmla="*/ 7 w 32"/>
                  <a:gd name="T7" fmla="*/ 30 h 42"/>
                  <a:gd name="T8" fmla="*/ 17 w 32"/>
                  <a:gd name="T9" fmla="*/ 34 h 42"/>
                  <a:gd name="T10" fmla="*/ 23 w 32"/>
                  <a:gd name="T11" fmla="*/ 30 h 42"/>
                  <a:gd name="T12" fmla="*/ 23 w 32"/>
                  <a:gd name="T13" fmla="*/ 30 h 42"/>
                  <a:gd name="T14" fmla="*/ 15 w 32"/>
                  <a:gd name="T15" fmla="*/ 25 h 42"/>
                  <a:gd name="T16" fmla="*/ 2 w 32"/>
                  <a:gd name="T17" fmla="*/ 12 h 42"/>
                  <a:gd name="T18" fmla="*/ 2 w 32"/>
                  <a:gd name="T19" fmla="*/ 12 h 42"/>
                  <a:gd name="T20" fmla="*/ 16 w 32"/>
                  <a:gd name="T21" fmla="*/ 0 h 42"/>
                  <a:gd name="T22" fmla="*/ 29 w 32"/>
                  <a:gd name="T23" fmla="*/ 4 h 42"/>
                  <a:gd name="T24" fmla="*/ 31 w 32"/>
                  <a:gd name="T25" fmla="*/ 7 h 42"/>
                  <a:gd name="T26" fmla="*/ 27 w 32"/>
                  <a:gd name="T27" fmla="*/ 11 h 42"/>
                  <a:gd name="T28" fmla="*/ 24 w 32"/>
                  <a:gd name="T29" fmla="*/ 11 h 42"/>
                  <a:gd name="T30" fmla="*/ 16 w 32"/>
                  <a:gd name="T31" fmla="*/ 8 h 42"/>
                  <a:gd name="T32" fmla="*/ 10 w 32"/>
                  <a:gd name="T33" fmla="*/ 12 h 42"/>
                  <a:gd name="T34" fmla="*/ 10 w 32"/>
                  <a:gd name="T35" fmla="*/ 12 h 42"/>
                  <a:gd name="T36" fmla="*/ 19 w 32"/>
                  <a:gd name="T37" fmla="*/ 17 h 42"/>
                  <a:gd name="T38" fmla="*/ 32 w 32"/>
                  <a:gd name="T39" fmla="*/ 29 h 42"/>
                  <a:gd name="T40" fmla="*/ 32 w 32"/>
                  <a:gd name="T41" fmla="*/ 29 h 42"/>
                  <a:gd name="T42" fmla="*/ 17 w 32"/>
                  <a:gd name="T43" fmla="*/ 42 h 42"/>
                  <a:gd name="T44" fmla="*/ 2 w 32"/>
                  <a:gd name="T45"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42">
                    <a:moveTo>
                      <a:pt x="2" y="37"/>
                    </a:moveTo>
                    <a:cubicBezTo>
                      <a:pt x="1" y="36"/>
                      <a:pt x="0" y="35"/>
                      <a:pt x="0" y="34"/>
                    </a:cubicBezTo>
                    <a:cubicBezTo>
                      <a:pt x="0" y="31"/>
                      <a:pt x="2" y="30"/>
                      <a:pt x="4" y="30"/>
                    </a:cubicBezTo>
                    <a:cubicBezTo>
                      <a:pt x="6" y="30"/>
                      <a:pt x="6" y="30"/>
                      <a:pt x="7" y="30"/>
                    </a:cubicBezTo>
                    <a:cubicBezTo>
                      <a:pt x="10" y="33"/>
                      <a:pt x="13" y="34"/>
                      <a:pt x="17" y="34"/>
                    </a:cubicBezTo>
                    <a:cubicBezTo>
                      <a:pt x="21" y="34"/>
                      <a:pt x="23" y="33"/>
                      <a:pt x="23" y="30"/>
                    </a:cubicBezTo>
                    <a:cubicBezTo>
                      <a:pt x="23" y="30"/>
                      <a:pt x="23" y="30"/>
                      <a:pt x="23" y="30"/>
                    </a:cubicBezTo>
                    <a:cubicBezTo>
                      <a:pt x="23" y="28"/>
                      <a:pt x="22" y="27"/>
                      <a:pt x="15" y="25"/>
                    </a:cubicBezTo>
                    <a:cubicBezTo>
                      <a:pt x="7" y="23"/>
                      <a:pt x="2" y="21"/>
                      <a:pt x="2" y="12"/>
                    </a:cubicBezTo>
                    <a:cubicBezTo>
                      <a:pt x="2" y="12"/>
                      <a:pt x="2" y="12"/>
                      <a:pt x="2" y="12"/>
                    </a:cubicBezTo>
                    <a:cubicBezTo>
                      <a:pt x="2" y="5"/>
                      <a:pt x="7" y="0"/>
                      <a:pt x="16" y="0"/>
                    </a:cubicBezTo>
                    <a:cubicBezTo>
                      <a:pt x="21" y="0"/>
                      <a:pt x="25" y="1"/>
                      <a:pt x="29" y="4"/>
                    </a:cubicBezTo>
                    <a:cubicBezTo>
                      <a:pt x="30" y="4"/>
                      <a:pt x="31" y="5"/>
                      <a:pt x="31" y="7"/>
                    </a:cubicBezTo>
                    <a:cubicBezTo>
                      <a:pt x="31" y="10"/>
                      <a:pt x="29" y="11"/>
                      <a:pt x="27" y="11"/>
                    </a:cubicBezTo>
                    <a:cubicBezTo>
                      <a:pt x="26" y="11"/>
                      <a:pt x="25" y="11"/>
                      <a:pt x="24" y="11"/>
                    </a:cubicBezTo>
                    <a:cubicBezTo>
                      <a:pt x="21" y="9"/>
                      <a:pt x="18" y="8"/>
                      <a:pt x="16" y="8"/>
                    </a:cubicBezTo>
                    <a:cubicBezTo>
                      <a:pt x="12" y="8"/>
                      <a:pt x="10" y="10"/>
                      <a:pt x="10" y="12"/>
                    </a:cubicBezTo>
                    <a:cubicBezTo>
                      <a:pt x="10" y="12"/>
                      <a:pt x="10" y="12"/>
                      <a:pt x="10" y="12"/>
                    </a:cubicBezTo>
                    <a:cubicBezTo>
                      <a:pt x="10" y="14"/>
                      <a:pt x="12" y="15"/>
                      <a:pt x="19" y="17"/>
                    </a:cubicBezTo>
                    <a:cubicBezTo>
                      <a:pt x="28" y="19"/>
                      <a:pt x="32" y="22"/>
                      <a:pt x="32" y="29"/>
                    </a:cubicBezTo>
                    <a:cubicBezTo>
                      <a:pt x="32" y="29"/>
                      <a:pt x="32" y="29"/>
                      <a:pt x="32" y="29"/>
                    </a:cubicBezTo>
                    <a:cubicBezTo>
                      <a:pt x="32" y="37"/>
                      <a:pt x="26" y="42"/>
                      <a:pt x="17" y="42"/>
                    </a:cubicBezTo>
                    <a:cubicBezTo>
                      <a:pt x="12" y="42"/>
                      <a:pt x="6" y="40"/>
                      <a:pt x="2"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69" name="Freeform 27">
                <a:extLst>
                  <a:ext uri="{FF2B5EF4-FFF2-40B4-BE49-F238E27FC236}">
                    <a16:creationId xmlns:a16="http://schemas.microsoft.com/office/drawing/2014/main" id="{FA4894CC-9553-4968-A953-81DEDF67128D}"/>
                  </a:ext>
                </a:extLst>
              </p:cNvPr>
              <p:cNvSpPr>
                <a:spLocks noEditPoints="1"/>
              </p:cNvSpPr>
              <p:nvPr/>
            </p:nvSpPr>
            <p:spPr bwMode="auto">
              <a:xfrm>
                <a:off x="6072034" y="2772563"/>
                <a:ext cx="121535" cy="126599"/>
              </a:xfrm>
              <a:custGeom>
                <a:avLst/>
                <a:gdLst>
                  <a:gd name="T0" fmla="*/ 0 w 40"/>
                  <a:gd name="T1" fmla="*/ 36 h 42"/>
                  <a:gd name="T2" fmla="*/ 15 w 40"/>
                  <a:gd name="T3" fmla="*/ 4 h 42"/>
                  <a:gd name="T4" fmla="*/ 20 w 40"/>
                  <a:gd name="T5" fmla="*/ 0 h 42"/>
                  <a:gd name="T6" fmla="*/ 20 w 40"/>
                  <a:gd name="T7" fmla="*/ 0 h 42"/>
                  <a:gd name="T8" fmla="*/ 26 w 40"/>
                  <a:gd name="T9" fmla="*/ 4 h 42"/>
                  <a:gd name="T10" fmla="*/ 40 w 40"/>
                  <a:gd name="T11" fmla="*/ 36 h 42"/>
                  <a:gd name="T12" fmla="*/ 40 w 40"/>
                  <a:gd name="T13" fmla="*/ 37 h 42"/>
                  <a:gd name="T14" fmla="*/ 36 w 40"/>
                  <a:gd name="T15" fmla="*/ 42 h 42"/>
                  <a:gd name="T16" fmla="*/ 32 w 40"/>
                  <a:gd name="T17" fmla="*/ 39 h 42"/>
                  <a:gd name="T18" fmla="*/ 29 w 40"/>
                  <a:gd name="T19" fmla="*/ 32 h 42"/>
                  <a:gd name="T20" fmla="*/ 11 w 40"/>
                  <a:gd name="T21" fmla="*/ 32 h 42"/>
                  <a:gd name="T22" fmla="*/ 8 w 40"/>
                  <a:gd name="T23" fmla="*/ 39 h 42"/>
                  <a:gd name="T24" fmla="*/ 4 w 40"/>
                  <a:gd name="T25" fmla="*/ 42 h 42"/>
                  <a:gd name="T26" fmla="*/ 0 w 40"/>
                  <a:gd name="T27" fmla="*/ 38 h 42"/>
                  <a:gd name="T28" fmla="*/ 0 w 40"/>
                  <a:gd name="T29" fmla="*/ 36 h 42"/>
                  <a:gd name="T30" fmla="*/ 26 w 40"/>
                  <a:gd name="T31" fmla="*/ 24 h 42"/>
                  <a:gd name="T32" fmla="*/ 20 w 40"/>
                  <a:gd name="T33" fmla="*/ 11 h 42"/>
                  <a:gd name="T34" fmla="*/ 14 w 40"/>
                  <a:gd name="T35" fmla="*/ 24 h 42"/>
                  <a:gd name="T36" fmla="*/ 26 w 40"/>
                  <a:gd name="T3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2">
                    <a:moveTo>
                      <a:pt x="0" y="36"/>
                    </a:moveTo>
                    <a:cubicBezTo>
                      <a:pt x="15" y="4"/>
                      <a:pt x="15" y="4"/>
                      <a:pt x="15" y="4"/>
                    </a:cubicBezTo>
                    <a:cubicBezTo>
                      <a:pt x="16" y="1"/>
                      <a:pt x="17" y="0"/>
                      <a:pt x="20" y="0"/>
                    </a:cubicBezTo>
                    <a:cubicBezTo>
                      <a:pt x="20" y="0"/>
                      <a:pt x="20" y="0"/>
                      <a:pt x="20" y="0"/>
                    </a:cubicBezTo>
                    <a:cubicBezTo>
                      <a:pt x="23" y="0"/>
                      <a:pt x="25" y="1"/>
                      <a:pt x="26" y="4"/>
                    </a:cubicBezTo>
                    <a:cubicBezTo>
                      <a:pt x="40" y="36"/>
                      <a:pt x="40" y="36"/>
                      <a:pt x="40" y="36"/>
                    </a:cubicBezTo>
                    <a:cubicBezTo>
                      <a:pt x="40" y="36"/>
                      <a:pt x="40" y="37"/>
                      <a:pt x="40" y="37"/>
                    </a:cubicBezTo>
                    <a:cubicBezTo>
                      <a:pt x="40" y="40"/>
                      <a:pt x="38" y="42"/>
                      <a:pt x="36" y="42"/>
                    </a:cubicBezTo>
                    <a:cubicBezTo>
                      <a:pt x="34" y="42"/>
                      <a:pt x="33" y="41"/>
                      <a:pt x="32" y="39"/>
                    </a:cubicBezTo>
                    <a:cubicBezTo>
                      <a:pt x="29" y="32"/>
                      <a:pt x="29" y="32"/>
                      <a:pt x="29" y="32"/>
                    </a:cubicBezTo>
                    <a:cubicBezTo>
                      <a:pt x="11" y="32"/>
                      <a:pt x="11" y="32"/>
                      <a:pt x="11" y="32"/>
                    </a:cubicBezTo>
                    <a:cubicBezTo>
                      <a:pt x="8" y="39"/>
                      <a:pt x="8" y="39"/>
                      <a:pt x="8" y="39"/>
                    </a:cubicBezTo>
                    <a:cubicBezTo>
                      <a:pt x="7" y="41"/>
                      <a:pt x="6" y="42"/>
                      <a:pt x="4" y="42"/>
                    </a:cubicBezTo>
                    <a:cubicBezTo>
                      <a:pt x="2" y="42"/>
                      <a:pt x="0" y="40"/>
                      <a:pt x="0" y="38"/>
                    </a:cubicBezTo>
                    <a:cubicBezTo>
                      <a:pt x="0" y="37"/>
                      <a:pt x="0" y="36"/>
                      <a:pt x="0" y="36"/>
                    </a:cubicBezTo>
                    <a:close/>
                    <a:moveTo>
                      <a:pt x="26" y="24"/>
                    </a:moveTo>
                    <a:cubicBezTo>
                      <a:pt x="20" y="11"/>
                      <a:pt x="20" y="11"/>
                      <a:pt x="20" y="11"/>
                    </a:cubicBezTo>
                    <a:cubicBezTo>
                      <a:pt x="14" y="24"/>
                      <a:pt x="14" y="24"/>
                      <a:pt x="14" y="24"/>
                    </a:cubicBezTo>
                    <a:lnTo>
                      <a:pt x="26"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70" name="Freeform 28">
                <a:extLst>
                  <a:ext uri="{FF2B5EF4-FFF2-40B4-BE49-F238E27FC236}">
                    <a16:creationId xmlns:a16="http://schemas.microsoft.com/office/drawing/2014/main" id="{4362D4B3-66B7-48A5-A548-A6964E44B78D}"/>
                  </a:ext>
                </a:extLst>
              </p:cNvPr>
              <p:cNvSpPr>
                <a:spLocks/>
              </p:cNvSpPr>
              <p:nvPr/>
            </p:nvSpPr>
            <p:spPr bwMode="auto">
              <a:xfrm>
                <a:off x="6213825" y="2772563"/>
                <a:ext cx="111407" cy="126599"/>
              </a:xfrm>
              <a:custGeom>
                <a:avLst/>
                <a:gdLst>
                  <a:gd name="T0" fmla="*/ 0 w 37"/>
                  <a:gd name="T1" fmla="*/ 5 h 42"/>
                  <a:gd name="T2" fmla="*/ 5 w 37"/>
                  <a:gd name="T3" fmla="*/ 0 h 42"/>
                  <a:gd name="T4" fmla="*/ 6 w 37"/>
                  <a:gd name="T5" fmla="*/ 0 h 42"/>
                  <a:gd name="T6" fmla="*/ 11 w 37"/>
                  <a:gd name="T7" fmla="*/ 3 h 42"/>
                  <a:gd name="T8" fmla="*/ 28 w 37"/>
                  <a:gd name="T9" fmla="*/ 26 h 42"/>
                  <a:gd name="T10" fmla="*/ 28 w 37"/>
                  <a:gd name="T11" fmla="*/ 5 h 42"/>
                  <a:gd name="T12" fmla="*/ 32 w 37"/>
                  <a:gd name="T13" fmla="*/ 0 h 42"/>
                  <a:gd name="T14" fmla="*/ 37 w 37"/>
                  <a:gd name="T15" fmla="*/ 5 h 42"/>
                  <a:gd name="T16" fmla="*/ 37 w 37"/>
                  <a:gd name="T17" fmla="*/ 37 h 42"/>
                  <a:gd name="T18" fmla="*/ 32 w 37"/>
                  <a:gd name="T19" fmla="*/ 42 h 42"/>
                  <a:gd name="T20" fmla="*/ 32 w 37"/>
                  <a:gd name="T21" fmla="*/ 42 h 42"/>
                  <a:gd name="T22" fmla="*/ 27 w 37"/>
                  <a:gd name="T23" fmla="*/ 39 h 42"/>
                  <a:gd name="T24" fmla="*/ 9 w 37"/>
                  <a:gd name="T25" fmla="*/ 16 h 42"/>
                  <a:gd name="T26" fmla="*/ 9 w 37"/>
                  <a:gd name="T27" fmla="*/ 37 h 42"/>
                  <a:gd name="T28" fmla="*/ 5 w 37"/>
                  <a:gd name="T29" fmla="*/ 42 h 42"/>
                  <a:gd name="T30" fmla="*/ 0 w 37"/>
                  <a:gd name="T31" fmla="*/ 37 h 42"/>
                  <a:gd name="T32" fmla="*/ 0 w 37"/>
                  <a:gd name="T33"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42">
                    <a:moveTo>
                      <a:pt x="0" y="5"/>
                    </a:moveTo>
                    <a:cubicBezTo>
                      <a:pt x="0" y="2"/>
                      <a:pt x="2" y="0"/>
                      <a:pt x="5" y="0"/>
                    </a:cubicBezTo>
                    <a:cubicBezTo>
                      <a:pt x="6" y="0"/>
                      <a:pt x="6" y="0"/>
                      <a:pt x="6" y="0"/>
                    </a:cubicBezTo>
                    <a:cubicBezTo>
                      <a:pt x="8" y="0"/>
                      <a:pt x="9" y="1"/>
                      <a:pt x="11" y="3"/>
                    </a:cubicBezTo>
                    <a:cubicBezTo>
                      <a:pt x="28" y="26"/>
                      <a:pt x="28" y="26"/>
                      <a:pt x="28" y="26"/>
                    </a:cubicBezTo>
                    <a:cubicBezTo>
                      <a:pt x="28" y="5"/>
                      <a:pt x="28" y="5"/>
                      <a:pt x="28" y="5"/>
                    </a:cubicBezTo>
                    <a:cubicBezTo>
                      <a:pt x="28" y="2"/>
                      <a:pt x="30" y="0"/>
                      <a:pt x="32" y="0"/>
                    </a:cubicBezTo>
                    <a:cubicBezTo>
                      <a:pt x="35" y="0"/>
                      <a:pt x="37" y="2"/>
                      <a:pt x="37" y="5"/>
                    </a:cubicBezTo>
                    <a:cubicBezTo>
                      <a:pt x="37" y="37"/>
                      <a:pt x="37" y="37"/>
                      <a:pt x="37" y="37"/>
                    </a:cubicBezTo>
                    <a:cubicBezTo>
                      <a:pt x="37" y="40"/>
                      <a:pt x="35" y="42"/>
                      <a:pt x="32" y="42"/>
                    </a:cubicBezTo>
                    <a:cubicBezTo>
                      <a:pt x="32" y="42"/>
                      <a:pt x="32" y="42"/>
                      <a:pt x="32" y="42"/>
                    </a:cubicBezTo>
                    <a:cubicBezTo>
                      <a:pt x="30" y="42"/>
                      <a:pt x="28" y="41"/>
                      <a:pt x="27" y="39"/>
                    </a:cubicBezTo>
                    <a:cubicBezTo>
                      <a:pt x="9" y="16"/>
                      <a:pt x="9" y="16"/>
                      <a:pt x="9" y="16"/>
                    </a:cubicBezTo>
                    <a:cubicBezTo>
                      <a:pt x="9" y="37"/>
                      <a:pt x="9" y="37"/>
                      <a:pt x="9" y="37"/>
                    </a:cubicBezTo>
                    <a:cubicBezTo>
                      <a:pt x="9" y="40"/>
                      <a:pt x="7" y="42"/>
                      <a:pt x="5" y="42"/>
                    </a:cubicBezTo>
                    <a:cubicBezTo>
                      <a:pt x="2" y="42"/>
                      <a:pt x="0" y="40"/>
                      <a:pt x="0" y="37"/>
                    </a:cubicBezTo>
                    <a:lnTo>
                      <a:pt x="0"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38" name="Group 37">
              <a:extLst>
                <a:ext uri="{FF2B5EF4-FFF2-40B4-BE49-F238E27FC236}">
                  <a16:creationId xmlns:a16="http://schemas.microsoft.com/office/drawing/2014/main" id="{9B28CF0D-4449-4551-A675-4976EF651056}"/>
                </a:ext>
              </a:extLst>
            </p:cNvPr>
            <p:cNvGrpSpPr/>
            <p:nvPr/>
          </p:nvGrpSpPr>
          <p:grpSpPr>
            <a:xfrm>
              <a:off x="5416633" y="1693184"/>
              <a:ext cx="1346034" cy="1007670"/>
              <a:chOff x="5400924" y="1773470"/>
              <a:chExt cx="1346034" cy="1007670"/>
            </a:xfrm>
          </p:grpSpPr>
          <p:grpSp>
            <p:nvGrpSpPr>
              <p:cNvPr id="39" name="Group 38">
                <a:extLst>
                  <a:ext uri="{FF2B5EF4-FFF2-40B4-BE49-F238E27FC236}">
                    <a16:creationId xmlns:a16="http://schemas.microsoft.com/office/drawing/2014/main" id="{794F8B5B-4ADF-417F-9DA7-A9E27415AC19}"/>
                  </a:ext>
                </a:extLst>
              </p:cNvPr>
              <p:cNvGrpSpPr/>
              <p:nvPr/>
            </p:nvGrpSpPr>
            <p:grpSpPr>
              <a:xfrm>
                <a:off x="5534557" y="2241710"/>
                <a:ext cx="1082314" cy="539430"/>
                <a:chOff x="-4216395" y="8894721"/>
                <a:chExt cx="3725640" cy="1856879"/>
              </a:xfrm>
              <a:solidFill>
                <a:schemeClr val="bg1"/>
              </a:solidFill>
            </p:grpSpPr>
            <p:sp>
              <p:nvSpPr>
                <p:cNvPr id="41" name="Freeform: Shape 15">
                  <a:extLst>
                    <a:ext uri="{FF2B5EF4-FFF2-40B4-BE49-F238E27FC236}">
                      <a16:creationId xmlns:a16="http://schemas.microsoft.com/office/drawing/2014/main" id="{E60AA24D-2E96-45D5-8FE8-9018E5847C00}"/>
                    </a:ext>
                  </a:extLst>
                </p:cNvPr>
                <p:cNvSpPr/>
                <p:nvPr/>
              </p:nvSpPr>
              <p:spPr>
                <a:xfrm>
                  <a:off x="-4216395" y="8894721"/>
                  <a:ext cx="3725640" cy="1856879"/>
                </a:xfrm>
                <a:custGeom>
                  <a:avLst/>
                  <a:gdLst/>
                  <a:ahLst/>
                  <a:cxnLst>
                    <a:cxn ang="3cd4">
                      <a:pos x="hc" y="t"/>
                    </a:cxn>
                    <a:cxn ang="cd2">
                      <a:pos x="l" y="vc"/>
                    </a:cxn>
                    <a:cxn ang="cd4">
                      <a:pos x="hc" y="b"/>
                    </a:cxn>
                    <a:cxn ang="0">
                      <a:pos x="r" y="vc"/>
                    </a:cxn>
                  </a:cxnLst>
                  <a:rect l="l" t="t" r="r" b="b"/>
                  <a:pathLst>
                    <a:path w="10350" h="5159">
                      <a:moveTo>
                        <a:pt x="9721" y="4725"/>
                      </a:moveTo>
                      <a:lnTo>
                        <a:pt x="9721" y="1835"/>
                      </a:lnTo>
                      <a:lnTo>
                        <a:pt x="9721" y="1321"/>
                      </a:lnTo>
                      <a:lnTo>
                        <a:pt x="9721" y="292"/>
                      </a:lnTo>
                      <a:lnTo>
                        <a:pt x="3800" y="292"/>
                      </a:lnTo>
                      <a:lnTo>
                        <a:pt x="3800" y="0"/>
                      </a:lnTo>
                      <a:lnTo>
                        <a:pt x="628" y="0"/>
                      </a:lnTo>
                      <a:lnTo>
                        <a:pt x="628" y="292"/>
                      </a:lnTo>
                      <a:lnTo>
                        <a:pt x="628" y="373"/>
                      </a:lnTo>
                      <a:lnTo>
                        <a:pt x="628" y="1321"/>
                      </a:lnTo>
                      <a:lnTo>
                        <a:pt x="628" y="1835"/>
                      </a:lnTo>
                      <a:lnTo>
                        <a:pt x="628" y="4725"/>
                      </a:lnTo>
                      <a:lnTo>
                        <a:pt x="0" y="4725"/>
                      </a:lnTo>
                      <a:lnTo>
                        <a:pt x="0" y="5159"/>
                      </a:lnTo>
                      <a:lnTo>
                        <a:pt x="10350" y="5159"/>
                      </a:lnTo>
                      <a:lnTo>
                        <a:pt x="10350" y="4725"/>
                      </a:lnTo>
                      <a:close/>
                      <a:moveTo>
                        <a:pt x="9289" y="725"/>
                      </a:moveTo>
                      <a:lnTo>
                        <a:pt x="9289" y="1250"/>
                      </a:lnTo>
                      <a:lnTo>
                        <a:pt x="1066" y="1250"/>
                      </a:lnTo>
                      <a:lnTo>
                        <a:pt x="1066" y="725"/>
                      </a:lnTo>
                      <a:close/>
                      <a:moveTo>
                        <a:pt x="9289" y="1835"/>
                      </a:moveTo>
                      <a:lnTo>
                        <a:pt x="9289" y="4460"/>
                      </a:lnTo>
                      <a:lnTo>
                        <a:pt x="1066" y="4460"/>
                      </a:lnTo>
                      <a:lnTo>
                        <a:pt x="1066" y="1835"/>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2" name="Freeform: Shape 16">
                  <a:extLst>
                    <a:ext uri="{FF2B5EF4-FFF2-40B4-BE49-F238E27FC236}">
                      <a16:creationId xmlns:a16="http://schemas.microsoft.com/office/drawing/2014/main" id="{F1D0F76B-006A-4122-8205-9DC27ED0EC6C}"/>
                    </a:ext>
                  </a:extLst>
                </p:cNvPr>
                <p:cNvSpPr/>
                <p:nvPr/>
              </p:nvSpPr>
              <p:spPr>
                <a:xfrm>
                  <a:off x="-2526914" y="9760161"/>
                  <a:ext cx="346680" cy="155160"/>
                </a:xfrm>
                <a:custGeom>
                  <a:avLst/>
                  <a:gdLst/>
                  <a:ahLst/>
                  <a:cxnLst>
                    <a:cxn ang="3cd4">
                      <a:pos x="hc" y="t"/>
                    </a:cxn>
                    <a:cxn ang="cd2">
                      <a:pos x="l" y="vc"/>
                    </a:cxn>
                    <a:cxn ang="cd4">
                      <a:pos x="hc" y="b"/>
                    </a:cxn>
                    <a:cxn ang="0">
                      <a:pos x="r" y="vc"/>
                    </a:cxn>
                  </a:cxnLst>
                  <a:rect l="l" t="t" r="r" b="b"/>
                  <a:pathLst>
                    <a:path w="964" h="432">
                      <a:moveTo>
                        <a:pt x="964" y="0"/>
                      </a:moveTo>
                      <a:lnTo>
                        <a:pt x="0" y="0"/>
                      </a:lnTo>
                      <a:lnTo>
                        <a:pt x="0" y="432"/>
                      </a:lnTo>
                      <a:lnTo>
                        <a:pt x="964" y="432"/>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3" name="Freeform: Shape 17">
                  <a:extLst>
                    <a:ext uri="{FF2B5EF4-FFF2-40B4-BE49-F238E27FC236}">
                      <a16:creationId xmlns:a16="http://schemas.microsoft.com/office/drawing/2014/main" id="{1354CD25-7024-4231-8C08-9E88C6ECD56C}"/>
                    </a:ext>
                  </a:extLst>
                </p:cNvPr>
                <p:cNvSpPr/>
                <p:nvPr/>
              </p:nvSpPr>
              <p:spPr>
                <a:xfrm>
                  <a:off x="-1965674" y="9760161"/>
                  <a:ext cx="346320" cy="155160"/>
                </a:xfrm>
                <a:custGeom>
                  <a:avLst/>
                  <a:gdLst/>
                  <a:ahLst/>
                  <a:cxnLst>
                    <a:cxn ang="3cd4">
                      <a:pos x="hc" y="t"/>
                    </a:cxn>
                    <a:cxn ang="cd2">
                      <a:pos x="l" y="vc"/>
                    </a:cxn>
                    <a:cxn ang="cd4">
                      <a:pos x="hc" y="b"/>
                    </a:cxn>
                    <a:cxn ang="0">
                      <a:pos x="r" y="vc"/>
                    </a:cxn>
                  </a:cxnLst>
                  <a:rect l="l" t="t" r="r" b="b"/>
                  <a:pathLst>
                    <a:path w="963" h="432">
                      <a:moveTo>
                        <a:pt x="963" y="0"/>
                      </a:moveTo>
                      <a:lnTo>
                        <a:pt x="0" y="0"/>
                      </a:lnTo>
                      <a:lnTo>
                        <a:pt x="0" y="432"/>
                      </a:lnTo>
                      <a:lnTo>
                        <a:pt x="963" y="432"/>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4" name="Freeform: Shape 18">
                  <a:extLst>
                    <a:ext uri="{FF2B5EF4-FFF2-40B4-BE49-F238E27FC236}">
                      <a16:creationId xmlns:a16="http://schemas.microsoft.com/office/drawing/2014/main" id="{DF45F126-EA7E-468A-A1AA-78C10CC20C2A}"/>
                    </a:ext>
                  </a:extLst>
                </p:cNvPr>
                <p:cNvSpPr/>
                <p:nvPr/>
              </p:nvSpPr>
              <p:spPr>
                <a:xfrm>
                  <a:off x="-3647234" y="9760161"/>
                  <a:ext cx="346320" cy="155160"/>
                </a:xfrm>
                <a:custGeom>
                  <a:avLst/>
                  <a:gdLst/>
                  <a:ahLst/>
                  <a:cxnLst>
                    <a:cxn ang="3cd4">
                      <a:pos x="hc" y="t"/>
                    </a:cxn>
                    <a:cxn ang="cd2">
                      <a:pos x="l" y="vc"/>
                    </a:cxn>
                    <a:cxn ang="cd4">
                      <a:pos x="hc" y="b"/>
                    </a:cxn>
                    <a:cxn ang="0">
                      <a:pos x="r" y="vc"/>
                    </a:cxn>
                  </a:cxnLst>
                  <a:rect l="l" t="t" r="r" b="b"/>
                  <a:pathLst>
                    <a:path w="963" h="432">
                      <a:moveTo>
                        <a:pt x="963" y="0"/>
                      </a:moveTo>
                      <a:lnTo>
                        <a:pt x="0" y="0"/>
                      </a:lnTo>
                      <a:lnTo>
                        <a:pt x="0" y="432"/>
                      </a:lnTo>
                      <a:lnTo>
                        <a:pt x="963" y="432"/>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5" name="Freeform: Shape 19">
                  <a:extLst>
                    <a:ext uri="{FF2B5EF4-FFF2-40B4-BE49-F238E27FC236}">
                      <a16:creationId xmlns:a16="http://schemas.microsoft.com/office/drawing/2014/main" id="{2CC52345-8804-4995-A1E3-846375C71498}"/>
                    </a:ext>
                  </a:extLst>
                </p:cNvPr>
                <p:cNvSpPr/>
                <p:nvPr/>
              </p:nvSpPr>
              <p:spPr>
                <a:xfrm>
                  <a:off x="-3647234" y="10151481"/>
                  <a:ext cx="346320" cy="157680"/>
                </a:xfrm>
                <a:custGeom>
                  <a:avLst/>
                  <a:gdLst/>
                  <a:ahLst/>
                  <a:cxnLst>
                    <a:cxn ang="3cd4">
                      <a:pos x="hc" y="t"/>
                    </a:cxn>
                    <a:cxn ang="cd2">
                      <a:pos x="l" y="vc"/>
                    </a:cxn>
                    <a:cxn ang="cd4">
                      <a:pos x="hc" y="b"/>
                    </a:cxn>
                    <a:cxn ang="0">
                      <a:pos x="r" y="vc"/>
                    </a:cxn>
                  </a:cxnLst>
                  <a:rect l="l" t="t" r="r" b="b"/>
                  <a:pathLst>
                    <a:path w="963" h="439">
                      <a:moveTo>
                        <a:pt x="963" y="0"/>
                      </a:moveTo>
                      <a:lnTo>
                        <a:pt x="0" y="0"/>
                      </a:lnTo>
                      <a:lnTo>
                        <a:pt x="0" y="439"/>
                      </a:lnTo>
                      <a:lnTo>
                        <a:pt x="963" y="439"/>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6" name="Freeform: Shape 20">
                  <a:extLst>
                    <a:ext uri="{FF2B5EF4-FFF2-40B4-BE49-F238E27FC236}">
                      <a16:creationId xmlns:a16="http://schemas.microsoft.com/office/drawing/2014/main" id="{A0EDAF67-302E-4E31-B0C5-4F66F6581A08}"/>
                    </a:ext>
                  </a:extLst>
                </p:cNvPr>
                <p:cNvSpPr/>
                <p:nvPr/>
              </p:nvSpPr>
              <p:spPr>
                <a:xfrm>
                  <a:off x="-3085995" y="9760161"/>
                  <a:ext cx="344520" cy="155160"/>
                </a:xfrm>
                <a:custGeom>
                  <a:avLst/>
                  <a:gdLst/>
                  <a:ahLst/>
                  <a:cxnLst>
                    <a:cxn ang="3cd4">
                      <a:pos x="hc" y="t"/>
                    </a:cxn>
                    <a:cxn ang="cd2">
                      <a:pos x="l" y="vc"/>
                    </a:cxn>
                    <a:cxn ang="cd4">
                      <a:pos x="hc" y="b"/>
                    </a:cxn>
                    <a:cxn ang="0">
                      <a:pos x="r" y="vc"/>
                    </a:cxn>
                  </a:cxnLst>
                  <a:rect l="l" t="t" r="r" b="b"/>
                  <a:pathLst>
                    <a:path w="958" h="432">
                      <a:moveTo>
                        <a:pt x="958" y="0"/>
                      </a:moveTo>
                      <a:lnTo>
                        <a:pt x="0" y="0"/>
                      </a:lnTo>
                      <a:lnTo>
                        <a:pt x="0" y="432"/>
                      </a:lnTo>
                      <a:lnTo>
                        <a:pt x="958" y="432"/>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7" name="Freeform: Shape 21">
                  <a:extLst>
                    <a:ext uri="{FF2B5EF4-FFF2-40B4-BE49-F238E27FC236}">
                      <a16:creationId xmlns:a16="http://schemas.microsoft.com/office/drawing/2014/main" id="{0A6B5497-8419-4770-9517-57A4ED644C46}"/>
                    </a:ext>
                  </a:extLst>
                </p:cNvPr>
                <p:cNvSpPr/>
                <p:nvPr/>
              </p:nvSpPr>
              <p:spPr>
                <a:xfrm>
                  <a:off x="-1404794" y="9760161"/>
                  <a:ext cx="344880" cy="155160"/>
                </a:xfrm>
                <a:custGeom>
                  <a:avLst/>
                  <a:gdLst/>
                  <a:ahLst/>
                  <a:cxnLst>
                    <a:cxn ang="3cd4">
                      <a:pos x="hc" y="t"/>
                    </a:cxn>
                    <a:cxn ang="cd2">
                      <a:pos x="l" y="vc"/>
                    </a:cxn>
                    <a:cxn ang="cd4">
                      <a:pos x="hc" y="b"/>
                    </a:cxn>
                    <a:cxn ang="0">
                      <a:pos x="r" y="vc"/>
                    </a:cxn>
                  </a:cxnLst>
                  <a:rect l="l" t="t" r="r" b="b"/>
                  <a:pathLst>
                    <a:path w="959" h="432">
                      <a:moveTo>
                        <a:pt x="959" y="0"/>
                      </a:moveTo>
                      <a:lnTo>
                        <a:pt x="0" y="0"/>
                      </a:lnTo>
                      <a:lnTo>
                        <a:pt x="0" y="432"/>
                      </a:lnTo>
                      <a:lnTo>
                        <a:pt x="959" y="432"/>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8" name="Freeform: Shape 22">
                  <a:extLst>
                    <a:ext uri="{FF2B5EF4-FFF2-40B4-BE49-F238E27FC236}">
                      <a16:creationId xmlns:a16="http://schemas.microsoft.com/office/drawing/2014/main" id="{DE5AF882-9BEB-4849-8189-1A38B701E827}"/>
                    </a:ext>
                  </a:extLst>
                </p:cNvPr>
                <p:cNvSpPr/>
                <p:nvPr/>
              </p:nvSpPr>
              <p:spPr>
                <a:xfrm>
                  <a:off x="-1404794" y="10151481"/>
                  <a:ext cx="344880" cy="157680"/>
                </a:xfrm>
                <a:custGeom>
                  <a:avLst/>
                  <a:gdLst/>
                  <a:ahLst/>
                  <a:cxnLst>
                    <a:cxn ang="3cd4">
                      <a:pos x="hc" y="t"/>
                    </a:cxn>
                    <a:cxn ang="cd2">
                      <a:pos x="l" y="vc"/>
                    </a:cxn>
                    <a:cxn ang="cd4">
                      <a:pos x="hc" y="b"/>
                    </a:cxn>
                    <a:cxn ang="0">
                      <a:pos x="r" y="vc"/>
                    </a:cxn>
                  </a:cxnLst>
                  <a:rect l="l" t="t" r="r" b="b"/>
                  <a:pathLst>
                    <a:path w="959" h="439">
                      <a:moveTo>
                        <a:pt x="959" y="0"/>
                      </a:moveTo>
                      <a:lnTo>
                        <a:pt x="0" y="0"/>
                      </a:lnTo>
                      <a:lnTo>
                        <a:pt x="0" y="439"/>
                      </a:lnTo>
                      <a:lnTo>
                        <a:pt x="959" y="439"/>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49" name="Freeform: Shape 23">
                  <a:extLst>
                    <a:ext uri="{FF2B5EF4-FFF2-40B4-BE49-F238E27FC236}">
                      <a16:creationId xmlns:a16="http://schemas.microsoft.com/office/drawing/2014/main" id="{04A3B881-8AFD-4E9B-A87E-0DCBE614E5F8}"/>
                    </a:ext>
                  </a:extLst>
                </p:cNvPr>
                <p:cNvSpPr/>
                <p:nvPr/>
              </p:nvSpPr>
              <p:spPr>
                <a:xfrm>
                  <a:off x="-2526914" y="10151481"/>
                  <a:ext cx="346680" cy="157680"/>
                </a:xfrm>
                <a:custGeom>
                  <a:avLst/>
                  <a:gdLst/>
                  <a:ahLst/>
                  <a:cxnLst>
                    <a:cxn ang="3cd4">
                      <a:pos x="hc" y="t"/>
                    </a:cxn>
                    <a:cxn ang="cd2">
                      <a:pos x="l" y="vc"/>
                    </a:cxn>
                    <a:cxn ang="cd4">
                      <a:pos x="hc" y="b"/>
                    </a:cxn>
                    <a:cxn ang="0">
                      <a:pos x="r" y="vc"/>
                    </a:cxn>
                  </a:cxnLst>
                  <a:rect l="l" t="t" r="r" b="b"/>
                  <a:pathLst>
                    <a:path w="964" h="439">
                      <a:moveTo>
                        <a:pt x="964" y="0"/>
                      </a:moveTo>
                      <a:lnTo>
                        <a:pt x="0" y="0"/>
                      </a:lnTo>
                      <a:lnTo>
                        <a:pt x="0" y="439"/>
                      </a:lnTo>
                      <a:lnTo>
                        <a:pt x="964" y="439"/>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50" name="Freeform: Shape 24">
                  <a:extLst>
                    <a:ext uri="{FF2B5EF4-FFF2-40B4-BE49-F238E27FC236}">
                      <a16:creationId xmlns:a16="http://schemas.microsoft.com/office/drawing/2014/main" id="{088E187E-900E-46C8-B0B5-968D0F4A0ACB}"/>
                    </a:ext>
                  </a:extLst>
                </p:cNvPr>
                <p:cNvSpPr/>
                <p:nvPr/>
              </p:nvSpPr>
              <p:spPr>
                <a:xfrm>
                  <a:off x="-1965674" y="10151481"/>
                  <a:ext cx="346320" cy="157680"/>
                </a:xfrm>
                <a:custGeom>
                  <a:avLst/>
                  <a:gdLst/>
                  <a:ahLst/>
                  <a:cxnLst>
                    <a:cxn ang="3cd4">
                      <a:pos x="hc" y="t"/>
                    </a:cxn>
                    <a:cxn ang="cd2">
                      <a:pos x="l" y="vc"/>
                    </a:cxn>
                    <a:cxn ang="cd4">
                      <a:pos x="hc" y="b"/>
                    </a:cxn>
                    <a:cxn ang="0">
                      <a:pos x="r" y="vc"/>
                    </a:cxn>
                  </a:cxnLst>
                  <a:rect l="l" t="t" r="r" b="b"/>
                  <a:pathLst>
                    <a:path w="963" h="439">
                      <a:moveTo>
                        <a:pt x="963" y="0"/>
                      </a:moveTo>
                      <a:lnTo>
                        <a:pt x="0" y="0"/>
                      </a:lnTo>
                      <a:lnTo>
                        <a:pt x="0" y="439"/>
                      </a:lnTo>
                      <a:lnTo>
                        <a:pt x="963" y="439"/>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sp>
              <p:nvSpPr>
                <p:cNvPr id="51" name="Freeform: Shape 25">
                  <a:extLst>
                    <a:ext uri="{FF2B5EF4-FFF2-40B4-BE49-F238E27FC236}">
                      <a16:creationId xmlns:a16="http://schemas.microsoft.com/office/drawing/2014/main" id="{F94C3316-2D9C-4F2D-9BA5-D8EAB98F0803}"/>
                    </a:ext>
                  </a:extLst>
                </p:cNvPr>
                <p:cNvSpPr/>
                <p:nvPr/>
              </p:nvSpPr>
              <p:spPr>
                <a:xfrm>
                  <a:off x="-3085995" y="10151481"/>
                  <a:ext cx="344520" cy="157680"/>
                </a:xfrm>
                <a:custGeom>
                  <a:avLst/>
                  <a:gdLst/>
                  <a:ahLst/>
                  <a:cxnLst>
                    <a:cxn ang="3cd4">
                      <a:pos x="hc" y="t"/>
                    </a:cxn>
                    <a:cxn ang="cd2">
                      <a:pos x="l" y="vc"/>
                    </a:cxn>
                    <a:cxn ang="cd4">
                      <a:pos x="hc" y="b"/>
                    </a:cxn>
                    <a:cxn ang="0">
                      <a:pos x="r" y="vc"/>
                    </a:cxn>
                  </a:cxnLst>
                  <a:rect l="l" t="t" r="r" b="b"/>
                  <a:pathLst>
                    <a:path w="958" h="439">
                      <a:moveTo>
                        <a:pt x="958" y="0"/>
                      </a:moveTo>
                      <a:lnTo>
                        <a:pt x="0" y="0"/>
                      </a:lnTo>
                      <a:lnTo>
                        <a:pt x="0" y="439"/>
                      </a:lnTo>
                      <a:lnTo>
                        <a:pt x="958" y="439"/>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Arial" pitchFamily="18"/>
                    <a:ea typeface="Arial" pitchFamily="2"/>
                    <a:cs typeface="Arial" pitchFamily="2"/>
                  </a:endParaRPr>
                </a:p>
              </p:txBody>
            </p:sp>
          </p:grpSp>
          <p:sp>
            <p:nvSpPr>
              <p:cNvPr id="40" name="Freeform: Shape 39">
                <a:extLst>
                  <a:ext uri="{FF2B5EF4-FFF2-40B4-BE49-F238E27FC236}">
                    <a16:creationId xmlns:a16="http://schemas.microsoft.com/office/drawing/2014/main" id="{7E35C224-EE42-47C1-B122-FB2DB96F15FD}"/>
                  </a:ext>
                </a:extLst>
              </p:cNvPr>
              <p:cNvSpPr/>
              <p:nvPr/>
            </p:nvSpPr>
            <p:spPr>
              <a:xfrm>
                <a:off x="5400924" y="1773470"/>
                <a:ext cx="1346034" cy="762515"/>
              </a:xfrm>
              <a:custGeom>
                <a:avLst/>
                <a:gdLst>
                  <a:gd name="connsiteX0" fmla="*/ 869274 w 1346034"/>
                  <a:gd name="connsiteY0" fmla="*/ 131 h 762515"/>
                  <a:gd name="connsiteX1" fmla="*/ 1163673 w 1346034"/>
                  <a:gd name="connsiteY1" fmla="*/ 272634 h 762515"/>
                  <a:gd name="connsiteX2" fmla="*/ 1345920 w 1346034"/>
                  <a:gd name="connsiteY2" fmla="*/ 524175 h 762515"/>
                  <a:gd name="connsiteX3" fmla="*/ 1265311 w 1346034"/>
                  <a:gd name="connsiteY3" fmla="*/ 712831 h 762515"/>
                  <a:gd name="connsiteX4" fmla="*/ 1195216 w 1346034"/>
                  <a:gd name="connsiteY4" fmla="*/ 756938 h 762515"/>
                  <a:gd name="connsiteX5" fmla="*/ 1175996 w 1346034"/>
                  <a:gd name="connsiteY5" fmla="*/ 762515 h 762515"/>
                  <a:gd name="connsiteX6" fmla="*/ 1175996 w 1346034"/>
                  <a:gd name="connsiteY6" fmla="*/ 704786 h 762515"/>
                  <a:gd name="connsiteX7" fmla="*/ 1226759 w 1346034"/>
                  <a:gd name="connsiteY7" fmla="*/ 670908 h 762515"/>
                  <a:gd name="connsiteX8" fmla="*/ 1289844 w 1346034"/>
                  <a:gd name="connsiteY8" fmla="*/ 524175 h 762515"/>
                  <a:gd name="connsiteX9" fmla="*/ 1135635 w 1346034"/>
                  <a:gd name="connsiteY9" fmla="*/ 325038 h 762515"/>
                  <a:gd name="connsiteX10" fmla="*/ 1114607 w 1346034"/>
                  <a:gd name="connsiteY10" fmla="*/ 321545 h 762515"/>
                  <a:gd name="connsiteX11" fmla="*/ 1111102 w 1346034"/>
                  <a:gd name="connsiteY11" fmla="*/ 300583 h 762515"/>
                  <a:gd name="connsiteX12" fmla="*/ 865769 w 1346034"/>
                  <a:gd name="connsiteY12" fmla="*/ 56029 h 762515"/>
                  <a:gd name="connsiteX13" fmla="*/ 627445 w 1346034"/>
                  <a:gd name="connsiteY13" fmla="*/ 220229 h 762515"/>
                  <a:gd name="connsiteX14" fmla="*/ 616931 w 1346034"/>
                  <a:gd name="connsiteY14" fmla="*/ 248178 h 762515"/>
                  <a:gd name="connsiteX15" fmla="*/ 592398 w 1346034"/>
                  <a:gd name="connsiteY15" fmla="*/ 237698 h 762515"/>
                  <a:gd name="connsiteX16" fmla="*/ 504779 w 1346034"/>
                  <a:gd name="connsiteY16" fmla="*/ 216736 h 762515"/>
                  <a:gd name="connsiteX17" fmla="*/ 294494 w 1346034"/>
                  <a:gd name="connsiteY17" fmla="*/ 380937 h 762515"/>
                  <a:gd name="connsiteX18" fmla="*/ 290989 w 1346034"/>
                  <a:gd name="connsiteY18" fmla="*/ 408886 h 762515"/>
                  <a:gd name="connsiteX19" fmla="*/ 262951 w 1346034"/>
                  <a:gd name="connsiteY19" fmla="*/ 401898 h 762515"/>
                  <a:gd name="connsiteX20" fmla="*/ 220894 w 1346034"/>
                  <a:gd name="connsiteY20" fmla="*/ 394911 h 762515"/>
                  <a:gd name="connsiteX21" fmla="*/ 56170 w 1346034"/>
                  <a:gd name="connsiteY21" fmla="*/ 548631 h 762515"/>
                  <a:gd name="connsiteX22" fmla="*/ 151784 w 1346034"/>
                  <a:gd name="connsiteY22" fmla="*/ 695036 h 762515"/>
                  <a:gd name="connsiteX23" fmla="*/ 172240 w 1346034"/>
                  <a:gd name="connsiteY23" fmla="*/ 699747 h 762515"/>
                  <a:gd name="connsiteX24" fmla="*/ 172240 w 1346034"/>
                  <a:gd name="connsiteY24" fmla="*/ 760018 h 762515"/>
                  <a:gd name="connsiteX25" fmla="*/ 169335 w 1346034"/>
                  <a:gd name="connsiteY25" fmla="*/ 759654 h 762515"/>
                  <a:gd name="connsiteX26" fmla="*/ 94 w 1346034"/>
                  <a:gd name="connsiteY26" fmla="*/ 548631 h 762515"/>
                  <a:gd name="connsiteX27" fmla="*/ 220894 w 1346034"/>
                  <a:gd name="connsiteY27" fmla="*/ 339013 h 762515"/>
                  <a:gd name="connsiteX28" fmla="*/ 248932 w 1346034"/>
                  <a:gd name="connsiteY28" fmla="*/ 342507 h 762515"/>
                  <a:gd name="connsiteX29" fmla="*/ 508284 w 1346034"/>
                  <a:gd name="connsiteY29" fmla="*/ 160838 h 762515"/>
                  <a:gd name="connsiteX30" fmla="*/ 588893 w 1346034"/>
                  <a:gd name="connsiteY30" fmla="*/ 174812 h 762515"/>
                  <a:gd name="connsiteX31" fmla="*/ 869274 w 1346034"/>
                  <a:gd name="connsiteY31" fmla="*/ 131 h 76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6034" h="762515">
                    <a:moveTo>
                      <a:pt x="869274" y="131"/>
                    </a:moveTo>
                    <a:cubicBezTo>
                      <a:pt x="1016473" y="3624"/>
                      <a:pt x="1139140" y="118914"/>
                      <a:pt x="1163673" y="272634"/>
                    </a:cubicBezTo>
                    <a:cubicBezTo>
                      <a:pt x="1272321" y="293596"/>
                      <a:pt x="1349425" y="401898"/>
                      <a:pt x="1345920" y="524175"/>
                    </a:cubicBezTo>
                    <a:cubicBezTo>
                      <a:pt x="1345920" y="597542"/>
                      <a:pt x="1314378" y="667414"/>
                      <a:pt x="1265311" y="712831"/>
                    </a:cubicBezTo>
                    <a:cubicBezTo>
                      <a:pt x="1244283" y="732046"/>
                      <a:pt x="1220626" y="746894"/>
                      <a:pt x="1195216" y="756938"/>
                    </a:cubicBezTo>
                    <a:lnTo>
                      <a:pt x="1175996" y="762515"/>
                    </a:lnTo>
                    <a:lnTo>
                      <a:pt x="1175996" y="704786"/>
                    </a:lnTo>
                    <a:lnTo>
                      <a:pt x="1226759" y="670908"/>
                    </a:lnTo>
                    <a:cubicBezTo>
                      <a:pt x="1265311" y="635972"/>
                      <a:pt x="1289844" y="580073"/>
                      <a:pt x="1289844" y="524175"/>
                    </a:cubicBezTo>
                    <a:cubicBezTo>
                      <a:pt x="1293349" y="419366"/>
                      <a:pt x="1226759" y="332026"/>
                      <a:pt x="1135635" y="325038"/>
                    </a:cubicBezTo>
                    <a:cubicBezTo>
                      <a:pt x="1135635" y="325038"/>
                      <a:pt x="1135635" y="325038"/>
                      <a:pt x="1114607" y="321545"/>
                    </a:cubicBezTo>
                    <a:cubicBezTo>
                      <a:pt x="1114607" y="321545"/>
                      <a:pt x="1114607" y="321545"/>
                      <a:pt x="1111102" y="300583"/>
                    </a:cubicBezTo>
                    <a:cubicBezTo>
                      <a:pt x="1097083" y="164331"/>
                      <a:pt x="991940" y="59522"/>
                      <a:pt x="865769" y="56029"/>
                    </a:cubicBezTo>
                    <a:cubicBezTo>
                      <a:pt x="764131" y="52535"/>
                      <a:pt x="669502" y="118914"/>
                      <a:pt x="627445" y="220229"/>
                    </a:cubicBezTo>
                    <a:cubicBezTo>
                      <a:pt x="627445" y="220229"/>
                      <a:pt x="627445" y="220229"/>
                      <a:pt x="616931" y="248178"/>
                    </a:cubicBezTo>
                    <a:cubicBezTo>
                      <a:pt x="616931" y="248178"/>
                      <a:pt x="616931" y="248178"/>
                      <a:pt x="592398" y="237698"/>
                    </a:cubicBezTo>
                    <a:cubicBezTo>
                      <a:pt x="564360" y="223723"/>
                      <a:pt x="536322" y="216736"/>
                      <a:pt x="504779" y="216736"/>
                    </a:cubicBezTo>
                    <a:cubicBezTo>
                      <a:pt x="406646" y="213242"/>
                      <a:pt x="315522" y="283115"/>
                      <a:pt x="294494" y="380937"/>
                    </a:cubicBezTo>
                    <a:cubicBezTo>
                      <a:pt x="294494" y="380937"/>
                      <a:pt x="294494" y="380937"/>
                      <a:pt x="290989" y="408886"/>
                    </a:cubicBezTo>
                    <a:cubicBezTo>
                      <a:pt x="290989" y="408886"/>
                      <a:pt x="290989" y="408886"/>
                      <a:pt x="262951" y="401898"/>
                    </a:cubicBezTo>
                    <a:cubicBezTo>
                      <a:pt x="248932" y="398405"/>
                      <a:pt x="234913" y="394911"/>
                      <a:pt x="220894" y="394911"/>
                    </a:cubicBezTo>
                    <a:cubicBezTo>
                      <a:pt x="133275" y="394911"/>
                      <a:pt x="59675" y="461290"/>
                      <a:pt x="56170" y="548631"/>
                    </a:cubicBezTo>
                    <a:cubicBezTo>
                      <a:pt x="53541" y="614137"/>
                      <a:pt x="94284" y="669816"/>
                      <a:pt x="151784" y="695036"/>
                    </a:cubicBezTo>
                    <a:lnTo>
                      <a:pt x="172240" y="699747"/>
                    </a:lnTo>
                    <a:lnTo>
                      <a:pt x="172240" y="760018"/>
                    </a:lnTo>
                    <a:lnTo>
                      <a:pt x="169335" y="759654"/>
                    </a:lnTo>
                    <a:cubicBezTo>
                      <a:pt x="69094" y="737014"/>
                      <a:pt x="-2973" y="649510"/>
                      <a:pt x="94" y="548631"/>
                    </a:cubicBezTo>
                    <a:cubicBezTo>
                      <a:pt x="3599" y="429847"/>
                      <a:pt x="101732" y="335519"/>
                      <a:pt x="220894" y="339013"/>
                    </a:cubicBezTo>
                    <a:cubicBezTo>
                      <a:pt x="231408" y="339013"/>
                      <a:pt x="238417" y="339013"/>
                      <a:pt x="248932" y="342507"/>
                    </a:cubicBezTo>
                    <a:cubicBezTo>
                      <a:pt x="283979" y="230710"/>
                      <a:pt x="389122" y="157344"/>
                      <a:pt x="508284" y="160838"/>
                    </a:cubicBezTo>
                    <a:cubicBezTo>
                      <a:pt x="536322" y="160838"/>
                      <a:pt x="564360" y="167825"/>
                      <a:pt x="588893" y="174812"/>
                    </a:cubicBezTo>
                    <a:cubicBezTo>
                      <a:pt x="641464" y="63016"/>
                      <a:pt x="750112" y="-3363"/>
                      <a:pt x="869274" y="13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endParaRPr>
              </a:p>
            </p:txBody>
          </p:sp>
        </p:grpSp>
      </p:grpSp>
      <p:pic>
        <p:nvPicPr>
          <p:cNvPr id="72" name="Picture 71">
            <a:extLst>
              <a:ext uri="{FF2B5EF4-FFF2-40B4-BE49-F238E27FC236}">
                <a16:creationId xmlns:a16="http://schemas.microsoft.com/office/drawing/2014/main" id="{A0913107-497A-4D32-82E3-4A3FBEE00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889" y="2191654"/>
            <a:ext cx="846177" cy="842222"/>
          </a:xfrm>
          <a:prstGeom prst="rect">
            <a:avLst/>
          </a:prstGeom>
        </p:spPr>
      </p:pic>
      <p:grpSp>
        <p:nvGrpSpPr>
          <p:cNvPr id="2" name="Group 1">
            <a:extLst>
              <a:ext uri="{FF2B5EF4-FFF2-40B4-BE49-F238E27FC236}">
                <a16:creationId xmlns:a16="http://schemas.microsoft.com/office/drawing/2014/main" id="{31FF87B4-C384-4046-8E9D-5DDC793FE566}"/>
              </a:ext>
            </a:extLst>
          </p:cNvPr>
          <p:cNvGrpSpPr/>
          <p:nvPr/>
        </p:nvGrpSpPr>
        <p:grpSpPr>
          <a:xfrm>
            <a:off x="10101577" y="2548568"/>
            <a:ext cx="1168143" cy="930300"/>
            <a:chOff x="5553432" y="2548568"/>
            <a:chExt cx="1168143" cy="930300"/>
          </a:xfrm>
        </p:grpSpPr>
        <p:grpSp>
          <p:nvGrpSpPr>
            <p:cNvPr id="77" name="Shape 3032">
              <a:extLst>
                <a:ext uri="{FF2B5EF4-FFF2-40B4-BE49-F238E27FC236}">
                  <a16:creationId xmlns:a16="http://schemas.microsoft.com/office/drawing/2014/main" id="{307D450E-9108-4726-A7D1-6AAD6FDDA370}"/>
                </a:ext>
              </a:extLst>
            </p:cNvPr>
            <p:cNvGrpSpPr/>
            <p:nvPr/>
          </p:nvGrpSpPr>
          <p:grpSpPr>
            <a:xfrm>
              <a:off x="5553432" y="2679072"/>
              <a:ext cx="809484" cy="799796"/>
              <a:chOff x="3463" y="1834"/>
              <a:chExt cx="752" cy="743"/>
            </a:xfrm>
          </p:grpSpPr>
          <p:sp>
            <p:nvSpPr>
              <p:cNvPr id="78" name="Shape 3033">
                <a:extLst>
                  <a:ext uri="{FF2B5EF4-FFF2-40B4-BE49-F238E27FC236}">
                    <a16:creationId xmlns:a16="http://schemas.microsoft.com/office/drawing/2014/main" id="{F9F15012-CD88-47D9-9779-838D11553B16}"/>
                  </a:ext>
                </a:extLst>
              </p:cNvPr>
              <p:cNvSpPr/>
              <p:nvPr/>
            </p:nvSpPr>
            <p:spPr>
              <a:xfrm>
                <a:off x="3669" y="2200"/>
                <a:ext cx="546" cy="377"/>
              </a:xfrm>
              <a:custGeom>
                <a:avLst/>
                <a:gdLst/>
                <a:ahLst/>
                <a:cxnLst/>
                <a:rect l="0" t="0" r="0" b="0"/>
                <a:pathLst>
                  <a:path w="193" h="119" extrusionOk="0">
                    <a:moveTo>
                      <a:pt x="125" y="0"/>
                    </a:moveTo>
                    <a:cubicBezTo>
                      <a:pt x="108" y="0"/>
                      <a:pt x="92" y="11"/>
                      <a:pt x="86" y="28"/>
                    </a:cubicBezTo>
                    <a:cubicBezTo>
                      <a:pt x="81" y="26"/>
                      <a:pt x="76" y="25"/>
                      <a:pt x="71" y="24"/>
                    </a:cubicBezTo>
                    <a:cubicBezTo>
                      <a:pt x="54" y="24"/>
                      <a:pt x="39" y="36"/>
                      <a:pt x="36" y="52"/>
                    </a:cubicBezTo>
                    <a:cubicBezTo>
                      <a:pt x="34" y="51"/>
                      <a:pt x="31" y="51"/>
                      <a:pt x="29" y="51"/>
                    </a:cubicBezTo>
                    <a:cubicBezTo>
                      <a:pt x="13" y="51"/>
                      <a:pt x="0" y="63"/>
                      <a:pt x="0" y="78"/>
                    </a:cubicBezTo>
                    <a:cubicBezTo>
                      <a:pt x="0" y="93"/>
                      <a:pt x="12" y="106"/>
                      <a:pt x="28" y="107"/>
                    </a:cubicBezTo>
                    <a:cubicBezTo>
                      <a:pt x="32" y="107"/>
                      <a:pt x="37" y="106"/>
                      <a:pt x="41" y="103"/>
                    </a:cubicBezTo>
                    <a:cubicBezTo>
                      <a:pt x="48" y="111"/>
                      <a:pt x="59" y="115"/>
                      <a:pt x="72" y="116"/>
                    </a:cubicBezTo>
                    <a:cubicBezTo>
                      <a:pt x="82" y="116"/>
                      <a:pt x="91" y="113"/>
                      <a:pt x="98" y="109"/>
                    </a:cubicBezTo>
                    <a:cubicBezTo>
                      <a:pt x="104" y="115"/>
                      <a:pt x="112" y="119"/>
                      <a:pt x="121" y="119"/>
                    </a:cubicBezTo>
                    <a:cubicBezTo>
                      <a:pt x="133" y="119"/>
                      <a:pt x="144" y="113"/>
                      <a:pt x="149" y="104"/>
                    </a:cubicBezTo>
                    <a:cubicBezTo>
                      <a:pt x="153" y="106"/>
                      <a:pt x="158" y="107"/>
                      <a:pt x="162" y="107"/>
                    </a:cubicBezTo>
                    <a:cubicBezTo>
                      <a:pt x="178" y="108"/>
                      <a:pt x="192" y="93"/>
                      <a:pt x="192" y="75"/>
                    </a:cubicBezTo>
                    <a:cubicBezTo>
                      <a:pt x="193" y="57"/>
                      <a:pt x="181" y="42"/>
                      <a:pt x="166" y="41"/>
                    </a:cubicBezTo>
                    <a:cubicBezTo>
                      <a:pt x="164" y="18"/>
                      <a:pt x="146" y="1"/>
                      <a:pt x="125"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79" name="Shape 3034">
                <a:extLst>
                  <a:ext uri="{FF2B5EF4-FFF2-40B4-BE49-F238E27FC236}">
                    <a16:creationId xmlns:a16="http://schemas.microsoft.com/office/drawing/2014/main" id="{72E29723-DD6A-40A8-AFB5-6FD7F89D8CC4}"/>
                  </a:ext>
                </a:extLst>
              </p:cNvPr>
              <p:cNvSpPr/>
              <p:nvPr/>
            </p:nvSpPr>
            <p:spPr>
              <a:xfrm>
                <a:off x="3867" y="2083"/>
                <a:ext cx="19" cy="100"/>
              </a:xfrm>
              <a:custGeom>
                <a:avLst/>
                <a:gdLst/>
                <a:ahLst/>
                <a:cxnLst/>
                <a:rect l="0" t="0" r="0" b="0"/>
                <a:pathLst>
                  <a:path w="8" h="42" extrusionOk="0">
                    <a:moveTo>
                      <a:pt x="4" y="42"/>
                    </a:moveTo>
                    <a:cubicBezTo>
                      <a:pt x="1" y="42"/>
                      <a:pt x="0" y="40"/>
                      <a:pt x="0" y="38"/>
                    </a:cubicBezTo>
                    <a:cubicBezTo>
                      <a:pt x="0" y="37"/>
                      <a:pt x="0" y="37"/>
                      <a:pt x="0" y="37"/>
                    </a:cubicBezTo>
                    <a:cubicBezTo>
                      <a:pt x="0" y="35"/>
                      <a:pt x="1" y="33"/>
                      <a:pt x="4" y="33"/>
                    </a:cubicBezTo>
                    <a:cubicBezTo>
                      <a:pt x="6" y="33"/>
                      <a:pt x="8" y="35"/>
                      <a:pt x="8" y="37"/>
                    </a:cubicBezTo>
                    <a:cubicBezTo>
                      <a:pt x="8" y="38"/>
                      <a:pt x="8" y="38"/>
                      <a:pt x="8" y="38"/>
                    </a:cubicBezTo>
                    <a:cubicBezTo>
                      <a:pt x="8" y="40"/>
                      <a:pt x="6" y="42"/>
                      <a:pt x="4" y="42"/>
                    </a:cubicBezTo>
                    <a:close/>
                    <a:moveTo>
                      <a:pt x="4" y="25"/>
                    </a:moveTo>
                    <a:cubicBezTo>
                      <a:pt x="1" y="25"/>
                      <a:pt x="0" y="24"/>
                      <a:pt x="0" y="21"/>
                    </a:cubicBezTo>
                    <a:cubicBezTo>
                      <a:pt x="0" y="21"/>
                      <a:pt x="0" y="21"/>
                      <a:pt x="0" y="21"/>
                    </a:cubicBezTo>
                    <a:cubicBezTo>
                      <a:pt x="0" y="19"/>
                      <a:pt x="1" y="17"/>
                      <a:pt x="4" y="17"/>
                    </a:cubicBezTo>
                    <a:cubicBezTo>
                      <a:pt x="6" y="17"/>
                      <a:pt x="8" y="19"/>
                      <a:pt x="8" y="21"/>
                    </a:cubicBezTo>
                    <a:cubicBezTo>
                      <a:pt x="8" y="21"/>
                      <a:pt x="8" y="21"/>
                      <a:pt x="8" y="21"/>
                    </a:cubicBezTo>
                    <a:cubicBezTo>
                      <a:pt x="8" y="24"/>
                      <a:pt x="6" y="25"/>
                      <a:pt x="4" y="25"/>
                    </a:cubicBezTo>
                    <a:close/>
                    <a:moveTo>
                      <a:pt x="4" y="9"/>
                    </a:moveTo>
                    <a:cubicBezTo>
                      <a:pt x="1" y="9"/>
                      <a:pt x="0" y="7"/>
                      <a:pt x="0" y="5"/>
                    </a:cubicBezTo>
                    <a:cubicBezTo>
                      <a:pt x="0" y="4"/>
                      <a:pt x="0" y="4"/>
                      <a:pt x="0" y="4"/>
                    </a:cubicBezTo>
                    <a:cubicBezTo>
                      <a:pt x="0" y="2"/>
                      <a:pt x="1" y="0"/>
                      <a:pt x="4" y="0"/>
                    </a:cubicBezTo>
                    <a:cubicBezTo>
                      <a:pt x="6" y="0"/>
                      <a:pt x="8" y="2"/>
                      <a:pt x="8" y="4"/>
                    </a:cubicBezTo>
                    <a:cubicBezTo>
                      <a:pt x="8" y="5"/>
                      <a:pt x="8" y="5"/>
                      <a:pt x="8" y="5"/>
                    </a:cubicBezTo>
                    <a:cubicBezTo>
                      <a:pt x="8" y="7"/>
                      <a:pt x="6" y="9"/>
                      <a:pt x="4"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0" name="Shape 3035">
                <a:extLst>
                  <a:ext uri="{FF2B5EF4-FFF2-40B4-BE49-F238E27FC236}">
                    <a16:creationId xmlns:a16="http://schemas.microsoft.com/office/drawing/2014/main" id="{C77E4AB3-7FB4-46F6-90DE-21EF99593432}"/>
                  </a:ext>
                </a:extLst>
              </p:cNvPr>
              <p:cNvSpPr/>
              <p:nvPr/>
            </p:nvSpPr>
            <p:spPr>
              <a:xfrm>
                <a:off x="3463" y="1834"/>
                <a:ext cx="466" cy="294"/>
              </a:xfrm>
              <a:custGeom>
                <a:avLst/>
                <a:gdLst/>
                <a:ahLst/>
                <a:cxnLst/>
                <a:rect l="0" t="0" r="0" b="0"/>
                <a:pathLst>
                  <a:path w="195" h="123" extrusionOk="0">
                    <a:moveTo>
                      <a:pt x="122" y="123"/>
                    </a:moveTo>
                    <a:cubicBezTo>
                      <a:pt x="113" y="123"/>
                      <a:pt x="105" y="119"/>
                      <a:pt x="99" y="114"/>
                    </a:cubicBezTo>
                    <a:cubicBezTo>
                      <a:pt x="92" y="118"/>
                      <a:pt x="83" y="120"/>
                      <a:pt x="74" y="119"/>
                    </a:cubicBezTo>
                    <a:cubicBezTo>
                      <a:pt x="62" y="119"/>
                      <a:pt x="51" y="115"/>
                      <a:pt x="43" y="108"/>
                    </a:cubicBezTo>
                    <a:cubicBezTo>
                      <a:pt x="40" y="110"/>
                      <a:pt x="35" y="111"/>
                      <a:pt x="31" y="111"/>
                    </a:cubicBezTo>
                    <a:cubicBezTo>
                      <a:pt x="14" y="110"/>
                      <a:pt x="0" y="96"/>
                      <a:pt x="1" y="79"/>
                    </a:cubicBezTo>
                    <a:cubicBezTo>
                      <a:pt x="1" y="62"/>
                      <a:pt x="15" y="49"/>
                      <a:pt x="33" y="49"/>
                    </a:cubicBezTo>
                    <a:cubicBezTo>
                      <a:pt x="34" y="49"/>
                      <a:pt x="35" y="49"/>
                      <a:pt x="36" y="49"/>
                    </a:cubicBezTo>
                    <a:cubicBezTo>
                      <a:pt x="42" y="34"/>
                      <a:pt x="56" y="23"/>
                      <a:pt x="74" y="23"/>
                    </a:cubicBezTo>
                    <a:cubicBezTo>
                      <a:pt x="78" y="23"/>
                      <a:pt x="82" y="24"/>
                      <a:pt x="85" y="25"/>
                    </a:cubicBezTo>
                    <a:cubicBezTo>
                      <a:pt x="93" y="9"/>
                      <a:pt x="108" y="0"/>
                      <a:pt x="126" y="0"/>
                    </a:cubicBezTo>
                    <a:cubicBezTo>
                      <a:pt x="147" y="0"/>
                      <a:pt x="165" y="17"/>
                      <a:pt x="168" y="39"/>
                    </a:cubicBezTo>
                    <a:cubicBezTo>
                      <a:pt x="183" y="43"/>
                      <a:pt x="195" y="58"/>
                      <a:pt x="194" y="76"/>
                    </a:cubicBezTo>
                    <a:cubicBezTo>
                      <a:pt x="186" y="76"/>
                      <a:pt x="186" y="76"/>
                      <a:pt x="186" y="76"/>
                    </a:cubicBezTo>
                    <a:cubicBezTo>
                      <a:pt x="187" y="61"/>
                      <a:pt x="177" y="48"/>
                      <a:pt x="164" y="47"/>
                    </a:cubicBezTo>
                    <a:cubicBezTo>
                      <a:pt x="161" y="47"/>
                      <a:pt x="161" y="47"/>
                      <a:pt x="161" y="47"/>
                    </a:cubicBezTo>
                    <a:cubicBezTo>
                      <a:pt x="161" y="43"/>
                      <a:pt x="161" y="43"/>
                      <a:pt x="161" y="43"/>
                    </a:cubicBezTo>
                    <a:cubicBezTo>
                      <a:pt x="159" y="24"/>
                      <a:pt x="144" y="8"/>
                      <a:pt x="125" y="8"/>
                    </a:cubicBezTo>
                    <a:cubicBezTo>
                      <a:pt x="110" y="8"/>
                      <a:pt x="97" y="17"/>
                      <a:pt x="91" y="32"/>
                    </a:cubicBezTo>
                    <a:cubicBezTo>
                      <a:pt x="89" y="36"/>
                      <a:pt x="89" y="36"/>
                      <a:pt x="89" y="36"/>
                    </a:cubicBezTo>
                    <a:cubicBezTo>
                      <a:pt x="86" y="34"/>
                      <a:pt x="86" y="34"/>
                      <a:pt x="86" y="34"/>
                    </a:cubicBezTo>
                    <a:cubicBezTo>
                      <a:pt x="82" y="32"/>
                      <a:pt x="78" y="31"/>
                      <a:pt x="73" y="31"/>
                    </a:cubicBezTo>
                    <a:cubicBezTo>
                      <a:pt x="59" y="31"/>
                      <a:pt x="46" y="41"/>
                      <a:pt x="43" y="55"/>
                    </a:cubicBezTo>
                    <a:cubicBezTo>
                      <a:pt x="42" y="59"/>
                      <a:pt x="42" y="59"/>
                      <a:pt x="42" y="59"/>
                    </a:cubicBezTo>
                    <a:cubicBezTo>
                      <a:pt x="38" y="58"/>
                      <a:pt x="38" y="58"/>
                      <a:pt x="38" y="58"/>
                    </a:cubicBezTo>
                    <a:cubicBezTo>
                      <a:pt x="36" y="57"/>
                      <a:pt x="34" y="57"/>
                      <a:pt x="32" y="57"/>
                    </a:cubicBezTo>
                    <a:cubicBezTo>
                      <a:pt x="19" y="57"/>
                      <a:pt x="9" y="67"/>
                      <a:pt x="9" y="79"/>
                    </a:cubicBezTo>
                    <a:cubicBezTo>
                      <a:pt x="8" y="92"/>
                      <a:pt x="18" y="102"/>
                      <a:pt x="31" y="103"/>
                    </a:cubicBezTo>
                    <a:cubicBezTo>
                      <a:pt x="35" y="103"/>
                      <a:pt x="39" y="102"/>
                      <a:pt x="42" y="100"/>
                    </a:cubicBezTo>
                    <a:cubicBezTo>
                      <a:pt x="45" y="99"/>
                      <a:pt x="45" y="99"/>
                      <a:pt x="45" y="99"/>
                    </a:cubicBezTo>
                    <a:cubicBezTo>
                      <a:pt x="47" y="101"/>
                      <a:pt x="47" y="101"/>
                      <a:pt x="47" y="101"/>
                    </a:cubicBezTo>
                    <a:cubicBezTo>
                      <a:pt x="53" y="107"/>
                      <a:pt x="63" y="111"/>
                      <a:pt x="74" y="111"/>
                    </a:cubicBezTo>
                    <a:cubicBezTo>
                      <a:pt x="83" y="112"/>
                      <a:pt x="91" y="109"/>
                      <a:pt x="97" y="105"/>
                    </a:cubicBezTo>
                    <a:cubicBezTo>
                      <a:pt x="100" y="103"/>
                      <a:pt x="100" y="103"/>
                      <a:pt x="100" y="103"/>
                    </a:cubicBezTo>
                    <a:cubicBezTo>
                      <a:pt x="102" y="106"/>
                      <a:pt x="102" y="106"/>
                      <a:pt x="102" y="106"/>
                    </a:cubicBezTo>
                    <a:cubicBezTo>
                      <a:pt x="107" y="111"/>
                      <a:pt x="114" y="115"/>
                      <a:pt x="122" y="115"/>
                    </a:cubicBezTo>
                    <a:lnTo>
                      <a:pt x="122" y="123"/>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cxnSp>
            <p:nvCxnSpPr>
              <p:cNvPr id="81" name="Shape 3036">
                <a:extLst>
                  <a:ext uri="{FF2B5EF4-FFF2-40B4-BE49-F238E27FC236}">
                    <a16:creationId xmlns:a16="http://schemas.microsoft.com/office/drawing/2014/main" id="{EA9BBD2E-7041-44EE-90E1-EF519211D487}"/>
                  </a:ext>
                </a:extLst>
              </p:cNvPr>
              <p:cNvCxnSpPr/>
              <p:nvPr/>
            </p:nvCxnSpPr>
            <p:spPr>
              <a:xfrm>
                <a:off x="3838" y="2264"/>
                <a:ext cx="0" cy="0"/>
              </a:xfrm>
              <a:prstGeom prst="straightConnector1">
                <a:avLst/>
              </a:prstGeom>
              <a:solidFill>
                <a:srgbClr val="FFFFFF"/>
              </a:solidFill>
              <a:ln w="30150" cap="flat" cmpd="sng">
                <a:solidFill>
                  <a:srgbClr val="000000"/>
                </a:solidFill>
                <a:prstDash val="solid"/>
                <a:miter lim="800000"/>
                <a:headEnd type="none" w="med" len="med"/>
                <a:tailEnd type="none" w="med" len="med"/>
              </a:ln>
            </p:spPr>
          </p:cxnSp>
          <p:sp>
            <p:nvSpPr>
              <p:cNvPr id="82" name="Shape 3037">
                <a:extLst>
                  <a:ext uri="{FF2B5EF4-FFF2-40B4-BE49-F238E27FC236}">
                    <a16:creationId xmlns:a16="http://schemas.microsoft.com/office/drawing/2014/main" id="{573D9C70-F511-492E-9807-868054902BD0}"/>
                  </a:ext>
                </a:extLst>
              </p:cNvPr>
              <p:cNvSpPr/>
              <p:nvPr/>
            </p:nvSpPr>
            <p:spPr>
              <a:xfrm>
                <a:off x="3845" y="2035"/>
                <a:ext cx="60" cy="36"/>
              </a:xfrm>
              <a:custGeom>
                <a:avLst/>
                <a:gdLst/>
                <a:ahLst/>
                <a:cxnLst/>
                <a:rect l="0" t="0" r="0" b="0"/>
                <a:pathLst>
                  <a:path w="60" h="36" extrusionOk="0">
                    <a:moveTo>
                      <a:pt x="0" y="36"/>
                    </a:moveTo>
                    <a:lnTo>
                      <a:pt x="31" y="0"/>
                    </a:lnTo>
                    <a:lnTo>
                      <a:pt x="60" y="36"/>
                    </a:lnTo>
                    <a:lnTo>
                      <a:pt x="0" y="36"/>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3" name="Shape 3038">
                <a:extLst>
                  <a:ext uri="{FF2B5EF4-FFF2-40B4-BE49-F238E27FC236}">
                    <a16:creationId xmlns:a16="http://schemas.microsoft.com/office/drawing/2014/main" id="{31B265B5-DBE1-4043-9E70-9A6DCB51800A}"/>
                  </a:ext>
                </a:extLst>
              </p:cNvPr>
              <p:cNvSpPr/>
              <p:nvPr/>
            </p:nvSpPr>
            <p:spPr>
              <a:xfrm>
                <a:off x="3809" y="2116"/>
                <a:ext cx="19" cy="98"/>
              </a:xfrm>
              <a:custGeom>
                <a:avLst/>
                <a:gdLst/>
                <a:ahLst/>
                <a:cxnLst/>
                <a:rect l="0" t="0" r="0" b="0"/>
                <a:pathLst>
                  <a:path w="8" h="41" extrusionOk="0">
                    <a:moveTo>
                      <a:pt x="4" y="41"/>
                    </a:moveTo>
                    <a:cubicBezTo>
                      <a:pt x="1" y="41"/>
                      <a:pt x="0" y="40"/>
                      <a:pt x="0" y="37"/>
                    </a:cubicBezTo>
                    <a:cubicBezTo>
                      <a:pt x="0" y="37"/>
                      <a:pt x="0" y="37"/>
                      <a:pt x="0" y="37"/>
                    </a:cubicBezTo>
                    <a:cubicBezTo>
                      <a:pt x="0" y="35"/>
                      <a:pt x="1" y="33"/>
                      <a:pt x="4" y="33"/>
                    </a:cubicBezTo>
                    <a:cubicBezTo>
                      <a:pt x="6" y="33"/>
                      <a:pt x="8" y="35"/>
                      <a:pt x="8" y="37"/>
                    </a:cubicBezTo>
                    <a:cubicBezTo>
                      <a:pt x="8" y="37"/>
                      <a:pt x="8" y="37"/>
                      <a:pt x="8" y="37"/>
                    </a:cubicBezTo>
                    <a:cubicBezTo>
                      <a:pt x="8" y="40"/>
                      <a:pt x="6" y="41"/>
                      <a:pt x="4" y="41"/>
                    </a:cubicBezTo>
                    <a:close/>
                    <a:moveTo>
                      <a:pt x="4" y="25"/>
                    </a:moveTo>
                    <a:cubicBezTo>
                      <a:pt x="1" y="25"/>
                      <a:pt x="0" y="23"/>
                      <a:pt x="0" y="21"/>
                    </a:cubicBezTo>
                    <a:cubicBezTo>
                      <a:pt x="0" y="20"/>
                      <a:pt x="0" y="20"/>
                      <a:pt x="0" y="20"/>
                    </a:cubicBezTo>
                    <a:cubicBezTo>
                      <a:pt x="0" y="18"/>
                      <a:pt x="1" y="16"/>
                      <a:pt x="4" y="16"/>
                    </a:cubicBezTo>
                    <a:cubicBezTo>
                      <a:pt x="6" y="16"/>
                      <a:pt x="8" y="18"/>
                      <a:pt x="8" y="20"/>
                    </a:cubicBezTo>
                    <a:cubicBezTo>
                      <a:pt x="8" y="21"/>
                      <a:pt x="8" y="21"/>
                      <a:pt x="8" y="21"/>
                    </a:cubicBezTo>
                    <a:cubicBezTo>
                      <a:pt x="8" y="23"/>
                      <a:pt x="6" y="25"/>
                      <a:pt x="4" y="25"/>
                    </a:cubicBezTo>
                    <a:close/>
                    <a:moveTo>
                      <a:pt x="4" y="8"/>
                    </a:moveTo>
                    <a:cubicBezTo>
                      <a:pt x="1" y="8"/>
                      <a:pt x="0" y="7"/>
                      <a:pt x="0" y="4"/>
                    </a:cubicBezTo>
                    <a:cubicBezTo>
                      <a:pt x="0" y="4"/>
                      <a:pt x="0" y="4"/>
                      <a:pt x="0" y="4"/>
                    </a:cubicBezTo>
                    <a:cubicBezTo>
                      <a:pt x="0" y="2"/>
                      <a:pt x="1" y="0"/>
                      <a:pt x="4" y="0"/>
                    </a:cubicBezTo>
                    <a:cubicBezTo>
                      <a:pt x="6" y="0"/>
                      <a:pt x="8" y="2"/>
                      <a:pt x="8" y="4"/>
                    </a:cubicBezTo>
                    <a:cubicBezTo>
                      <a:pt x="8" y="4"/>
                      <a:pt x="8" y="4"/>
                      <a:pt x="8" y="4"/>
                    </a:cubicBezTo>
                    <a:cubicBezTo>
                      <a:pt x="8" y="7"/>
                      <a:pt x="6" y="8"/>
                      <a:pt x="4"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4" name="Shape 3039">
                <a:extLst>
                  <a:ext uri="{FF2B5EF4-FFF2-40B4-BE49-F238E27FC236}">
                    <a16:creationId xmlns:a16="http://schemas.microsoft.com/office/drawing/2014/main" id="{5C4070BE-4CC7-49A8-8045-9C78669CCC8C}"/>
                  </a:ext>
                </a:extLst>
              </p:cNvPr>
              <p:cNvSpPr/>
              <p:nvPr/>
            </p:nvSpPr>
            <p:spPr>
              <a:xfrm>
                <a:off x="3788" y="2226"/>
                <a:ext cx="59" cy="38"/>
              </a:xfrm>
              <a:custGeom>
                <a:avLst/>
                <a:gdLst/>
                <a:ahLst/>
                <a:cxnLst/>
                <a:rect l="0" t="0" r="0" b="0"/>
                <a:pathLst>
                  <a:path w="59" h="38" extrusionOk="0">
                    <a:moveTo>
                      <a:pt x="59" y="0"/>
                    </a:moveTo>
                    <a:lnTo>
                      <a:pt x="31" y="38"/>
                    </a:lnTo>
                    <a:lnTo>
                      <a:pt x="0" y="0"/>
                    </a:lnTo>
                    <a:lnTo>
                      <a:pt x="59" y="0"/>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85" name="Shape 3072">
              <a:extLst>
                <a:ext uri="{FF2B5EF4-FFF2-40B4-BE49-F238E27FC236}">
                  <a16:creationId xmlns:a16="http://schemas.microsoft.com/office/drawing/2014/main" id="{EF90DC6A-7DD6-4044-A844-1E1C8A5F37ED}"/>
                </a:ext>
              </a:extLst>
            </p:cNvPr>
            <p:cNvGrpSpPr/>
            <p:nvPr/>
          </p:nvGrpSpPr>
          <p:grpSpPr>
            <a:xfrm>
              <a:off x="5892506" y="2548568"/>
              <a:ext cx="829069" cy="649133"/>
              <a:chOff x="6399213" y="2120901"/>
              <a:chExt cx="1155700" cy="904874"/>
            </a:xfrm>
          </p:grpSpPr>
          <p:sp>
            <p:nvSpPr>
              <p:cNvPr id="86" name="Shape 3073">
                <a:extLst>
                  <a:ext uri="{FF2B5EF4-FFF2-40B4-BE49-F238E27FC236}">
                    <a16:creationId xmlns:a16="http://schemas.microsoft.com/office/drawing/2014/main" id="{110CB4CA-B38A-4AD7-943B-D78C44C432AC}"/>
                  </a:ext>
                </a:extLst>
              </p:cNvPr>
              <p:cNvSpPr/>
              <p:nvPr/>
            </p:nvSpPr>
            <p:spPr>
              <a:xfrm>
                <a:off x="7235826" y="2706688"/>
                <a:ext cx="204788" cy="207962"/>
              </a:xfrm>
              <a:custGeom>
                <a:avLst/>
                <a:gdLst/>
                <a:ahLst/>
                <a:cxnLst/>
                <a:rect l="0" t="0" r="0" b="0"/>
                <a:pathLst>
                  <a:path w="54" h="55" extrusionOk="0">
                    <a:moveTo>
                      <a:pt x="27" y="55"/>
                    </a:moveTo>
                    <a:cubicBezTo>
                      <a:pt x="12" y="55"/>
                      <a:pt x="0" y="42"/>
                      <a:pt x="0" y="27"/>
                    </a:cubicBezTo>
                    <a:cubicBezTo>
                      <a:pt x="0" y="12"/>
                      <a:pt x="12" y="0"/>
                      <a:pt x="27" y="0"/>
                    </a:cubicBezTo>
                    <a:cubicBezTo>
                      <a:pt x="42" y="0"/>
                      <a:pt x="54" y="12"/>
                      <a:pt x="54" y="27"/>
                    </a:cubicBezTo>
                    <a:cubicBezTo>
                      <a:pt x="54" y="42"/>
                      <a:pt x="42" y="55"/>
                      <a:pt x="27" y="55"/>
                    </a:cubicBezTo>
                    <a:close/>
                    <a:moveTo>
                      <a:pt x="27" y="8"/>
                    </a:moveTo>
                    <a:cubicBezTo>
                      <a:pt x="17" y="8"/>
                      <a:pt x="8" y="17"/>
                      <a:pt x="8" y="27"/>
                    </a:cubicBezTo>
                    <a:cubicBezTo>
                      <a:pt x="8" y="38"/>
                      <a:pt x="17" y="47"/>
                      <a:pt x="27" y="47"/>
                    </a:cubicBezTo>
                    <a:cubicBezTo>
                      <a:pt x="37" y="47"/>
                      <a:pt x="46" y="38"/>
                      <a:pt x="46" y="27"/>
                    </a:cubicBezTo>
                    <a:cubicBezTo>
                      <a:pt x="46" y="17"/>
                      <a:pt x="37" y="8"/>
                      <a:pt x="27" y="8"/>
                    </a:cubicBezTo>
                    <a:close/>
                  </a:path>
                </a:pathLst>
              </a:custGeom>
              <a:solidFill>
                <a:srgbClr val="FFFFFF"/>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Arial"/>
                  <a:ea typeface="Arial"/>
                  <a:cs typeface="Arial"/>
                  <a:sym typeface="Arial"/>
                </a:endParaRPr>
              </a:p>
            </p:txBody>
          </p:sp>
          <p:sp>
            <p:nvSpPr>
              <p:cNvPr id="87" name="Shape 3074">
                <a:extLst>
                  <a:ext uri="{FF2B5EF4-FFF2-40B4-BE49-F238E27FC236}">
                    <a16:creationId xmlns:a16="http://schemas.microsoft.com/office/drawing/2014/main" id="{65DCFD25-4DEF-4B07-8F34-9B8EB29A8584}"/>
                  </a:ext>
                </a:extLst>
              </p:cNvPr>
              <p:cNvSpPr/>
              <p:nvPr/>
            </p:nvSpPr>
            <p:spPr>
              <a:xfrm>
                <a:off x="6399213" y="2120901"/>
                <a:ext cx="1101725" cy="695325"/>
              </a:xfrm>
              <a:custGeom>
                <a:avLst/>
                <a:gdLst/>
                <a:ahLst/>
                <a:cxnLst/>
                <a:rect l="0" t="0" r="0" b="0"/>
                <a:pathLst>
                  <a:path w="291" h="183" extrusionOk="0">
                    <a:moveTo>
                      <a:pt x="182" y="183"/>
                    </a:moveTo>
                    <a:cubicBezTo>
                      <a:pt x="169" y="183"/>
                      <a:pt x="157" y="178"/>
                      <a:pt x="148" y="169"/>
                    </a:cubicBezTo>
                    <a:cubicBezTo>
                      <a:pt x="137" y="175"/>
                      <a:pt x="123" y="179"/>
                      <a:pt x="109" y="178"/>
                    </a:cubicBezTo>
                    <a:cubicBezTo>
                      <a:pt x="92" y="178"/>
                      <a:pt x="75" y="171"/>
                      <a:pt x="64" y="161"/>
                    </a:cubicBezTo>
                    <a:cubicBezTo>
                      <a:pt x="58" y="164"/>
                      <a:pt x="51" y="165"/>
                      <a:pt x="45" y="165"/>
                    </a:cubicBezTo>
                    <a:cubicBezTo>
                      <a:pt x="20" y="164"/>
                      <a:pt x="0" y="144"/>
                      <a:pt x="0" y="119"/>
                    </a:cubicBezTo>
                    <a:cubicBezTo>
                      <a:pt x="1" y="94"/>
                      <a:pt x="22" y="75"/>
                      <a:pt x="47" y="76"/>
                    </a:cubicBezTo>
                    <a:cubicBezTo>
                      <a:pt x="49" y="76"/>
                      <a:pt x="52" y="76"/>
                      <a:pt x="54" y="76"/>
                    </a:cubicBezTo>
                    <a:cubicBezTo>
                      <a:pt x="61" y="52"/>
                      <a:pt x="83" y="36"/>
                      <a:pt x="109" y="36"/>
                    </a:cubicBezTo>
                    <a:cubicBezTo>
                      <a:pt x="116" y="37"/>
                      <a:pt x="122" y="38"/>
                      <a:pt x="128" y="40"/>
                    </a:cubicBezTo>
                    <a:cubicBezTo>
                      <a:pt x="139" y="16"/>
                      <a:pt x="162" y="0"/>
                      <a:pt x="188" y="1"/>
                    </a:cubicBezTo>
                    <a:cubicBezTo>
                      <a:pt x="220" y="2"/>
                      <a:pt x="246" y="27"/>
                      <a:pt x="251" y="61"/>
                    </a:cubicBezTo>
                    <a:cubicBezTo>
                      <a:pt x="274" y="65"/>
                      <a:pt x="291" y="87"/>
                      <a:pt x="290" y="114"/>
                    </a:cubicBezTo>
                    <a:cubicBezTo>
                      <a:pt x="290" y="115"/>
                      <a:pt x="290" y="124"/>
                      <a:pt x="288" y="130"/>
                    </a:cubicBezTo>
                    <a:cubicBezTo>
                      <a:pt x="280" y="127"/>
                      <a:pt x="280" y="127"/>
                      <a:pt x="280" y="127"/>
                    </a:cubicBezTo>
                    <a:cubicBezTo>
                      <a:pt x="282" y="123"/>
                      <a:pt x="282" y="116"/>
                      <a:pt x="282" y="114"/>
                    </a:cubicBezTo>
                    <a:cubicBezTo>
                      <a:pt x="283" y="90"/>
                      <a:pt x="267" y="70"/>
                      <a:pt x="247" y="68"/>
                    </a:cubicBezTo>
                    <a:cubicBezTo>
                      <a:pt x="243" y="68"/>
                      <a:pt x="243" y="68"/>
                      <a:pt x="243" y="68"/>
                    </a:cubicBezTo>
                    <a:cubicBezTo>
                      <a:pt x="243" y="65"/>
                      <a:pt x="243" y="65"/>
                      <a:pt x="243" y="65"/>
                    </a:cubicBezTo>
                    <a:cubicBezTo>
                      <a:pt x="240" y="34"/>
                      <a:pt x="216" y="10"/>
                      <a:pt x="188" y="9"/>
                    </a:cubicBezTo>
                    <a:cubicBezTo>
                      <a:pt x="164" y="8"/>
                      <a:pt x="143" y="23"/>
                      <a:pt x="134" y="47"/>
                    </a:cubicBezTo>
                    <a:cubicBezTo>
                      <a:pt x="132" y="51"/>
                      <a:pt x="132" y="51"/>
                      <a:pt x="132" y="51"/>
                    </a:cubicBezTo>
                    <a:cubicBezTo>
                      <a:pt x="128" y="49"/>
                      <a:pt x="128" y="49"/>
                      <a:pt x="128" y="49"/>
                    </a:cubicBezTo>
                    <a:cubicBezTo>
                      <a:pt x="122" y="46"/>
                      <a:pt x="116" y="45"/>
                      <a:pt x="109" y="44"/>
                    </a:cubicBezTo>
                    <a:cubicBezTo>
                      <a:pt x="86" y="44"/>
                      <a:pt x="66" y="60"/>
                      <a:pt x="61" y="82"/>
                    </a:cubicBezTo>
                    <a:cubicBezTo>
                      <a:pt x="60" y="86"/>
                      <a:pt x="60" y="86"/>
                      <a:pt x="60" y="86"/>
                    </a:cubicBezTo>
                    <a:cubicBezTo>
                      <a:pt x="56" y="85"/>
                      <a:pt x="56" y="85"/>
                      <a:pt x="56" y="85"/>
                    </a:cubicBezTo>
                    <a:cubicBezTo>
                      <a:pt x="53" y="84"/>
                      <a:pt x="50" y="84"/>
                      <a:pt x="47" y="84"/>
                    </a:cubicBezTo>
                    <a:cubicBezTo>
                      <a:pt x="26" y="83"/>
                      <a:pt x="9" y="99"/>
                      <a:pt x="8" y="119"/>
                    </a:cubicBezTo>
                    <a:cubicBezTo>
                      <a:pt x="8" y="139"/>
                      <a:pt x="24" y="156"/>
                      <a:pt x="45" y="157"/>
                    </a:cubicBezTo>
                    <a:cubicBezTo>
                      <a:pt x="51" y="157"/>
                      <a:pt x="57" y="156"/>
                      <a:pt x="63" y="153"/>
                    </a:cubicBezTo>
                    <a:cubicBezTo>
                      <a:pt x="65" y="151"/>
                      <a:pt x="65" y="151"/>
                      <a:pt x="65" y="151"/>
                    </a:cubicBezTo>
                    <a:cubicBezTo>
                      <a:pt x="67" y="154"/>
                      <a:pt x="67" y="154"/>
                      <a:pt x="67" y="154"/>
                    </a:cubicBezTo>
                    <a:cubicBezTo>
                      <a:pt x="77" y="164"/>
                      <a:pt x="93" y="170"/>
                      <a:pt x="110" y="170"/>
                    </a:cubicBezTo>
                    <a:cubicBezTo>
                      <a:pt x="123" y="171"/>
                      <a:pt x="136" y="167"/>
                      <a:pt x="146" y="161"/>
                    </a:cubicBezTo>
                    <a:cubicBezTo>
                      <a:pt x="149" y="159"/>
                      <a:pt x="149" y="159"/>
                      <a:pt x="149" y="159"/>
                    </a:cubicBezTo>
                    <a:cubicBezTo>
                      <a:pt x="151" y="161"/>
                      <a:pt x="151" y="161"/>
                      <a:pt x="151" y="161"/>
                    </a:cubicBezTo>
                    <a:cubicBezTo>
                      <a:pt x="159" y="170"/>
                      <a:pt x="170" y="175"/>
                      <a:pt x="182" y="175"/>
                    </a:cubicBezTo>
                    <a:lnTo>
                      <a:pt x="182" y="183"/>
                    </a:lnTo>
                    <a:close/>
                  </a:path>
                </a:pathLst>
              </a:custGeom>
              <a:solidFill>
                <a:srgbClr val="FFFFFF"/>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Arial"/>
                  <a:ea typeface="Arial"/>
                  <a:cs typeface="Arial"/>
                  <a:sym typeface="Arial"/>
                </a:endParaRPr>
              </a:p>
            </p:txBody>
          </p:sp>
          <p:sp>
            <p:nvSpPr>
              <p:cNvPr id="88" name="Shape 3075">
                <a:extLst>
                  <a:ext uri="{FF2B5EF4-FFF2-40B4-BE49-F238E27FC236}">
                    <a16:creationId xmlns:a16="http://schemas.microsoft.com/office/drawing/2014/main" id="{D81EE128-EBE8-400C-8607-37AA72C5BF52}"/>
                  </a:ext>
                </a:extLst>
              </p:cNvPr>
              <p:cNvSpPr/>
              <p:nvPr/>
            </p:nvSpPr>
            <p:spPr>
              <a:xfrm>
                <a:off x="7126288" y="2595563"/>
                <a:ext cx="428625" cy="430212"/>
              </a:xfrm>
              <a:custGeom>
                <a:avLst/>
                <a:gdLst/>
                <a:ahLst/>
                <a:cxnLst/>
                <a:rect l="0" t="0" r="0" b="0"/>
                <a:pathLst>
                  <a:path w="113" h="113" extrusionOk="0">
                    <a:moveTo>
                      <a:pt x="64" y="113"/>
                    </a:moveTo>
                    <a:cubicBezTo>
                      <a:pt x="49" y="113"/>
                      <a:pt x="49" y="113"/>
                      <a:pt x="49" y="113"/>
                    </a:cubicBezTo>
                    <a:cubicBezTo>
                      <a:pt x="46" y="113"/>
                      <a:pt x="45" y="111"/>
                      <a:pt x="45" y="109"/>
                    </a:cubicBezTo>
                    <a:cubicBezTo>
                      <a:pt x="45" y="99"/>
                      <a:pt x="45" y="99"/>
                      <a:pt x="45" y="99"/>
                    </a:cubicBezTo>
                    <a:cubicBezTo>
                      <a:pt x="41" y="98"/>
                      <a:pt x="37" y="97"/>
                      <a:pt x="34" y="95"/>
                    </a:cubicBezTo>
                    <a:cubicBezTo>
                      <a:pt x="27" y="102"/>
                      <a:pt x="27" y="102"/>
                      <a:pt x="27" y="102"/>
                    </a:cubicBezTo>
                    <a:cubicBezTo>
                      <a:pt x="26" y="103"/>
                      <a:pt x="23" y="103"/>
                      <a:pt x="21" y="102"/>
                    </a:cubicBezTo>
                    <a:cubicBezTo>
                      <a:pt x="11" y="91"/>
                      <a:pt x="11" y="91"/>
                      <a:pt x="11" y="91"/>
                    </a:cubicBezTo>
                    <a:cubicBezTo>
                      <a:pt x="9" y="89"/>
                      <a:pt x="9" y="87"/>
                      <a:pt x="11" y="85"/>
                    </a:cubicBezTo>
                    <a:cubicBezTo>
                      <a:pt x="18" y="78"/>
                      <a:pt x="18" y="78"/>
                      <a:pt x="18" y="78"/>
                    </a:cubicBezTo>
                    <a:cubicBezTo>
                      <a:pt x="16" y="75"/>
                      <a:pt x="14" y="72"/>
                      <a:pt x="14" y="68"/>
                    </a:cubicBezTo>
                    <a:cubicBezTo>
                      <a:pt x="4" y="68"/>
                      <a:pt x="4" y="68"/>
                      <a:pt x="4" y="68"/>
                    </a:cubicBezTo>
                    <a:cubicBezTo>
                      <a:pt x="1" y="68"/>
                      <a:pt x="0" y="66"/>
                      <a:pt x="0" y="64"/>
                    </a:cubicBezTo>
                    <a:cubicBezTo>
                      <a:pt x="0" y="49"/>
                      <a:pt x="0" y="49"/>
                      <a:pt x="0" y="49"/>
                    </a:cubicBezTo>
                    <a:cubicBezTo>
                      <a:pt x="0" y="47"/>
                      <a:pt x="1" y="45"/>
                      <a:pt x="4" y="45"/>
                    </a:cubicBezTo>
                    <a:cubicBezTo>
                      <a:pt x="14" y="45"/>
                      <a:pt x="14" y="45"/>
                      <a:pt x="14" y="45"/>
                    </a:cubicBezTo>
                    <a:cubicBezTo>
                      <a:pt x="14" y="41"/>
                      <a:pt x="16" y="38"/>
                      <a:pt x="18" y="34"/>
                    </a:cubicBezTo>
                    <a:cubicBezTo>
                      <a:pt x="11" y="27"/>
                      <a:pt x="11" y="27"/>
                      <a:pt x="11" y="27"/>
                    </a:cubicBezTo>
                    <a:cubicBezTo>
                      <a:pt x="9" y="26"/>
                      <a:pt x="9" y="23"/>
                      <a:pt x="11" y="22"/>
                    </a:cubicBezTo>
                    <a:cubicBezTo>
                      <a:pt x="21" y="11"/>
                      <a:pt x="21" y="11"/>
                      <a:pt x="21" y="11"/>
                    </a:cubicBezTo>
                    <a:cubicBezTo>
                      <a:pt x="23" y="10"/>
                      <a:pt x="26" y="10"/>
                      <a:pt x="27" y="11"/>
                    </a:cubicBezTo>
                    <a:cubicBezTo>
                      <a:pt x="34" y="18"/>
                      <a:pt x="34" y="18"/>
                      <a:pt x="34" y="18"/>
                    </a:cubicBezTo>
                    <a:cubicBezTo>
                      <a:pt x="37" y="16"/>
                      <a:pt x="41" y="15"/>
                      <a:pt x="45" y="14"/>
                    </a:cubicBezTo>
                    <a:cubicBezTo>
                      <a:pt x="45" y="4"/>
                      <a:pt x="45" y="4"/>
                      <a:pt x="45" y="4"/>
                    </a:cubicBezTo>
                    <a:cubicBezTo>
                      <a:pt x="45" y="2"/>
                      <a:pt x="46" y="0"/>
                      <a:pt x="49" y="0"/>
                    </a:cubicBezTo>
                    <a:cubicBezTo>
                      <a:pt x="64" y="0"/>
                      <a:pt x="64" y="0"/>
                      <a:pt x="64" y="0"/>
                    </a:cubicBezTo>
                    <a:cubicBezTo>
                      <a:pt x="66" y="0"/>
                      <a:pt x="68" y="2"/>
                      <a:pt x="68" y="4"/>
                    </a:cubicBezTo>
                    <a:cubicBezTo>
                      <a:pt x="68" y="14"/>
                      <a:pt x="68" y="14"/>
                      <a:pt x="68" y="14"/>
                    </a:cubicBezTo>
                    <a:cubicBezTo>
                      <a:pt x="71" y="15"/>
                      <a:pt x="75" y="16"/>
                      <a:pt x="78" y="18"/>
                    </a:cubicBezTo>
                    <a:cubicBezTo>
                      <a:pt x="85" y="11"/>
                      <a:pt x="85" y="11"/>
                      <a:pt x="85" y="11"/>
                    </a:cubicBezTo>
                    <a:cubicBezTo>
                      <a:pt x="86" y="10"/>
                      <a:pt x="87" y="10"/>
                      <a:pt x="88" y="10"/>
                    </a:cubicBezTo>
                    <a:cubicBezTo>
                      <a:pt x="88" y="10"/>
                      <a:pt x="88" y="10"/>
                      <a:pt x="88" y="10"/>
                    </a:cubicBezTo>
                    <a:cubicBezTo>
                      <a:pt x="89" y="10"/>
                      <a:pt x="90" y="10"/>
                      <a:pt x="91" y="11"/>
                    </a:cubicBezTo>
                    <a:cubicBezTo>
                      <a:pt x="101" y="22"/>
                      <a:pt x="101" y="22"/>
                      <a:pt x="101" y="22"/>
                    </a:cubicBezTo>
                    <a:cubicBezTo>
                      <a:pt x="103" y="23"/>
                      <a:pt x="103" y="26"/>
                      <a:pt x="101" y="27"/>
                    </a:cubicBezTo>
                    <a:cubicBezTo>
                      <a:pt x="94" y="34"/>
                      <a:pt x="94" y="34"/>
                      <a:pt x="94" y="34"/>
                    </a:cubicBezTo>
                    <a:cubicBezTo>
                      <a:pt x="96" y="38"/>
                      <a:pt x="98" y="41"/>
                      <a:pt x="99" y="45"/>
                    </a:cubicBezTo>
                    <a:cubicBezTo>
                      <a:pt x="109" y="45"/>
                      <a:pt x="109" y="45"/>
                      <a:pt x="109" y="45"/>
                    </a:cubicBezTo>
                    <a:cubicBezTo>
                      <a:pt x="111" y="45"/>
                      <a:pt x="113" y="47"/>
                      <a:pt x="113" y="49"/>
                    </a:cubicBezTo>
                    <a:cubicBezTo>
                      <a:pt x="113" y="64"/>
                      <a:pt x="113" y="64"/>
                      <a:pt x="113" y="64"/>
                    </a:cubicBezTo>
                    <a:cubicBezTo>
                      <a:pt x="113" y="66"/>
                      <a:pt x="111" y="68"/>
                      <a:pt x="109" y="68"/>
                    </a:cubicBezTo>
                    <a:cubicBezTo>
                      <a:pt x="99" y="68"/>
                      <a:pt x="99" y="68"/>
                      <a:pt x="99" y="68"/>
                    </a:cubicBezTo>
                    <a:cubicBezTo>
                      <a:pt x="98" y="72"/>
                      <a:pt x="96" y="75"/>
                      <a:pt x="94" y="78"/>
                    </a:cubicBezTo>
                    <a:cubicBezTo>
                      <a:pt x="101" y="85"/>
                      <a:pt x="101" y="85"/>
                      <a:pt x="101" y="85"/>
                    </a:cubicBezTo>
                    <a:cubicBezTo>
                      <a:pt x="103" y="87"/>
                      <a:pt x="103" y="89"/>
                      <a:pt x="101" y="91"/>
                    </a:cubicBezTo>
                    <a:cubicBezTo>
                      <a:pt x="91" y="102"/>
                      <a:pt x="91" y="102"/>
                      <a:pt x="91" y="102"/>
                    </a:cubicBezTo>
                    <a:cubicBezTo>
                      <a:pt x="89" y="103"/>
                      <a:pt x="87" y="103"/>
                      <a:pt x="85" y="102"/>
                    </a:cubicBezTo>
                    <a:cubicBezTo>
                      <a:pt x="78" y="95"/>
                      <a:pt x="78" y="95"/>
                      <a:pt x="78" y="95"/>
                    </a:cubicBezTo>
                    <a:cubicBezTo>
                      <a:pt x="75" y="97"/>
                      <a:pt x="71" y="98"/>
                      <a:pt x="68" y="99"/>
                    </a:cubicBezTo>
                    <a:cubicBezTo>
                      <a:pt x="68" y="109"/>
                      <a:pt x="68" y="109"/>
                      <a:pt x="68" y="109"/>
                    </a:cubicBezTo>
                    <a:cubicBezTo>
                      <a:pt x="68" y="111"/>
                      <a:pt x="66" y="113"/>
                      <a:pt x="64" y="113"/>
                    </a:cubicBezTo>
                    <a:close/>
                    <a:moveTo>
                      <a:pt x="53" y="105"/>
                    </a:moveTo>
                    <a:cubicBezTo>
                      <a:pt x="60" y="105"/>
                      <a:pt x="60" y="105"/>
                      <a:pt x="60" y="105"/>
                    </a:cubicBezTo>
                    <a:cubicBezTo>
                      <a:pt x="60" y="96"/>
                      <a:pt x="60" y="96"/>
                      <a:pt x="60" y="96"/>
                    </a:cubicBezTo>
                    <a:cubicBezTo>
                      <a:pt x="60" y="94"/>
                      <a:pt x="61" y="93"/>
                      <a:pt x="63" y="92"/>
                    </a:cubicBezTo>
                    <a:cubicBezTo>
                      <a:pt x="68" y="91"/>
                      <a:pt x="72" y="89"/>
                      <a:pt x="76" y="86"/>
                    </a:cubicBezTo>
                    <a:cubicBezTo>
                      <a:pt x="78" y="85"/>
                      <a:pt x="80" y="86"/>
                      <a:pt x="82" y="87"/>
                    </a:cubicBezTo>
                    <a:cubicBezTo>
                      <a:pt x="88" y="93"/>
                      <a:pt x="88" y="93"/>
                      <a:pt x="88" y="93"/>
                    </a:cubicBezTo>
                    <a:cubicBezTo>
                      <a:pt x="93" y="88"/>
                      <a:pt x="93" y="88"/>
                      <a:pt x="93" y="88"/>
                    </a:cubicBezTo>
                    <a:cubicBezTo>
                      <a:pt x="86" y="82"/>
                      <a:pt x="86" y="82"/>
                      <a:pt x="86" y="82"/>
                    </a:cubicBezTo>
                    <a:cubicBezTo>
                      <a:pt x="85" y="81"/>
                      <a:pt x="85" y="78"/>
                      <a:pt x="86" y="77"/>
                    </a:cubicBezTo>
                    <a:cubicBezTo>
                      <a:pt x="89" y="73"/>
                      <a:pt x="91" y="68"/>
                      <a:pt x="92" y="63"/>
                    </a:cubicBezTo>
                    <a:cubicBezTo>
                      <a:pt x="92" y="61"/>
                      <a:pt x="94" y="60"/>
                      <a:pt x="95" y="60"/>
                    </a:cubicBezTo>
                    <a:cubicBezTo>
                      <a:pt x="105" y="60"/>
                      <a:pt x="105" y="60"/>
                      <a:pt x="105" y="60"/>
                    </a:cubicBezTo>
                    <a:cubicBezTo>
                      <a:pt x="105" y="53"/>
                      <a:pt x="105" y="53"/>
                      <a:pt x="105" y="53"/>
                    </a:cubicBezTo>
                    <a:cubicBezTo>
                      <a:pt x="95" y="53"/>
                      <a:pt x="95" y="53"/>
                      <a:pt x="95" y="53"/>
                    </a:cubicBezTo>
                    <a:cubicBezTo>
                      <a:pt x="94" y="53"/>
                      <a:pt x="92" y="52"/>
                      <a:pt x="92" y="50"/>
                    </a:cubicBezTo>
                    <a:cubicBezTo>
                      <a:pt x="91" y="45"/>
                      <a:pt x="89" y="40"/>
                      <a:pt x="86" y="36"/>
                    </a:cubicBezTo>
                    <a:cubicBezTo>
                      <a:pt x="85" y="34"/>
                      <a:pt x="85" y="32"/>
                      <a:pt x="86" y="31"/>
                    </a:cubicBezTo>
                    <a:cubicBezTo>
                      <a:pt x="93" y="25"/>
                      <a:pt x="93" y="25"/>
                      <a:pt x="93" y="25"/>
                    </a:cubicBezTo>
                    <a:cubicBezTo>
                      <a:pt x="88" y="20"/>
                      <a:pt x="88" y="20"/>
                      <a:pt x="88" y="20"/>
                    </a:cubicBezTo>
                    <a:cubicBezTo>
                      <a:pt x="82" y="26"/>
                      <a:pt x="82" y="26"/>
                      <a:pt x="82" y="26"/>
                    </a:cubicBezTo>
                    <a:cubicBezTo>
                      <a:pt x="80" y="27"/>
                      <a:pt x="78" y="28"/>
                      <a:pt x="76" y="26"/>
                    </a:cubicBezTo>
                    <a:cubicBezTo>
                      <a:pt x="72" y="24"/>
                      <a:pt x="68" y="22"/>
                      <a:pt x="63" y="21"/>
                    </a:cubicBezTo>
                    <a:cubicBezTo>
                      <a:pt x="61" y="20"/>
                      <a:pt x="60" y="19"/>
                      <a:pt x="60" y="17"/>
                    </a:cubicBezTo>
                    <a:cubicBezTo>
                      <a:pt x="60" y="8"/>
                      <a:pt x="60" y="8"/>
                      <a:pt x="60" y="8"/>
                    </a:cubicBezTo>
                    <a:cubicBezTo>
                      <a:pt x="53" y="8"/>
                      <a:pt x="53" y="8"/>
                      <a:pt x="53" y="8"/>
                    </a:cubicBezTo>
                    <a:cubicBezTo>
                      <a:pt x="53" y="17"/>
                      <a:pt x="53" y="17"/>
                      <a:pt x="53" y="17"/>
                    </a:cubicBezTo>
                    <a:cubicBezTo>
                      <a:pt x="53" y="19"/>
                      <a:pt x="51" y="20"/>
                      <a:pt x="49" y="21"/>
                    </a:cubicBezTo>
                    <a:cubicBezTo>
                      <a:pt x="44" y="22"/>
                      <a:pt x="40" y="24"/>
                      <a:pt x="36" y="26"/>
                    </a:cubicBezTo>
                    <a:cubicBezTo>
                      <a:pt x="34" y="28"/>
                      <a:pt x="32" y="27"/>
                      <a:pt x="31" y="26"/>
                    </a:cubicBezTo>
                    <a:cubicBezTo>
                      <a:pt x="24" y="20"/>
                      <a:pt x="24" y="20"/>
                      <a:pt x="24" y="20"/>
                    </a:cubicBezTo>
                    <a:cubicBezTo>
                      <a:pt x="19" y="25"/>
                      <a:pt x="19" y="25"/>
                      <a:pt x="19" y="25"/>
                    </a:cubicBezTo>
                    <a:cubicBezTo>
                      <a:pt x="26" y="31"/>
                      <a:pt x="26" y="31"/>
                      <a:pt x="26" y="31"/>
                    </a:cubicBezTo>
                    <a:cubicBezTo>
                      <a:pt x="27" y="32"/>
                      <a:pt x="27" y="34"/>
                      <a:pt x="26" y="36"/>
                    </a:cubicBezTo>
                    <a:cubicBezTo>
                      <a:pt x="23" y="40"/>
                      <a:pt x="22" y="45"/>
                      <a:pt x="21" y="50"/>
                    </a:cubicBezTo>
                    <a:cubicBezTo>
                      <a:pt x="20" y="52"/>
                      <a:pt x="19" y="53"/>
                      <a:pt x="17" y="53"/>
                    </a:cubicBezTo>
                    <a:cubicBezTo>
                      <a:pt x="8" y="53"/>
                      <a:pt x="8" y="53"/>
                      <a:pt x="8" y="53"/>
                    </a:cubicBezTo>
                    <a:cubicBezTo>
                      <a:pt x="8" y="60"/>
                      <a:pt x="8" y="60"/>
                      <a:pt x="8" y="60"/>
                    </a:cubicBezTo>
                    <a:cubicBezTo>
                      <a:pt x="17" y="60"/>
                      <a:pt x="17" y="60"/>
                      <a:pt x="17" y="60"/>
                    </a:cubicBezTo>
                    <a:cubicBezTo>
                      <a:pt x="19" y="60"/>
                      <a:pt x="20" y="61"/>
                      <a:pt x="21" y="63"/>
                    </a:cubicBezTo>
                    <a:cubicBezTo>
                      <a:pt x="22" y="68"/>
                      <a:pt x="23" y="73"/>
                      <a:pt x="26" y="77"/>
                    </a:cubicBezTo>
                    <a:cubicBezTo>
                      <a:pt x="27" y="78"/>
                      <a:pt x="27" y="80"/>
                      <a:pt x="26" y="82"/>
                    </a:cubicBezTo>
                    <a:cubicBezTo>
                      <a:pt x="19" y="88"/>
                      <a:pt x="19" y="88"/>
                      <a:pt x="19" y="88"/>
                    </a:cubicBezTo>
                    <a:cubicBezTo>
                      <a:pt x="24" y="93"/>
                      <a:pt x="24" y="93"/>
                      <a:pt x="24" y="93"/>
                    </a:cubicBezTo>
                    <a:cubicBezTo>
                      <a:pt x="31" y="87"/>
                      <a:pt x="31" y="87"/>
                      <a:pt x="31" y="87"/>
                    </a:cubicBezTo>
                    <a:cubicBezTo>
                      <a:pt x="32" y="85"/>
                      <a:pt x="34" y="85"/>
                      <a:pt x="36" y="86"/>
                    </a:cubicBezTo>
                    <a:cubicBezTo>
                      <a:pt x="40" y="89"/>
                      <a:pt x="44" y="91"/>
                      <a:pt x="49" y="92"/>
                    </a:cubicBezTo>
                    <a:cubicBezTo>
                      <a:pt x="51" y="93"/>
                      <a:pt x="53" y="94"/>
                      <a:pt x="53" y="96"/>
                    </a:cubicBezTo>
                    <a:lnTo>
                      <a:pt x="53" y="105"/>
                    </a:lnTo>
                    <a:close/>
                  </a:path>
                </a:pathLst>
              </a:custGeom>
              <a:solidFill>
                <a:srgbClr val="FFFFFF"/>
              </a:soli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717074"/>
                  </a:solidFill>
                  <a:effectLst/>
                  <a:uLnTx/>
                  <a:uFillTx/>
                  <a:latin typeface="Arial"/>
                  <a:ea typeface="Arial"/>
                  <a:cs typeface="Arial"/>
                  <a:sym typeface="Arial"/>
                </a:endParaRPr>
              </a:p>
            </p:txBody>
          </p:sp>
        </p:grpSp>
      </p:grpSp>
      <p:sp>
        <p:nvSpPr>
          <p:cNvPr id="93" name="Freeform 14">
            <a:extLst>
              <a:ext uri="{FF2B5EF4-FFF2-40B4-BE49-F238E27FC236}">
                <a16:creationId xmlns:a16="http://schemas.microsoft.com/office/drawing/2014/main" id="{E8F0131A-A295-4883-940E-B118FC99BB2A}"/>
              </a:ext>
            </a:extLst>
          </p:cNvPr>
          <p:cNvSpPr>
            <a:spLocks noChangeAspect="1" noEditPoints="1"/>
          </p:cNvSpPr>
          <p:nvPr/>
        </p:nvSpPr>
        <p:spPr bwMode="auto">
          <a:xfrm>
            <a:off x="3262386" y="2448848"/>
            <a:ext cx="1099981" cy="1104159"/>
          </a:xfrm>
          <a:custGeom>
            <a:avLst/>
            <a:gdLst>
              <a:gd name="T0" fmla="*/ 1 w 385"/>
              <a:gd name="T1" fmla="*/ 0 h 386"/>
              <a:gd name="T2" fmla="*/ 0 w 385"/>
              <a:gd name="T3" fmla="*/ 277 h 386"/>
              <a:gd name="T4" fmla="*/ 1 w 385"/>
              <a:gd name="T5" fmla="*/ 370 h 386"/>
              <a:gd name="T6" fmla="*/ 1 w 385"/>
              <a:gd name="T7" fmla="*/ 371 h 386"/>
              <a:gd name="T8" fmla="*/ 1 w 385"/>
              <a:gd name="T9" fmla="*/ 384 h 386"/>
              <a:gd name="T10" fmla="*/ 106 w 385"/>
              <a:gd name="T11" fmla="*/ 386 h 386"/>
              <a:gd name="T12" fmla="*/ 385 w 385"/>
              <a:gd name="T13" fmla="*/ 384 h 386"/>
              <a:gd name="T14" fmla="*/ 369 w 385"/>
              <a:gd name="T15" fmla="*/ 368 h 386"/>
              <a:gd name="T16" fmla="*/ 260 w 385"/>
              <a:gd name="T17" fmla="*/ 232 h 386"/>
              <a:gd name="T18" fmla="*/ 284 w 385"/>
              <a:gd name="T19" fmla="*/ 208 h 386"/>
              <a:gd name="T20" fmla="*/ 301 w 385"/>
              <a:gd name="T21" fmla="*/ 179 h 386"/>
              <a:gd name="T22" fmla="*/ 273 w 385"/>
              <a:gd name="T23" fmla="*/ 196 h 386"/>
              <a:gd name="T24" fmla="*/ 121 w 385"/>
              <a:gd name="T25" fmla="*/ 348 h 386"/>
              <a:gd name="T26" fmla="*/ 25 w 385"/>
              <a:gd name="T27" fmla="*/ 368 h 386"/>
              <a:gd name="T28" fmla="*/ 332 w 385"/>
              <a:gd name="T29" fmla="*/ 96 h 386"/>
              <a:gd name="T30" fmla="*/ 287 w 385"/>
              <a:gd name="T31" fmla="*/ 53 h 386"/>
              <a:gd name="T32" fmla="*/ 17 w 385"/>
              <a:gd name="T33" fmla="*/ 354 h 386"/>
              <a:gd name="T34" fmla="*/ 164 w 385"/>
              <a:gd name="T35" fmla="*/ 136 h 386"/>
              <a:gd name="T36" fmla="*/ 179 w 385"/>
              <a:gd name="T37" fmla="*/ 106 h 386"/>
              <a:gd name="T38" fmla="*/ 153 w 385"/>
              <a:gd name="T39" fmla="*/ 124 h 386"/>
              <a:gd name="T40" fmla="*/ 17 w 385"/>
              <a:gd name="T41" fmla="*/ 16 h 386"/>
              <a:gd name="T42" fmla="*/ 369 w 385"/>
              <a:gd name="T43" fmla="*/ 368 h 386"/>
              <a:gd name="T44" fmla="*/ 58 w 385"/>
              <a:gd name="T45" fmla="*/ 116 h 386"/>
              <a:gd name="T46" fmla="*/ 63 w 385"/>
              <a:gd name="T47" fmla="*/ 128 h 386"/>
              <a:gd name="T48" fmla="*/ 69 w 385"/>
              <a:gd name="T49" fmla="*/ 117 h 386"/>
              <a:gd name="T50" fmla="*/ 69 w 385"/>
              <a:gd name="T51" fmla="*/ 70 h 386"/>
              <a:gd name="T52" fmla="*/ 81 w 385"/>
              <a:gd name="T53" fmla="*/ 53 h 386"/>
              <a:gd name="T54" fmla="*/ 91 w 385"/>
              <a:gd name="T55" fmla="*/ 48 h 386"/>
              <a:gd name="T56" fmla="*/ 69 w 385"/>
              <a:gd name="T57" fmla="*/ 36 h 386"/>
              <a:gd name="T58" fmla="*/ 63 w 385"/>
              <a:gd name="T59" fmla="*/ 29 h 386"/>
              <a:gd name="T60" fmla="*/ 58 w 385"/>
              <a:gd name="T61" fmla="*/ 36 h 386"/>
              <a:gd name="T62" fmla="*/ 63 w 385"/>
              <a:gd name="T63" fmla="*/ 82 h 386"/>
              <a:gd name="T64" fmla="*/ 45 w 385"/>
              <a:gd name="T65" fmla="*/ 97 h 386"/>
              <a:gd name="T66" fmla="*/ 33 w 385"/>
              <a:gd name="T67" fmla="*/ 102 h 386"/>
              <a:gd name="T68" fmla="*/ 69 w 385"/>
              <a:gd name="T69" fmla="*/ 84 h 386"/>
              <a:gd name="T70" fmla="*/ 69 w 385"/>
              <a:gd name="T71" fmla="*/ 105 h 386"/>
              <a:gd name="T72" fmla="*/ 52 w 385"/>
              <a:gd name="T73" fmla="*/ 57 h 386"/>
              <a:gd name="T74" fmla="*/ 63 w 385"/>
              <a:gd name="T75" fmla="*/ 6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5" h="386">
                <a:moveTo>
                  <a:pt x="385" y="0"/>
                </a:moveTo>
                <a:cubicBezTo>
                  <a:pt x="1" y="0"/>
                  <a:pt x="1" y="0"/>
                  <a:pt x="1" y="0"/>
                </a:cubicBezTo>
                <a:cubicBezTo>
                  <a:pt x="1" y="276"/>
                  <a:pt x="1" y="276"/>
                  <a:pt x="1" y="276"/>
                </a:cubicBezTo>
                <a:cubicBezTo>
                  <a:pt x="0" y="277"/>
                  <a:pt x="0" y="277"/>
                  <a:pt x="0" y="277"/>
                </a:cubicBezTo>
                <a:cubicBezTo>
                  <a:pt x="1" y="278"/>
                  <a:pt x="1" y="278"/>
                  <a:pt x="1" y="278"/>
                </a:cubicBezTo>
                <a:cubicBezTo>
                  <a:pt x="1" y="370"/>
                  <a:pt x="1" y="370"/>
                  <a:pt x="1" y="370"/>
                </a:cubicBezTo>
                <a:cubicBezTo>
                  <a:pt x="0" y="370"/>
                  <a:pt x="0" y="370"/>
                  <a:pt x="0" y="370"/>
                </a:cubicBezTo>
                <a:cubicBezTo>
                  <a:pt x="1" y="371"/>
                  <a:pt x="1" y="371"/>
                  <a:pt x="1" y="371"/>
                </a:cubicBezTo>
                <a:cubicBezTo>
                  <a:pt x="1" y="381"/>
                  <a:pt x="1" y="381"/>
                  <a:pt x="1" y="381"/>
                </a:cubicBezTo>
                <a:cubicBezTo>
                  <a:pt x="1" y="384"/>
                  <a:pt x="1" y="384"/>
                  <a:pt x="1" y="384"/>
                </a:cubicBezTo>
                <a:cubicBezTo>
                  <a:pt x="104" y="384"/>
                  <a:pt x="104" y="384"/>
                  <a:pt x="104" y="384"/>
                </a:cubicBezTo>
                <a:cubicBezTo>
                  <a:pt x="106" y="386"/>
                  <a:pt x="106" y="386"/>
                  <a:pt x="106" y="386"/>
                </a:cubicBezTo>
                <a:cubicBezTo>
                  <a:pt x="108" y="384"/>
                  <a:pt x="108" y="384"/>
                  <a:pt x="108" y="384"/>
                </a:cubicBezTo>
                <a:cubicBezTo>
                  <a:pt x="385" y="384"/>
                  <a:pt x="385" y="384"/>
                  <a:pt x="385" y="384"/>
                </a:cubicBezTo>
                <a:lnTo>
                  <a:pt x="385" y="0"/>
                </a:lnTo>
                <a:close/>
                <a:moveTo>
                  <a:pt x="369" y="368"/>
                </a:moveTo>
                <a:cubicBezTo>
                  <a:pt x="124" y="368"/>
                  <a:pt x="124" y="368"/>
                  <a:pt x="124" y="368"/>
                </a:cubicBezTo>
                <a:cubicBezTo>
                  <a:pt x="260" y="232"/>
                  <a:pt x="260" y="232"/>
                  <a:pt x="260" y="232"/>
                </a:cubicBezTo>
                <a:cubicBezTo>
                  <a:pt x="260" y="232"/>
                  <a:pt x="260" y="232"/>
                  <a:pt x="260" y="232"/>
                </a:cubicBezTo>
                <a:cubicBezTo>
                  <a:pt x="284" y="208"/>
                  <a:pt x="284" y="208"/>
                  <a:pt x="284" y="208"/>
                </a:cubicBezTo>
                <a:cubicBezTo>
                  <a:pt x="301" y="224"/>
                  <a:pt x="301" y="224"/>
                  <a:pt x="301" y="224"/>
                </a:cubicBezTo>
                <a:cubicBezTo>
                  <a:pt x="301" y="179"/>
                  <a:pt x="301" y="179"/>
                  <a:pt x="301" y="179"/>
                </a:cubicBezTo>
                <a:cubicBezTo>
                  <a:pt x="256" y="179"/>
                  <a:pt x="256" y="179"/>
                  <a:pt x="256" y="179"/>
                </a:cubicBezTo>
                <a:cubicBezTo>
                  <a:pt x="273" y="196"/>
                  <a:pt x="273" y="196"/>
                  <a:pt x="273" y="196"/>
                </a:cubicBezTo>
                <a:cubicBezTo>
                  <a:pt x="121" y="348"/>
                  <a:pt x="121" y="348"/>
                  <a:pt x="121" y="348"/>
                </a:cubicBezTo>
                <a:cubicBezTo>
                  <a:pt x="121" y="348"/>
                  <a:pt x="121" y="348"/>
                  <a:pt x="121" y="348"/>
                </a:cubicBezTo>
                <a:cubicBezTo>
                  <a:pt x="101" y="368"/>
                  <a:pt x="101" y="368"/>
                  <a:pt x="101" y="368"/>
                </a:cubicBezTo>
                <a:cubicBezTo>
                  <a:pt x="25" y="368"/>
                  <a:pt x="25" y="368"/>
                  <a:pt x="25" y="368"/>
                </a:cubicBezTo>
                <a:cubicBezTo>
                  <a:pt x="315" y="79"/>
                  <a:pt x="315" y="79"/>
                  <a:pt x="315" y="79"/>
                </a:cubicBezTo>
                <a:cubicBezTo>
                  <a:pt x="332" y="96"/>
                  <a:pt x="332" y="96"/>
                  <a:pt x="332" y="96"/>
                </a:cubicBezTo>
                <a:cubicBezTo>
                  <a:pt x="332" y="53"/>
                  <a:pt x="332" y="53"/>
                  <a:pt x="332" y="53"/>
                </a:cubicBezTo>
                <a:cubicBezTo>
                  <a:pt x="287" y="53"/>
                  <a:pt x="287" y="53"/>
                  <a:pt x="287" y="53"/>
                </a:cubicBezTo>
                <a:cubicBezTo>
                  <a:pt x="303" y="68"/>
                  <a:pt x="303" y="68"/>
                  <a:pt x="303" y="68"/>
                </a:cubicBezTo>
                <a:cubicBezTo>
                  <a:pt x="17" y="354"/>
                  <a:pt x="17" y="354"/>
                  <a:pt x="17" y="354"/>
                </a:cubicBezTo>
                <a:cubicBezTo>
                  <a:pt x="17" y="283"/>
                  <a:pt x="17" y="283"/>
                  <a:pt x="17" y="283"/>
                </a:cubicBezTo>
                <a:cubicBezTo>
                  <a:pt x="164" y="136"/>
                  <a:pt x="164" y="136"/>
                  <a:pt x="164" y="136"/>
                </a:cubicBezTo>
                <a:cubicBezTo>
                  <a:pt x="179" y="151"/>
                  <a:pt x="179" y="151"/>
                  <a:pt x="179" y="151"/>
                </a:cubicBezTo>
                <a:cubicBezTo>
                  <a:pt x="179" y="106"/>
                  <a:pt x="179" y="106"/>
                  <a:pt x="179" y="106"/>
                </a:cubicBezTo>
                <a:cubicBezTo>
                  <a:pt x="135" y="106"/>
                  <a:pt x="135" y="106"/>
                  <a:pt x="135" y="106"/>
                </a:cubicBezTo>
                <a:cubicBezTo>
                  <a:pt x="153" y="124"/>
                  <a:pt x="153" y="124"/>
                  <a:pt x="153" y="124"/>
                </a:cubicBezTo>
                <a:cubicBezTo>
                  <a:pt x="17" y="260"/>
                  <a:pt x="17" y="260"/>
                  <a:pt x="17" y="260"/>
                </a:cubicBezTo>
                <a:cubicBezTo>
                  <a:pt x="17" y="16"/>
                  <a:pt x="17" y="16"/>
                  <a:pt x="17" y="16"/>
                </a:cubicBezTo>
                <a:cubicBezTo>
                  <a:pt x="369" y="16"/>
                  <a:pt x="369" y="16"/>
                  <a:pt x="369" y="16"/>
                </a:cubicBezTo>
                <a:lnTo>
                  <a:pt x="369" y="368"/>
                </a:lnTo>
                <a:close/>
                <a:moveTo>
                  <a:pt x="36" y="107"/>
                </a:moveTo>
                <a:cubicBezTo>
                  <a:pt x="43" y="112"/>
                  <a:pt x="53" y="115"/>
                  <a:pt x="58" y="116"/>
                </a:cubicBezTo>
                <a:cubicBezTo>
                  <a:pt x="58" y="123"/>
                  <a:pt x="58" y="123"/>
                  <a:pt x="58" y="123"/>
                </a:cubicBezTo>
                <a:cubicBezTo>
                  <a:pt x="58" y="126"/>
                  <a:pt x="61" y="128"/>
                  <a:pt x="63" y="128"/>
                </a:cubicBezTo>
                <a:cubicBezTo>
                  <a:pt x="66" y="128"/>
                  <a:pt x="69" y="126"/>
                  <a:pt x="69" y="123"/>
                </a:cubicBezTo>
                <a:cubicBezTo>
                  <a:pt x="69" y="117"/>
                  <a:pt x="69" y="117"/>
                  <a:pt x="69" y="117"/>
                </a:cubicBezTo>
                <a:cubicBezTo>
                  <a:pt x="84" y="115"/>
                  <a:pt x="93" y="107"/>
                  <a:pt x="93" y="94"/>
                </a:cubicBezTo>
                <a:cubicBezTo>
                  <a:pt x="93" y="82"/>
                  <a:pt x="90" y="75"/>
                  <a:pt x="69" y="70"/>
                </a:cubicBezTo>
                <a:cubicBezTo>
                  <a:pt x="69" y="48"/>
                  <a:pt x="69" y="48"/>
                  <a:pt x="69" y="48"/>
                </a:cubicBezTo>
                <a:cubicBezTo>
                  <a:pt x="74" y="49"/>
                  <a:pt x="77" y="51"/>
                  <a:pt x="81" y="53"/>
                </a:cubicBezTo>
                <a:cubicBezTo>
                  <a:pt x="82" y="54"/>
                  <a:pt x="84" y="54"/>
                  <a:pt x="85" y="54"/>
                </a:cubicBezTo>
                <a:cubicBezTo>
                  <a:pt x="89" y="54"/>
                  <a:pt x="91" y="52"/>
                  <a:pt x="91" y="48"/>
                </a:cubicBezTo>
                <a:cubicBezTo>
                  <a:pt x="91" y="45"/>
                  <a:pt x="89" y="44"/>
                  <a:pt x="87" y="43"/>
                </a:cubicBezTo>
                <a:cubicBezTo>
                  <a:pt x="82" y="39"/>
                  <a:pt x="79" y="37"/>
                  <a:pt x="69" y="36"/>
                </a:cubicBezTo>
                <a:cubicBezTo>
                  <a:pt x="69" y="34"/>
                  <a:pt x="69" y="34"/>
                  <a:pt x="69" y="34"/>
                </a:cubicBezTo>
                <a:cubicBezTo>
                  <a:pt x="69" y="31"/>
                  <a:pt x="66" y="29"/>
                  <a:pt x="63" y="29"/>
                </a:cubicBezTo>
                <a:cubicBezTo>
                  <a:pt x="61" y="29"/>
                  <a:pt x="58" y="31"/>
                  <a:pt x="58" y="34"/>
                </a:cubicBezTo>
                <a:cubicBezTo>
                  <a:pt x="58" y="36"/>
                  <a:pt x="58" y="36"/>
                  <a:pt x="58" y="36"/>
                </a:cubicBezTo>
                <a:cubicBezTo>
                  <a:pt x="48" y="37"/>
                  <a:pt x="36" y="46"/>
                  <a:pt x="36" y="58"/>
                </a:cubicBezTo>
                <a:cubicBezTo>
                  <a:pt x="36" y="71"/>
                  <a:pt x="42" y="77"/>
                  <a:pt x="63" y="82"/>
                </a:cubicBezTo>
                <a:cubicBezTo>
                  <a:pt x="63" y="104"/>
                  <a:pt x="63" y="104"/>
                  <a:pt x="63" y="104"/>
                </a:cubicBezTo>
                <a:cubicBezTo>
                  <a:pt x="53" y="103"/>
                  <a:pt x="50" y="101"/>
                  <a:pt x="45" y="97"/>
                </a:cubicBezTo>
                <a:cubicBezTo>
                  <a:pt x="44" y="96"/>
                  <a:pt x="41" y="96"/>
                  <a:pt x="40" y="96"/>
                </a:cubicBezTo>
                <a:cubicBezTo>
                  <a:pt x="36" y="96"/>
                  <a:pt x="33" y="98"/>
                  <a:pt x="33" y="102"/>
                </a:cubicBezTo>
                <a:cubicBezTo>
                  <a:pt x="33" y="104"/>
                  <a:pt x="34" y="106"/>
                  <a:pt x="36" y="107"/>
                </a:cubicBezTo>
                <a:close/>
                <a:moveTo>
                  <a:pt x="69" y="84"/>
                </a:moveTo>
                <a:cubicBezTo>
                  <a:pt x="79" y="87"/>
                  <a:pt x="80" y="90"/>
                  <a:pt x="80" y="95"/>
                </a:cubicBezTo>
                <a:cubicBezTo>
                  <a:pt x="80" y="100"/>
                  <a:pt x="79" y="104"/>
                  <a:pt x="69" y="105"/>
                </a:cubicBezTo>
                <a:lnTo>
                  <a:pt x="69" y="84"/>
                </a:lnTo>
                <a:close/>
                <a:moveTo>
                  <a:pt x="52" y="57"/>
                </a:moveTo>
                <a:cubicBezTo>
                  <a:pt x="52" y="52"/>
                  <a:pt x="53" y="48"/>
                  <a:pt x="63" y="48"/>
                </a:cubicBezTo>
                <a:cubicBezTo>
                  <a:pt x="63" y="68"/>
                  <a:pt x="63" y="68"/>
                  <a:pt x="63" y="68"/>
                </a:cubicBezTo>
                <a:cubicBezTo>
                  <a:pt x="53" y="65"/>
                  <a:pt x="52" y="62"/>
                  <a:pt x="52"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grpSp>
        <p:nvGrpSpPr>
          <p:cNvPr id="94" name="Group 13">
            <a:extLst>
              <a:ext uri="{FF2B5EF4-FFF2-40B4-BE49-F238E27FC236}">
                <a16:creationId xmlns:a16="http://schemas.microsoft.com/office/drawing/2014/main" id="{3038E4DF-994E-41B9-9B3D-F52C37212456}"/>
              </a:ext>
            </a:extLst>
          </p:cNvPr>
          <p:cNvGrpSpPr>
            <a:grpSpLocks noChangeAspect="1"/>
          </p:cNvGrpSpPr>
          <p:nvPr/>
        </p:nvGrpSpPr>
        <p:grpSpPr bwMode="auto">
          <a:xfrm>
            <a:off x="5671547" y="2339617"/>
            <a:ext cx="914400" cy="1268412"/>
            <a:chOff x="2123" y="2789"/>
            <a:chExt cx="576" cy="799"/>
          </a:xfrm>
          <a:solidFill>
            <a:schemeClr val="bg1"/>
          </a:solidFill>
        </p:grpSpPr>
        <p:sp>
          <p:nvSpPr>
            <p:cNvPr id="95" name="Freeform 14">
              <a:extLst>
                <a:ext uri="{FF2B5EF4-FFF2-40B4-BE49-F238E27FC236}">
                  <a16:creationId xmlns:a16="http://schemas.microsoft.com/office/drawing/2014/main" id="{7F941A57-AF06-4C44-8A0A-E2E01FEDA70F}"/>
                </a:ext>
              </a:extLst>
            </p:cNvPr>
            <p:cNvSpPr>
              <a:spLocks noEditPoints="1"/>
            </p:cNvSpPr>
            <p:nvPr/>
          </p:nvSpPr>
          <p:spPr bwMode="auto">
            <a:xfrm>
              <a:off x="2123" y="2789"/>
              <a:ext cx="576" cy="799"/>
            </a:xfrm>
            <a:custGeom>
              <a:avLst/>
              <a:gdLst>
                <a:gd name="T0" fmla="*/ 513 w 576"/>
                <a:gd name="T1" fmla="*/ 458 h 799"/>
                <a:gd name="T2" fmla="*/ 513 w 576"/>
                <a:gd name="T3" fmla="*/ 331 h 799"/>
                <a:gd name="T4" fmla="*/ 309 w 576"/>
                <a:gd name="T5" fmla="*/ 331 h 799"/>
                <a:gd name="T6" fmla="*/ 309 w 576"/>
                <a:gd name="T7" fmla="*/ 310 h 799"/>
                <a:gd name="T8" fmla="*/ 490 w 576"/>
                <a:gd name="T9" fmla="*/ 310 h 799"/>
                <a:gd name="T10" fmla="*/ 490 w 576"/>
                <a:gd name="T11" fmla="*/ 0 h 799"/>
                <a:gd name="T12" fmla="*/ 96 w 576"/>
                <a:gd name="T13" fmla="*/ 0 h 799"/>
                <a:gd name="T14" fmla="*/ 96 w 576"/>
                <a:gd name="T15" fmla="*/ 310 h 799"/>
                <a:gd name="T16" fmla="*/ 275 w 576"/>
                <a:gd name="T17" fmla="*/ 310 h 799"/>
                <a:gd name="T18" fmla="*/ 275 w 576"/>
                <a:gd name="T19" fmla="*/ 331 h 799"/>
                <a:gd name="T20" fmla="*/ 63 w 576"/>
                <a:gd name="T21" fmla="*/ 331 h 799"/>
                <a:gd name="T22" fmla="*/ 63 w 576"/>
                <a:gd name="T23" fmla="*/ 458 h 799"/>
                <a:gd name="T24" fmla="*/ 0 w 576"/>
                <a:gd name="T25" fmla="*/ 458 h 799"/>
                <a:gd name="T26" fmla="*/ 0 w 576"/>
                <a:gd name="T27" fmla="*/ 757 h 799"/>
                <a:gd name="T28" fmla="*/ 161 w 576"/>
                <a:gd name="T29" fmla="*/ 757 h 799"/>
                <a:gd name="T30" fmla="*/ 161 w 576"/>
                <a:gd name="T31" fmla="*/ 458 h 799"/>
                <a:gd name="T32" fmla="*/ 96 w 576"/>
                <a:gd name="T33" fmla="*/ 458 h 799"/>
                <a:gd name="T34" fmla="*/ 96 w 576"/>
                <a:gd name="T35" fmla="*/ 364 h 799"/>
                <a:gd name="T36" fmla="*/ 275 w 576"/>
                <a:gd name="T37" fmla="*/ 364 h 799"/>
                <a:gd name="T38" fmla="*/ 275 w 576"/>
                <a:gd name="T39" fmla="*/ 383 h 799"/>
                <a:gd name="T40" fmla="*/ 179 w 576"/>
                <a:gd name="T41" fmla="*/ 383 h 799"/>
                <a:gd name="T42" fmla="*/ 179 w 576"/>
                <a:gd name="T43" fmla="*/ 799 h 799"/>
                <a:gd name="T44" fmla="*/ 394 w 576"/>
                <a:gd name="T45" fmla="*/ 799 h 799"/>
                <a:gd name="T46" fmla="*/ 394 w 576"/>
                <a:gd name="T47" fmla="*/ 383 h 799"/>
                <a:gd name="T48" fmla="*/ 309 w 576"/>
                <a:gd name="T49" fmla="*/ 383 h 799"/>
                <a:gd name="T50" fmla="*/ 309 w 576"/>
                <a:gd name="T51" fmla="*/ 364 h 799"/>
                <a:gd name="T52" fmla="*/ 480 w 576"/>
                <a:gd name="T53" fmla="*/ 364 h 799"/>
                <a:gd name="T54" fmla="*/ 480 w 576"/>
                <a:gd name="T55" fmla="*/ 458 h 799"/>
                <a:gd name="T56" fmla="*/ 415 w 576"/>
                <a:gd name="T57" fmla="*/ 458 h 799"/>
                <a:gd name="T58" fmla="*/ 415 w 576"/>
                <a:gd name="T59" fmla="*/ 757 h 799"/>
                <a:gd name="T60" fmla="*/ 576 w 576"/>
                <a:gd name="T61" fmla="*/ 757 h 799"/>
                <a:gd name="T62" fmla="*/ 576 w 576"/>
                <a:gd name="T63" fmla="*/ 458 h 799"/>
                <a:gd name="T64" fmla="*/ 513 w 576"/>
                <a:gd name="T65" fmla="*/ 458 h 799"/>
                <a:gd name="T66" fmla="*/ 457 w 576"/>
                <a:gd name="T67" fmla="*/ 33 h 799"/>
                <a:gd name="T68" fmla="*/ 457 w 576"/>
                <a:gd name="T69" fmla="*/ 75 h 799"/>
                <a:gd name="T70" fmla="*/ 129 w 576"/>
                <a:gd name="T71" fmla="*/ 75 h 799"/>
                <a:gd name="T72" fmla="*/ 129 w 576"/>
                <a:gd name="T73" fmla="*/ 33 h 799"/>
                <a:gd name="T74" fmla="*/ 457 w 576"/>
                <a:gd name="T75" fmla="*/ 33 h 799"/>
                <a:gd name="T76" fmla="*/ 129 w 576"/>
                <a:gd name="T77" fmla="*/ 108 h 799"/>
                <a:gd name="T78" fmla="*/ 457 w 576"/>
                <a:gd name="T79" fmla="*/ 108 h 799"/>
                <a:gd name="T80" fmla="*/ 457 w 576"/>
                <a:gd name="T81" fmla="*/ 277 h 799"/>
                <a:gd name="T82" fmla="*/ 129 w 576"/>
                <a:gd name="T83" fmla="*/ 277 h 799"/>
                <a:gd name="T84" fmla="*/ 129 w 576"/>
                <a:gd name="T85" fmla="*/ 108 h 799"/>
                <a:gd name="T86" fmla="*/ 127 w 576"/>
                <a:gd name="T87" fmla="*/ 724 h 799"/>
                <a:gd name="T88" fmla="*/ 33 w 576"/>
                <a:gd name="T89" fmla="*/ 724 h 799"/>
                <a:gd name="T90" fmla="*/ 33 w 576"/>
                <a:gd name="T91" fmla="*/ 491 h 799"/>
                <a:gd name="T92" fmla="*/ 127 w 576"/>
                <a:gd name="T93" fmla="*/ 491 h 799"/>
                <a:gd name="T94" fmla="*/ 127 w 576"/>
                <a:gd name="T95" fmla="*/ 724 h 799"/>
                <a:gd name="T96" fmla="*/ 361 w 576"/>
                <a:gd name="T97" fmla="*/ 766 h 799"/>
                <a:gd name="T98" fmla="*/ 213 w 576"/>
                <a:gd name="T99" fmla="*/ 766 h 799"/>
                <a:gd name="T100" fmla="*/ 213 w 576"/>
                <a:gd name="T101" fmla="*/ 416 h 799"/>
                <a:gd name="T102" fmla="*/ 361 w 576"/>
                <a:gd name="T103" fmla="*/ 416 h 799"/>
                <a:gd name="T104" fmla="*/ 361 w 576"/>
                <a:gd name="T105" fmla="*/ 766 h 799"/>
                <a:gd name="T106" fmla="*/ 543 w 576"/>
                <a:gd name="T107" fmla="*/ 724 h 799"/>
                <a:gd name="T108" fmla="*/ 449 w 576"/>
                <a:gd name="T109" fmla="*/ 724 h 799"/>
                <a:gd name="T110" fmla="*/ 449 w 576"/>
                <a:gd name="T111" fmla="*/ 491 h 799"/>
                <a:gd name="T112" fmla="*/ 543 w 576"/>
                <a:gd name="T113" fmla="*/ 491 h 799"/>
                <a:gd name="T114" fmla="*/ 543 w 576"/>
                <a:gd name="T115" fmla="*/ 724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 h="799">
                  <a:moveTo>
                    <a:pt x="513" y="458"/>
                  </a:moveTo>
                  <a:lnTo>
                    <a:pt x="513" y="331"/>
                  </a:lnTo>
                  <a:lnTo>
                    <a:pt x="309" y="331"/>
                  </a:lnTo>
                  <a:lnTo>
                    <a:pt x="309" y="310"/>
                  </a:lnTo>
                  <a:lnTo>
                    <a:pt x="490" y="310"/>
                  </a:lnTo>
                  <a:lnTo>
                    <a:pt x="490" y="0"/>
                  </a:lnTo>
                  <a:lnTo>
                    <a:pt x="96" y="0"/>
                  </a:lnTo>
                  <a:lnTo>
                    <a:pt x="96" y="310"/>
                  </a:lnTo>
                  <a:lnTo>
                    <a:pt x="275" y="310"/>
                  </a:lnTo>
                  <a:lnTo>
                    <a:pt x="275" y="331"/>
                  </a:lnTo>
                  <a:lnTo>
                    <a:pt x="63" y="331"/>
                  </a:lnTo>
                  <a:lnTo>
                    <a:pt x="63" y="458"/>
                  </a:lnTo>
                  <a:lnTo>
                    <a:pt x="0" y="458"/>
                  </a:lnTo>
                  <a:lnTo>
                    <a:pt x="0" y="757"/>
                  </a:lnTo>
                  <a:lnTo>
                    <a:pt x="161" y="757"/>
                  </a:lnTo>
                  <a:lnTo>
                    <a:pt x="161" y="458"/>
                  </a:lnTo>
                  <a:lnTo>
                    <a:pt x="96" y="458"/>
                  </a:lnTo>
                  <a:lnTo>
                    <a:pt x="96" y="364"/>
                  </a:lnTo>
                  <a:lnTo>
                    <a:pt x="275" y="364"/>
                  </a:lnTo>
                  <a:lnTo>
                    <a:pt x="275" y="383"/>
                  </a:lnTo>
                  <a:lnTo>
                    <a:pt x="179" y="383"/>
                  </a:lnTo>
                  <a:lnTo>
                    <a:pt x="179" y="799"/>
                  </a:lnTo>
                  <a:lnTo>
                    <a:pt x="394" y="799"/>
                  </a:lnTo>
                  <a:lnTo>
                    <a:pt x="394" y="383"/>
                  </a:lnTo>
                  <a:lnTo>
                    <a:pt x="309" y="383"/>
                  </a:lnTo>
                  <a:lnTo>
                    <a:pt x="309" y="364"/>
                  </a:lnTo>
                  <a:lnTo>
                    <a:pt x="480" y="364"/>
                  </a:lnTo>
                  <a:lnTo>
                    <a:pt x="480" y="458"/>
                  </a:lnTo>
                  <a:lnTo>
                    <a:pt x="415" y="458"/>
                  </a:lnTo>
                  <a:lnTo>
                    <a:pt x="415" y="757"/>
                  </a:lnTo>
                  <a:lnTo>
                    <a:pt x="576" y="757"/>
                  </a:lnTo>
                  <a:lnTo>
                    <a:pt x="576" y="458"/>
                  </a:lnTo>
                  <a:lnTo>
                    <a:pt x="513" y="458"/>
                  </a:lnTo>
                  <a:close/>
                  <a:moveTo>
                    <a:pt x="457" y="33"/>
                  </a:moveTo>
                  <a:lnTo>
                    <a:pt x="457" y="75"/>
                  </a:lnTo>
                  <a:lnTo>
                    <a:pt x="129" y="75"/>
                  </a:lnTo>
                  <a:lnTo>
                    <a:pt x="129" y="33"/>
                  </a:lnTo>
                  <a:lnTo>
                    <a:pt x="457" y="33"/>
                  </a:lnTo>
                  <a:close/>
                  <a:moveTo>
                    <a:pt x="129" y="108"/>
                  </a:moveTo>
                  <a:lnTo>
                    <a:pt x="457" y="108"/>
                  </a:lnTo>
                  <a:lnTo>
                    <a:pt x="457" y="277"/>
                  </a:lnTo>
                  <a:lnTo>
                    <a:pt x="129" y="277"/>
                  </a:lnTo>
                  <a:lnTo>
                    <a:pt x="129" y="108"/>
                  </a:lnTo>
                  <a:close/>
                  <a:moveTo>
                    <a:pt x="127" y="724"/>
                  </a:moveTo>
                  <a:lnTo>
                    <a:pt x="33" y="724"/>
                  </a:lnTo>
                  <a:lnTo>
                    <a:pt x="33" y="491"/>
                  </a:lnTo>
                  <a:lnTo>
                    <a:pt x="127" y="491"/>
                  </a:lnTo>
                  <a:lnTo>
                    <a:pt x="127" y="724"/>
                  </a:lnTo>
                  <a:close/>
                  <a:moveTo>
                    <a:pt x="361" y="766"/>
                  </a:moveTo>
                  <a:lnTo>
                    <a:pt x="213" y="766"/>
                  </a:lnTo>
                  <a:lnTo>
                    <a:pt x="213" y="416"/>
                  </a:lnTo>
                  <a:lnTo>
                    <a:pt x="361" y="416"/>
                  </a:lnTo>
                  <a:lnTo>
                    <a:pt x="361" y="766"/>
                  </a:lnTo>
                  <a:close/>
                  <a:moveTo>
                    <a:pt x="543" y="724"/>
                  </a:moveTo>
                  <a:lnTo>
                    <a:pt x="449" y="724"/>
                  </a:lnTo>
                  <a:lnTo>
                    <a:pt x="449" y="491"/>
                  </a:lnTo>
                  <a:lnTo>
                    <a:pt x="543" y="491"/>
                  </a:lnTo>
                  <a:lnTo>
                    <a:pt x="543" y="7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5">
              <a:extLst>
                <a:ext uri="{FF2B5EF4-FFF2-40B4-BE49-F238E27FC236}">
                  <a16:creationId xmlns:a16="http://schemas.microsoft.com/office/drawing/2014/main" id="{965345A0-A44A-4DCD-AF08-482CDC975247}"/>
                </a:ext>
              </a:extLst>
            </p:cNvPr>
            <p:cNvSpPr>
              <a:spLocks noChangeArrowheads="1"/>
            </p:cNvSpPr>
            <p:nvPr/>
          </p:nvSpPr>
          <p:spPr bwMode="auto">
            <a:xfrm>
              <a:off x="2586" y="3465"/>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6">
              <a:extLst>
                <a:ext uri="{FF2B5EF4-FFF2-40B4-BE49-F238E27FC236}">
                  <a16:creationId xmlns:a16="http://schemas.microsoft.com/office/drawing/2014/main" id="{D7C7C57D-44E8-41EA-B15B-78BD52F652C5}"/>
                </a:ext>
              </a:extLst>
            </p:cNvPr>
            <p:cNvSpPr>
              <a:spLocks noChangeArrowheads="1"/>
            </p:cNvSpPr>
            <p:nvPr/>
          </p:nvSpPr>
          <p:spPr bwMode="auto">
            <a:xfrm>
              <a:off x="2586" y="3411"/>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7">
              <a:extLst>
                <a:ext uri="{FF2B5EF4-FFF2-40B4-BE49-F238E27FC236}">
                  <a16:creationId xmlns:a16="http://schemas.microsoft.com/office/drawing/2014/main" id="{A1A4D78C-F635-4F2E-A72D-403C2F8451C2}"/>
                </a:ext>
              </a:extLst>
            </p:cNvPr>
            <p:cNvSpPr>
              <a:spLocks noChangeArrowheads="1"/>
            </p:cNvSpPr>
            <p:nvPr/>
          </p:nvSpPr>
          <p:spPr bwMode="auto">
            <a:xfrm>
              <a:off x="2586" y="3357"/>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8">
              <a:extLst>
                <a:ext uri="{FF2B5EF4-FFF2-40B4-BE49-F238E27FC236}">
                  <a16:creationId xmlns:a16="http://schemas.microsoft.com/office/drawing/2014/main" id="{05241152-6A25-4628-93F4-73D694E8DA73}"/>
                </a:ext>
              </a:extLst>
            </p:cNvPr>
            <p:cNvSpPr>
              <a:spLocks noChangeArrowheads="1"/>
            </p:cNvSpPr>
            <p:nvPr/>
          </p:nvSpPr>
          <p:spPr bwMode="auto">
            <a:xfrm>
              <a:off x="2586" y="3301"/>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9">
              <a:extLst>
                <a:ext uri="{FF2B5EF4-FFF2-40B4-BE49-F238E27FC236}">
                  <a16:creationId xmlns:a16="http://schemas.microsoft.com/office/drawing/2014/main" id="{9FEE5BD6-85E3-4315-B571-A5ABC0B00185}"/>
                </a:ext>
              </a:extLst>
            </p:cNvPr>
            <p:cNvSpPr>
              <a:spLocks noChangeArrowheads="1"/>
            </p:cNvSpPr>
            <p:nvPr/>
          </p:nvSpPr>
          <p:spPr bwMode="auto">
            <a:xfrm>
              <a:off x="2171" y="3465"/>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20">
              <a:extLst>
                <a:ext uri="{FF2B5EF4-FFF2-40B4-BE49-F238E27FC236}">
                  <a16:creationId xmlns:a16="http://schemas.microsoft.com/office/drawing/2014/main" id="{E60D7EAB-C519-497C-BBA7-9A729F66C090}"/>
                </a:ext>
              </a:extLst>
            </p:cNvPr>
            <p:cNvSpPr>
              <a:spLocks noChangeArrowheads="1"/>
            </p:cNvSpPr>
            <p:nvPr/>
          </p:nvSpPr>
          <p:spPr bwMode="auto">
            <a:xfrm>
              <a:off x="2171" y="3411"/>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21">
              <a:extLst>
                <a:ext uri="{FF2B5EF4-FFF2-40B4-BE49-F238E27FC236}">
                  <a16:creationId xmlns:a16="http://schemas.microsoft.com/office/drawing/2014/main" id="{6AC48200-315C-406E-B933-0EC625DF6321}"/>
                </a:ext>
              </a:extLst>
            </p:cNvPr>
            <p:cNvSpPr>
              <a:spLocks noChangeArrowheads="1"/>
            </p:cNvSpPr>
            <p:nvPr/>
          </p:nvSpPr>
          <p:spPr bwMode="auto">
            <a:xfrm>
              <a:off x="2171" y="3357"/>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22">
              <a:extLst>
                <a:ext uri="{FF2B5EF4-FFF2-40B4-BE49-F238E27FC236}">
                  <a16:creationId xmlns:a16="http://schemas.microsoft.com/office/drawing/2014/main" id="{4824CD1D-50C6-4BD3-A99D-2D9CBCCF891A}"/>
                </a:ext>
              </a:extLst>
            </p:cNvPr>
            <p:cNvSpPr>
              <a:spLocks noChangeArrowheads="1"/>
            </p:cNvSpPr>
            <p:nvPr/>
          </p:nvSpPr>
          <p:spPr bwMode="auto">
            <a:xfrm>
              <a:off x="2171" y="3301"/>
              <a:ext cx="65"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3">
              <a:extLst>
                <a:ext uri="{FF2B5EF4-FFF2-40B4-BE49-F238E27FC236}">
                  <a16:creationId xmlns:a16="http://schemas.microsoft.com/office/drawing/2014/main" id="{45C29895-DE1F-428C-91B0-CD91072F754E}"/>
                </a:ext>
              </a:extLst>
            </p:cNvPr>
            <p:cNvSpPr>
              <a:spLocks noChangeArrowheads="1"/>
            </p:cNvSpPr>
            <p:nvPr/>
          </p:nvSpPr>
          <p:spPr bwMode="auto">
            <a:xfrm>
              <a:off x="2353" y="3455"/>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4">
              <a:extLst>
                <a:ext uri="{FF2B5EF4-FFF2-40B4-BE49-F238E27FC236}">
                  <a16:creationId xmlns:a16="http://schemas.microsoft.com/office/drawing/2014/main" id="{93A01496-81BF-4384-B96B-CE384680CE56}"/>
                </a:ext>
              </a:extLst>
            </p:cNvPr>
            <p:cNvSpPr>
              <a:spLocks noChangeArrowheads="1"/>
            </p:cNvSpPr>
            <p:nvPr/>
          </p:nvSpPr>
          <p:spPr bwMode="auto">
            <a:xfrm>
              <a:off x="2353" y="3401"/>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5">
              <a:extLst>
                <a:ext uri="{FF2B5EF4-FFF2-40B4-BE49-F238E27FC236}">
                  <a16:creationId xmlns:a16="http://schemas.microsoft.com/office/drawing/2014/main" id="{38436E3A-652D-4885-805D-914F8F0697C1}"/>
                </a:ext>
              </a:extLst>
            </p:cNvPr>
            <p:cNvSpPr>
              <a:spLocks noChangeArrowheads="1"/>
            </p:cNvSpPr>
            <p:nvPr/>
          </p:nvSpPr>
          <p:spPr bwMode="auto">
            <a:xfrm>
              <a:off x="2353" y="3347"/>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26">
              <a:extLst>
                <a:ext uri="{FF2B5EF4-FFF2-40B4-BE49-F238E27FC236}">
                  <a16:creationId xmlns:a16="http://schemas.microsoft.com/office/drawing/2014/main" id="{788AB55C-BE67-4AD5-96F8-AF8DF6313727}"/>
                </a:ext>
              </a:extLst>
            </p:cNvPr>
            <p:cNvSpPr>
              <a:spLocks noChangeArrowheads="1"/>
            </p:cNvSpPr>
            <p:nvPr/>
          </p:nvSpPr>
          <p:spPr bwMode="auto">
            <a:xfrm>
              <a:off x="2353" y="3293"/>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27">
              <a:extLst>
                <a:ext uri="{FF2B5EF4-FFF2-40B4-BE49-F238E27FC236}">
                  <a16:creationId xmlns:a16="http://schemas.microsoft.com/office/drawing/2014/main" id="{B8EEC01B-61E7-4A8C-9B9C-6A0FD97629AC}"/>
                </a:ext>
              </a:extLst>
            </p:cNvPr>
            <p:cNvSpPr>
              <a:spLocks noChangeArrowheads="1"/>
            </p:cNvSpPr>
            <p:nvPr/>
          </p:nvSpPr>
          <p:spPr bwMode="auto">
            <a:xfrm>
              <a:off x="2353" y="3509"/>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28">
              <a:extLst>
                <a:ext uri="{FF2B5EF4-FFF2-40B4-BE49-F238E27FC236}">
                  <a16:creationId xmlns:a16="http://schemas.microsoft.com/office/drawing/2014/main" id="{D2D582B0-CECA-4A2A-9B63-67C80134D3CD}"/>
                </a:ext>
              </a:extLst>
            </p:cNvPr>
            <p:cNvSpPr>
              <a:spLocks noChangeArrowheads="1"/>
            </p:cNvSpPr>
            <p:nvPr/>
          </p:nvSpPr>
          <p:spPr bwMode="auto">
            <a:xfrm>
              <a:off x="2353" y="3238"/>
              <a:ext cx="116"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9">
              <a:extLst>
                <a:ext uri="{FF2B5EF4-FFF2-40B4-BE49-F238E27FC236}">
                  <a16:creationId xmlns:a16="http://schemas.microsoft.com/office/drawing/2014/main" id="{ABD35124-6562-492B-86FD-0DD64958CC42}"/>
                </a:ext>
              </a:extLst>
            </p:cNvPr>
            <p:cNvSpPr>
              <a:spLocks/>
            </p:cNvSpPr>
            <p:nvPr/>
          </p:nvSpPr>
          <p:spPr bwMode="auto">
            <a:xfrm>
              <a:off x="2361" y="2918"/>
              <a:ext cx="102" cy="102"/>
            </a:xfrm>
            <a:custGeom>
              <a:avLst/>
              <a:gdLst>
                <a:gd name="T0" fmla="*/ 75 w 102"/>
                <a:gd name="T1" fmla="*/ 21 h 102"/>
                <a:gd name="T2" fmla="*/ 37 w 102"/>
                <a:gd name="T3" fmla="*/ 10 h 102"/>
                <a:gd name="T4" fmla="*/ 0 w 102"/>
                <a:gd name="T5" fmla="*/ 0 h 102"/>
                <a:gd name="T6" fmla="*/ 10 w 102"/>
                <a:gd name="T7" fmla="*/ 40 h 102"/>
                <a:gd name="T8" fmla="*/ 21 w 102"/>
                <a:gd name="T9" fmla="*/ 77 h 102"/>
                <a:gd name="T10" fmla="*/ 40 w 102"/>
                <a:gd name="T11" fmla="*/ 58 h 102"/>
                <a:gd name="T12" fmla="*/ 83 w 102"/>
                <a:gd name="T13" fmla="*/ 102 h 102"/>
                <a:gd name="T14" fmla="*/ 102 w 102"/>
                <a:gd name="T15" fmla="*/ 85 h 102"/>
                <a:gd name="T16" fmla="*/ 56 w 102"/>
                <a:gd name="T17" fmla="*/ 40 h 102"/>
                <a:gd name="T18" fmla="*/ 75 w 102"/>
                <a:gd name="T19" fmla="*/ 2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75" y="21"/>
                  </a:moveTo>
                  <a:lnTo>
                    <a:pt x="37" y="10"/>
                  </a:lnTo>
                  <a:lnTo>
                    <a:pt x="0" y="0"/>
                  </a:lnTo>
                  <a:lnTo>
                    <a:pt x="10" y="40"/>
                  </a:lnTo>
                  <a:lnTo>
                    <a:pt x="21" y="77"/>
                  </a:lnTo>
                  <a:lnTo>
                    <a:pt x="40" y="58"/>
                  </a:lnTo>
                  <a:lnTo>
                    <a:pt x="83" y="102"/>
                  </a:lnTo>
                  <a:lnTo>
                    <a:pt x="102" y="85"/>
                  </a:lnTo>
                  <a:lnTo>
                    <a:pt x="56" y="40"/>
                  </a:lnTo>
                  <a:lnTo>
                    <a:pt x="75"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30">
              <a:extLst>
                <a:ext uri="{FF2B5EF4-FFF2-40B4-BE49-F238E27FC236}">
                  <a16:creationId xmlns:a16="http://schemas.microsoft.com/office/drawing/2014/main" id="{4FE73DB9-79D7-435F-9CAC-8B1E8C441A34}"/>
                </a:ext>
              </a:extLst>
            </p:cNvPr>
            <p:cNvSpPr>
              <a:spLocks noChangeArrowheads="1"/>
            </p:cNvSpPr>
            <p:nvPr/>
          </p:nvSpPr>
          <p:spPr bwMode="auto">
            <a:xfrm>
              <a:off x="2257" y="283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31">
              <a:extLst>
                <a:ext uri="{FF2B5EF4-FFF2-40B4-BE49-F238E27FC236}">
                  <a16:creationId xmlns:a16="http://schemas.microsoft.com/office/drawing/2014/main" id="{90AA38EB-009B-4B60-8C4A-626A294BE0E7}"/>
                </a:ext>
              </a:extLst>
            </p:cNvPr>
            <p:cNvSpPr>
              <a:spLocks noChangeArrowheads="1"/>
            </p:cNvSpPr>
            <p:nvPr/>
          </p:nvSpPr>
          <p:spPr bwMode="auto">
            <a:xfrm>
              <a:off x="2288" y="283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32">
              <a:extLst>
                <a:ext uri="{FF2B5EF4-FFF2-40B4-BE49-F238E27FC236}">
                  <a16:creationId xmlns:a16="http://schemas.microsoft.com/office/drawing/2014/main" id="{51A270AF-A235-46D7-9B8A-BF48177916F7}"/>
                </a:ext>
              </a:extLst>
            </p:cNvPr>
            <p:cNvSpPr>
              <a:spLocks noChangeArrowheads="1"/>
            </p:cNvSpPr>
            <p:nvPr/>
          </p:nvSpPr>
          <p:spPr bwMode="auto">
            <a:xfrm>
              <a:off x="2319" y="283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29">
            <a:extLst>
              <a:ext uri="{FF2B5EF4-FFF2-40B4-BE49-F238E27FC236}">
                <a16:creationId xmlns:a16="http://schemas.microsoft.com/office/drawing/2014/main" id="{8B6C2C3F-3B4E-448F-8C44-B5B9E7A86ECD}"/>
              </a:ext>
            </a:extLst>
          </p:cNvPr>
          <p:cNvSpPr>
            <a:spLocks noChangeAspect="1" noEditPoints="1"/>
          </p:cNvSpPr>
          <p:nvPr/>
        </p:nvSpPr>
        <p:spPr bwMode="auto">
          <a:xfrm>
            <a:off x="7889472" y="2496797"/>
            <a:ext cx="1093643" cy="990600"/>
          </a:xfrm>
          <a:custGeom>
            <a:avLst/>
            <a:gdLst>
              <a:gd name="T0" fmla="*/ 703 w 796"/>
              <a:gd name="T1" fmla="*/ 334 h 721"/>
              <a:gd name="T2" fmla="*/ 720 w 796"/>
              <a:gd name="T3" fmla="*/ 318 h 721"/>
              <a:gd name="T4" fmla="*/ 720 w 796"/>
              <a:gd name="T5" fmla="*/ 721 h 721"/>
              <a:gd name="T6" fmla="*/ 0 w 796"/>
              <a:gd name="T7" fmla="*/ 721 h 721"/>
              <a:gd name="T8" fmla="*/ 0 w 796"/>
              <a:gd name="T9" fmla="*/ 0 h 721"/>
              <a:gd name="T10" fmla="*/ 720 w 796"/>
              <a:gd name="T11" fmla="*/ 0 h 721"/>
              <a:gd name="T12" fmla="*/ 720 w 796"/>
              <a:gd name="T13" fmla="*/ 69 h 721"/>
              <a:gd name="T14" fmla="*/ 703 w 796"/>
              <a:gd name="T15" fmla="*/ 86 h 721"/>
              <a:gd name="T16" fmla="*/ 687 w 796"/>
              <a:gd name="T17" fmla="*/ 102 h 721"/>
              <a:gd name="T18" fmla="*/ 687 w 796"/>
              <a:gd name="T19" fmla="*/ 32 h 721"/>
              <a:gd name="T20" fmla="*/ 32 w 796"/>
              <a:gd name="T21" fmla="*/ 32 h 721"/>
              <a:gd name="T22" fmla="*/ 32 w 796"/>
              <a:gd name="T23" fmla="*/ 688 h 721"/>
              <a:gd name="T24" fmla="*/ 687 w 796"/>
              <a:gd name="T25" fmla="*/ 688 h 721"/>
              <a:gd name="T26" fmla="*/ 687 w 796"/>
              <a:gd name="T27" fmla="*/ 351 h 721"/>
              <a:gd name="T28" fmla="*/ 703 w 796"/>
              <a:gd name="T29" fmla="*/ 334 h 721"/>
              <a:gd name="T30" fmla="*/ 162 w 796"/>
              <a:gd name="T31" fmla="*/ 671 h 721"/>
              <a:gd name="T32" fmla="*/ 560 w 796"/>
              <a:gd name="T33" fmla="*/ 671 h 721"/>
              <a:gd name="T34" fmla="*/ 560 w 796"/>
              <a:gd name="T35" fmla="*/ 638 h 721"/>
              <a:gd name="T36" fmla="*/ 162 w 796"/>
              <a:gd name="T37" fmla="*/ 638 h 721"/>
              <a:gd name="T38" fmla="*/ 162 w 796"/>
              <a:gd name="T39" fmla="*/ 671 h 721"/>
              <a:gd name="T40" fmla="*/ 796 w 796"/>
              <a:gd name="T41" fmla="*/ 191 h 721"/>
              <a:gd name="T42" fmla="*/ 359 w 796"/>
              <a:gd name="T43" fmla="*/ 628 h 721"/>
              <a:gd name="T44" fmla="*/ 133 w 796"/>
              <a:gd name="T45" fmla="*/ 402 h 721"/>
              <a:gd name="T46" fmla="*/ 215 w 796"/>
              <a:gd name="T47" fmla="*/ 320 h 721"/>
              <a:gd name="T48" fmla="*/ 359 w 796"/>
              <a:gd name="T49" fmla="*/ 466 h 721"/>
              <a:gd name="T50" fmla="*/ 718 w 796"/>
              <a:gd name="T51" fmla="*/ 106 h 721"/>
              <a:gd name="T52" fmla="*/ 796 w 796"/>
              <a:gd name="T53" fmla="*/ 191 h 721"/>
              <a:gd name="T54" fmla="*/ 359 w 796"/>
              <a:gd name="T55" fmla="*/ 581 h 721"/>
              <a:gd name="T56" fmla="*/ 749 w 796"/>
              <a:gd name="T57" fmla="*/ 191 h 721"/>
              <a:gd name="T58" fmla="*/ 716 w 796"/>
              <a:gd name="T59" fmla="*/ 154 h 721"/>
              <a:gd name="T60" fmla="*/ 359 w 796"/>
              <a:gd name="T61" fmla="*/ 511 h 721"/>
              <a:gd name="T62" fmla="*/ 215 w 796"/>
              <a:gd name="T63" fmla="*/ 367 h 721"/>
              <a:gd name="T64" fmla="*/ 180 w 796"/>
              <a:gd name="T65" fmla="*/ 402 h 721"/>
              <a:gd name="T66" fmla="*/ 359 w 796"/>
              <a:gd name="T67" fmla="*/ 58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6" h="721">
                <a:moveTo>
                  <a:pt x="703" y="334"/>
                </a:moveTo>
                <a:lnTo>
                  <a:pt x="720" y="318"/>
                </a:lnTo>
                <a:lnTo>
                  <a:pt x="720" y="721"/>
                </a:lnTo>
                <a:lnTo>
                  <a:pt x="0" y="721"/>
                </a:lnTo>
                <a:lnTo>
                  <a:pt x="0" y="0"/>
                </a:lnTo>
                <a:lnTo>
                  <a:pt x="720" y="0"/>
                </a:lnTo>
                <a:lnTo>
                  <a:pt x="720" y="69"/>
                </a:lnTo>
                <a:lnTo>
                  <a:pt x="703" y="86"/>
                </a:lnTo>
                <a:lnTo>
                  <a:pt x="687" y="102"/>
                </a:lnTo>
                <a:lnTo>
                  <a:pt x="687" y="32"/>
                </a:lnTo>
                <a:lnTo>
                  <a:pt x="32" y="32"/>
                </a:lnTo>
                <a:lnTo>
                  <a:pt x="32" y="688"/>
                </a:lnTo>
                <a:lnTo>
                  <a:pt x="687" y="688"/>
                </a:lnTo>
                <a:lnTo>
                  <a:pt x="687" y="351"/>
                </a:lnTo>
                <a:lnTo>
                  <a:pt x="703" y="334"/>
                </a:lnTo>
                <a:close/>
                <a:moveTo>
                  <a:pt x="162" y="671"/>
                </a:moveTo>
                <a:lnTo>
                  <a:pt x="560" y="671"/>
                </a:lnTo>
                <a:lnTo>
                  <a:pt x="560" y="638"/>
                </a:lnTo>
                <a:lnTo>
                  <a:pt x="162" y="638"/>
                </a:lnTo>
                <a:lnTo>
                  <a:pt x="162" y="671"/>
                </a:lnTo>
                <a:close/>
                <a:moveTo>
                  <a:pt x="796" y="191"/>
                </a:moveTo>
                <a:lnTo>
                  <a:pt x="359" y="628"/>
                </a:lnTo>
                <a:lnTo>
                  <a:pt x="133" y="402"/>
                </a:lnTo>
                <a:lnTo>
                  <a:pt x="215" y="320"/>
                </a:lnTo>
                <a:lnTo>
                  <a:pt x="359" y="466"/>
                </a:lnTo>
                <a:lnTo>
                  <a:pt x="718" y="106"/>
                </a:lnTo>
                <a:lnTo>
                  <a:pt x="796" y="191"/>
                </a:lnTo>
                <a:close/>
                <a:moveTo>
                  <a:pt x="359" y="581"/>
                </a:moveTo>
                <a:lnTo>
                  <a:pt x="749" y="191"/>
                </a:lnTo>
                <a:lnTo>
                  <a:pt x="716" y="154"/>
                </a:lnTo>
                <a:lnTo>
                  <a:pt x="359" y="511"/>
                </a:lnTo>
                <a:lnTo>
                  <a:pt x="215" y="367"/>
                </a:lnTo>
                <a:lnTo>
                  <a:pt x="180" y="402"/>
                </a:lnTo>
                <a:lnTo>
                  <a:pt x="359" y="5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17074"/>
              </a:solidFill>
              <a:effectLst/>
              <a:uLnTx/>
              <a:uFillTx/>
              <a:latin typeface="Metropolis"/>
              <a:ea typeface="+mn-ea"/>
              <a:cs typeface="+mn-cs"/>
            </a:endParaRPr>
          </a:p>
        </p:txBody>
      </p:sp>
    </p:spTree>
    <p:extLst>
      <p:ext uri="{BB962C8B-B14F-4D97-AF65-F5344CB8AC3E}">
        <p14:creationId xmlns:p14="http://schemas.microsoft.com/office/powerpoint/2010/main" val="116487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ppt-template-light.pptx  -  Read-Only" id="{BD8BD5AF-56D4-4FA7-B69F-37E469FFBA47}" vid="{E43D2CF5-ADD4-473C-AB90-A86BA321F8D5}"/>
    </a:ext>
  </a:extLst>
</a:theme>
</file>

<file path=ppt/theme/theme2.xml><?xml version="1.0" encoding="utf-8"?>
<a:theme xmlns:a="http://schemas.openxmlformats.org/drawingml/2006/main" name="1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are Light Template 2022" id="{D1228D2F-9166-0148-8F38-691C8BB06C62}" vid="{89B5E0E6-B854-9648-A306-E34FCEA95D6A}"/>
    </a:ext>
  </a:extLst>
</a:theme>
</file>

<file path=ppt/theme/theme3.xml><?xml version="1.0" encoding="utf-8"?>
<a:theme xmlns:a="http://schemas.openxmlformats.org/drawingml/2006/main" name="VMWX_2022">
  <a:themeElements>
    <a:clrScheme name="Custom 3">
      <a:dk1>
        <a:srgbClr val="F2F2F2"/>
      </a:dk1>
      <a:lt1>
        <a:srgbClr val="041032"/>
      </a:lt1>
      <a:dk2>
        <a:srgbClr val="FFFFFF"/>
      </a:dk2>
      <a:lt2>
        <a:srgbClr val="0033C5"/>
      </a:lt2>
      <a:accent1>
        <a:srgbClr val="00C3FF"/>
      </a:accent1>
      <a:accent2>
        <a:srgbClr val="06CAAD"/>
      </a:accent2>
      <a:accent3>
        <a:srgbClr val="B3E81F"/>
      </a:accent3>
      <a:accent4>
        <a:srgbClr val="78BE20"/>
      </a:accent4>
      <a:accent5>
        <a:srgbClr val="7F35B2"/>
      </a:accent5>
      <a:accent6>
        <a:srgbClr val="BA5AFF"/>
      </a:accent6>
      <a:hlink>
        <a:srgbClr val="06CAAD"/>
      </a:hlink>
      <a:folHlink>
        <a:srgbClr val="0033C5"/>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spcAft>
            <a:spcPts val="600"/>
          </a:spcAft>
          <a:defRPr sz="1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00000"/>
          </a:lnSpc>
          <a:defRPr sz="1400" dirty="0" err="1" smtClean="0">
            <a:solidFill>
              <a:schemeClr val="tx2"/>
            </a:solidFill>
          </a:defRPr>
        </a:defPPr>
      </a:lstStyle>
    </a:txDef>
  </a:objectDefaults>
  <a:extraClrSchemeLst/>
  <a:custClrLst>
    <a:custClr name="Sunshine">
      <a:srgbClr val="F7C22B"/>
    </a:custClr>
    <a:custClr name="Grapefruit">
      <a:srgbClr val="FF7664"/>
    </a:custClr>
    <a:custClr name="Tangerine">
      <a:srgbClr val="EC7700"/>
    </a:custClr>
    <a:custClr name="Crimson">
      <a:srgbClr val="9F2842"/>
    </a:custClr>
    <a:custClr name="Aqua">
      <a:srgbClr val="00C1D5"/>
    </a:custClr>
    <a:custClr name="Night">
      <a:srgbClr val="001559"/>
    </a:custClr>
    <a:custClr name="Black">
      <a:srgbClr val="000000"/>
    </a:custClr>
  </a:custClrLst>
  <a:extLst>
    <a:ext uri="{05A4C25C-085E-4340-85A3-A5531E510DB2}">
      <thm15:themeFamily xmlns:thm15="http://schemas.microsoft.com/office/thememl/2012/main" name="VMWX_2022" id="{6FA322DE-5A47-4A3B-A4AE-5AB9EA8379BC}" vid="{66433938-936F-4309-8E25-56206AE33BEF}"/>
    </a:ext>
  </a:extLst>
</a:theme>
</file>

<file path=ppt/theme/theme4.xml><?xml version="1.0" encoding="utf-8"?>
<a:theme xmlns:a="http://schemas.openxmlformats.org/drawingml/2006/main" name="2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5.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vmw-ppt-light[bgronas]</Template>
  <TotalTime>39</TotalTime>
  <Words>5752</Words>
  <Application>Microsoft Office PowerPoint</Application>
  <PresentationFormat>Custom</PresentationFormat>
  <Paragraphs>785</Paragraphs>
  <Slides>26</Slides>
  <Notes>21</Notes>
  <HiddenSlides>4</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26</vt:i4>
      </vt:variant>
    </vt:vector>
  </HeadingPairs>
  <TitlesOfParts>
    <vt:vector size="46" baseType="lpstr">
      <vt:lpstr>Arial</vt:lpstr>
      <vt:lpstr>Calibri</vt:lpstr>
      <vt:lpstr>Camphor Std</vt:lpstr>
      <vt:lpstr>Consolas</vt:lpstr>
      <vt:lpstr>Courier New</vt:lpstr>
      <vt:lpstr>Metropolis</vt:lpstr>
      <vt:lpstr>Metropolis Light</vt:lpstr>
      <vt:lpstr>Metropolis Light (Headings)</vt:lpstr>
      <vt:lpstr>Metropolis Medium</vt:lpstr>
      <vt:lpstr>Metropolis Semi Bold</vt:lpstr>
      <vt:lpstr>metropolislight</vt:lpstr>
      <vt:lpstr>Open Sans</vt:lpstr>
      <vt:lpstr>Symbol</vt:lpstr>
      <vt:lpstr>System Font Regular</vt:lpstr>
      <vt:lpstr>TwitterChirp</vt:lpstr>
      <vt:lpstr>Wingdings</vt:lpstr>
      <vt:lpstr>VMware_white_16x9</vt:lpstr>
      <vt:lpstr>1_VMware_white_16x9</vt:lpstr>
      <vt:lpstr>VMWX_2022</vt:lpstr>
      <vt:lpstr>2_VMware_white_16x9</vt:lpstr>
      <vt:lpstr>Introduction</vt:lpstr>
      <vt:lpstr>PowerPoint Presentation</vt:lpstr>
      <vt:lpstr>VMware Cloud Operating Model Tenets</vt:lpstr>
      <vt:lpstr>Challenges with Operations Management</vt:lpstr>
      <vt:lpstr>What does good look like?</vt:lpstr>
      <vt:lpstr>VMware Aria Operations Core Capabilities</vt:lpstr>
      <vt:lpstr>Self-Driving Operations with Aria Operations</vt:lpstr>
      <vt:lpstr>Aria Operations Delivers Consistent Operational Model Across Clouds</vt:lpstr>
      <vt:lpstr>Use Cases Unlocked by Aria Operations </vt:lpstr>
      <vt:lpstr>Initial Recommendations / Quick win</vt:lpstr>
      <vt:lpstr>Optimize &amp; Plan Capacity across Private, Hybrid and Public Clouds</vt:lpstr>
      <vt:lpstr>Capacity Planning</vt:lpstr>
      <vt:lpstr>Assess Capacity, Predict Demand, and get Recommendations</vt:lpstr>
      <vt:lpstr>Plan for future needs and datacenter migration scenarios</vt:lpstr>
      <vt:lpstr>What-If: Stacked Scenarios</vt:lpstr>
      <vt:lpstr>Continuous Performance Optimization</vt:lpstr>
      <vt:lpstr>Reclaim Capacity and Automate Cost Savings</vt:lpstr>
      <vt:lpstr>Reclaim: Orphaned Disks</vt:lpstr>
      <vt:lpstr>Workload Optimization – Simplified Rightsizing</vt:lpstr>
      <vt:lpstr>Intelligent Remediation  </vt:lpstr>
      <vt:lpstr>Integrated Compliance, Configuration, and Sustainability</vt:lpstr>
      <vt:lpstr>Enhanced visibility with predictive alerts, dashboard and reports</vt:lpstr>
      <vt:lpstr>Connecting to Aria Operations</vt:lpstr>
      <vt:lpstr>Aria Operations / Aria Operations Cloud</vt:lpstr>
      <vt:lpstr>Cloud Management New Family Brand: Aria</vt:lpstr>
      <vt:lpstr>VMware Cloud Management Recognized by the Industry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bgronas</dc:creator>
  <cp:lastModifiedBy>bgronas</cp:lastModifiedBy>
  <cp:revision>4</cp:revision>
  <dcterms:created xsi:type="dcterms:W3CDTF">2023-09-25T22:04:41Z</dcterms:created>
  <dcterms:modified xsi:type="dcterms:W3CDTF">2023-09-25T22:53:49Z</dcterms:modified>
</cp:coreProperties>
</file>